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57" r:id="rId3"/>
    <p:sldId id="276" r:id="rId4"/>
    <p:sldId id="277" r:id="rId5"/>
    <p:sldId id="278" r:id="rId6"/>
    <p:sldId id="258" r:id="rId7"/>
    <p:sldId id="279" r:id="rId8"/>
    <p:sldId id="259" r:id="rId9"/>
    <p:sldId id="260" r:id="rId10"/>
    <p:sldId id="264" r:id="rId11"/>
    <p:sldId id="265" r:id="rId12"/>
    <p:sldId id="274" r:id="rId13"/>
    <p:sldId id="266" r:id="rId14"/>
    <p:sldId id="267" r:id="rId15"/>
    <p:sldId id="269" r:id="rId16"/>
    <p:sldId id="275" r:id="rId17"/>
    <p:sldId id="271" r:id="rId18"/>
    <p:sldId id="272" r:id="rId19"/>
    <p:sldId id="273" r:id="rId20"/>
    <p:sldId id="283" r:id="rId21"/>
    <p:sldId id="284" r:id="rId22"/>
    <p:sldId id="285" r:id="rId23"/>
    <p:sldId id="286" r:id="rId24"/>
    <p:sldId id="282" r:id="rId25"/>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8" autoAdjust="0"/>
    <p:restoredTop sz="86432" autoAdjust="0"/>
  </p:normalViewPr>
  <p:slideViewPr>
    <p:cSldViewPr snapToObjects="1">
      <p:cViewPr varScale="1">
        <p:scale>
          <a:sx n="61" d="100"/>
          <a:sy n="61" d="100"/>
        </p:scale>
        <p:origin x="84" y="228"/>
      </p:cViewPr>
      <p:guideLst>
        <p:guide orient="horz" pos="2160"/>
        <p:guide pos="2880"/>
      </p:guideLst>
    </p:cSldViewPr>
  </p:slideViewPr>
  <p:outlineViewPr>
    <p:cViewPr>
      <p:scale>
        <a:sx n="33" d="100"/>
        <a:sy n="33" d="100"/>
      </p:scale>
      <p:origin x="304" y="5824"/>
    </p:cViewPr>
  </p:outlineViewPr>
  <p:notesTextViewPr>
    <p:cViewPr>
      <p:scale>
        <a:sx n="100" d="100"/>
        <a:sy n="100" d="100"/>
      </p:scale>
      <p:origin x="0" y="0"/>
    </p:cViewPr>
  </p:notesTextViewPr>
  <p:notesViewPr>
    <p:cSldViewPr snapToObjects="1">
      <p:cViewPr varScale="1">
        <p:scale>
          <a:sx n="51" d="100"/>
          <a:sy n="51" d="100"/>
        </p:scale>
        <p:origin x="175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3635BF-4F6A-A001-B8D6-24ECF2341190}"/>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13AA5F-48DC-C0A3-8CCE-36E87AED06E9}"/>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2A24AB6B-7323-4A6D-9685-775985F9E4F2}" type="datetimeFigureOut">
              <a:rPr lang="en-US" smtClean="0"/>
              <a:t>1/28/2024</a:t>
            </a:fld>
            <a:endParaRPr lang="en-US"/>
          </a:p>
        </p:txBody>
      </p:sp>
      <p:sp>
        <p:nvSpPr>
          <p:cNvPr id="4" name="Footer Placeholder 3">
            <a:extLst>
              <a:ext uri="{FF2B5EF4-FFF2-40B4-BE49-F238E27FC236}">
                <a16:creationId xmlns:a16="http://schemas.microsoft.com/office/drawing/2014/main" id="{F179D54A-CA99-417C-EB3D-30836DE3D9D4}"/>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E83A81C-1DA7-7749-2C88-5A7234BA21D4}"/>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68EC839E-806D-4DE0-A229-77BB0A7677E6}" type="slidenum">
              <a:rPr lang="en-US" smtClean="0"/>
              <a:t>‹#›</a:t>
            </a:fld>
            <a:endParaRPr lang="en-US"/>
          </a:p>
        </p:txBody>
      </p:sp>
    </p:spTree>
    <p:extLst>
      <p:ext uri="{BB962C8B-B14F-4D97-AF65-F5344CB8AC3E}">
        <p14:creationId xmlns:p14="http://schemas.microsoft.com/office/powerpoint/2010/main" val="10620137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5D6974B4-0213-2A40-B8B0-F487E76260A8}" type="datetimeFigureOut">
              <a:rPr lang="en-US" smtClean="0"/>
              <a:pPr/>
              <a:t>1/28/2024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3650A7EB-7293-4C43-B068-A3AC3FD3FE0F}"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a:t>This can</a:t>
            </a:r>
            <a:r>
              <a:rPr lang="en-US" baseline="0" dirty="0"/>
              <a:t> be a confusing part of KBDM because when we are in process the “decision makers” may look different.</a:t>
            </a:r>
          </a:p>
          <a:p>
            <a:pPr>
              <a:buNone/>
            </a:pPr>
            <a:endParaRPr lang="en-US" baseline="0" dirty="0"/>
          </a:p>
          <a:p>
            <a:pPr>
              <a:buNone/>
            </a:pPr>
            <a:r>
              <a:rPr lang="en-US" baseline="0" dirty="0"/>
              <a:t>Use Legacy Task Force from Panel 55 as an example.</a:t>
            </a:r>
          </a:p>
          <a:p>
            <a:pPr>
              <a:buNone/>
            </a:pPr>
            <a:endParaRPr lang="en-US" baseline="0" dirty="0"/>
          </a:p>
          <a:p>
            <a:pPr>
              <a:buNone/>
            </a:pPr>
            <a:r>
              <a:rPr lang="en-US" baseline="0" dirty="0"/>
              <a:t>You may not have all the access to information that a Thought or Task Force has, if you are not in that service arm.  You may ask questions, and offer suggestions.  But at that point it is not a two way street.</a:t>
            </a:r>
          </a:p>
          <a:p>
            <a:pPr>
              <a:buNone/>
            </a:pPr>
            <a:endParaRPr lang="en-US" baseline="0" dirty="0"/>
          </a:p>
          <a:p>
            <a:pPr>
              <a:buNone/>
            </a:pPr>
            <a:r>
              <a:rPr lang="en-US" baseline="0" dirty="0"/>
              <a:t>Once the topic arrives at the larger body </a:t>
            </a:r>
            <a:r>
              <a:rPr lang="mr-IN" baseline="0" dirty="0"/>
              <a:t>–</a:t>
            </a:r>
            <a:r>
              <a:rPr lang="en-US" baseline="0" dirty="0"/>
              <a:t> there will be additional time for discussion and answering questions.</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that we rely</a:t>
            </a:r>
            <a:r>
              <a:rPr lang="en-US" baseline="0" dirty="0"/>
              <a:t> on our understanding of the Legacies.  We work a personal program of recover; we practice the Traditions in our Groups, service positions and we bring our recovery with us to work in service at the Area.</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11</a:t>
            </a:fld>
            <a:endParaRPr lang="en-US"/>
          </a:p>
        </p:txBody>
      </p:sp>
    </p:spTree>
    <p:extLst>
      <p:ext uri="{BB962C8B-B14F-4D97-AF65-F5344CB8AC3E}">
        <p14:creationId xmlns:p14="http://schemas.microsoft.com/office/powerpoint/2010/main" val="176885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Concepts</a:t>
            </a:r>
            <a:r>
              <a:rPr lang="en-US" baseline="0" dirty="0"/>
              <a:t> to remember:  </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12</a:t>
            </a:fld>
            <a:endParaRPr lang="en-US"/>
          </a:p>
        </p:txBody>
      </p:sp>
    </p:spTree>
    <p:extLst>
      <p:ext uri="{BB962C8B-B14F-4D97-AF65-F5344CB8AC3E}">
        <p14:creationId xmlns:p14="http://schemas.microsoft.com/office/powerpoint/2010/main" val="258001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13</a:t>
            </a:fld>
            <a:endParaRPr lang="en-US"/>
          </a:p>
        </p:txBody>
      </p:sp>
    </p:spTree>
    <p:extLst>
      <p:ext uri="{BB962C8B-B14F-4D97-AF65-F5344CB8AC3E}">
        <p14:creationId xmlns:p14="http://schemas.microsoft.com/office/powerpoint/2010/main" val="1974573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often jump right into action, but the KBDM process helps us slow</a:t>
            </a:r>
            <a:r>
              <a:rPr lang="en-US" baseline="0" dirty="0"/>
              <a:t> down so that we can utilize the spiritual principles of our program.</a:t>
            </a:r>
          </a:p>
          <a:p>
            <a:endParaRPr lang="en-US" baseline="0" dirty="0"/>
          </a:p>
          <a:p>
            <a:r>
              <a:rPr lang="en-US" baseline="0" dirty="0"/>
              <a:t>Just like with the three AAAs there is Awareness of a problem, Acceptance (this might be a Thought Force) and then Action (the Task Force).</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0A7EB-7293-4C43-B068-A3AC3FD3FE0F}" type="slidenum">
              <a:rPr lang="en-US" smtClean="0"/>
              <a:pPr/>
              <a:t>15</a:t>
            </a:fld>
            <a:endParaRPr lang="en-US"/>
          </a:p>
        </p:txBody>
      </p:sp>
    </p:spTree>
    <p:extLst>
      <p:ext uri="{BB962C8B-B14F-4D97-AF65-F5344CB8AC3E}">
        <p14:creationId xmlns:p14="http://schemas.microsoft.com/office/powerpoint/2010/main" val="2903375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50A7EB-7293-4C43-B068-A3AC3FD3FE0F}" type="slidenum">
              <a:rPr lang="en-US" smtClean="0"/>
              <a:pPr/>
              <a:t>16</a:t>
            </a:fld>
            <a:endParaRPr lang="en-US"/>
          </a:p>
        </p:txBody>
      </p:sp>
    </p:spTree>
    <p:extLst>
      <p:ext uri="{BB962C8B-B14F-4D97-AF65-F5344CB8AC3E}">
        <p14:creationId xmlns:p14="http://schemas.microsoft.com/office/powerpoint/2010/main" val="4151573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notes and</a:t>
            </a:r>
            <a:r>
              <a:rPr lang="en-US" baseline="0" dirty="0"/>
              <a:t> reports serve as the archive of our KBDM process.  Members can always return to the previous Panels, and follow topics through the Knowledge Based Decision Making process so everyone can see how we reached our Informed Group Conscience.</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bring together our research and information.</a:t>
            </a:r>
          </a:p>
          <a:p>
            <a:r>
              <a:rPr lang="en-US" dirty="0"/>
              <a:t>*KBDM requires considerable research and information gathering before and possibly even during the discussion.</a:t>
            </a:r>
          </a:p>
          <a:p>
            <a:r>
              <a:rPr lang="en-US" dirty="0"/>
              <a:t>*At the end of a discussion, further information and knowledge may be necessary to reach an informed group conscience.</a:t>
            </a:r>
          </a:p>
          <a:p>
            <a:pPr marL="176679" indent="-176679">
              <a:buFont typeface="Arial" charset="0"/>
              <a:buChar char="•"/>
            </a:pPr>
            <a:r>
              <a:rPr lang="en-US" baseline="0" dirty="0"/>
              <a:t>Premature action (such as making or amending motions) may distract us from the subject at hand.</a:t>
            </a:r>
          </a:p>
          <a:p>
            <a:pPr marL="176679" indent="-176679">
              <a:buFont typeface="Arial" charset="0"/>
              <a:buChar char="•"/>
            </a:pPr>
            <a:r>
              <a:rPr lang="en-US" baseline="0" dirty="0"/>
              <a:t>With KBDM a decision reached is usually one that most members can support.</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use a hybrid of our Spiritual Principles as outlined in the Legacies, KBDM and Roberts Rules to have a meeting.</a:t>
            </a:r>
          </a:p>
          <a:p>
            <a:r>
              <a:rPr lang="en-US" dirty="0"/>
              <a:t>*Some decisions</a:t>
            </a:r>
            <a:r>
              <a:rPr lang="en-US" baseline="0" dirty="0"/>
              <a:t> can be reached by consensus:  as an example, the Minutes or the Treasurer’s report.</a:t>
            </a:r>
          </a:p>
          <a:p>
            <a:r>
              <a:rPr lang="en-US" baseline="0" dirty="0"/>
              <a:t>*Some decisions are reached through a Motion process and perhaps a voice, a counted or a secret ballot vote.</a:t>
            </a:r>
          </a:p>
          <a:p>
            <a:r>
              <a:rPr lang="en-US" baseline="0" dirty="0"/>
              <a:t>*Meeting procedures outline the process for everyone.  These are posted on the Area Website.</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19</a:t>
            </a:fld>
            <a:endParaRPr lang="en-US"/>
          </a:p>
        </p:txBody>
      </p:sp>
    </p:spTree>
    <p:extLst>
      <p:ext uri="{BB962C8B-B14F-4D97-AF65-F5344CB8AC3E}">
        <p14:creationId xmlns:p14="http://schemas.microsoft.com/office/powerpoint/2010/main" val="1808622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just some of the benefits of the KBDM Process</a:t>
            </a:r>
          </a:p>
          <a:p>
            <a:endParaRPr lang="en-US" dirty="0"/>
          </a:p>
          <a:p>
            <a:pPr marL="176679" indent="-176679">
              <a:buFont typeface="Arial" charset="0"/>
              <a:buChar char="•"/>
            </a:pPr>
            <a:r>
              <a:rPr lang="en-US" dirty="0"/>
              <a:t>Tradition 1</a:t>
            </a:r>
            <a:r>
              <a:rPr lang="en-US" baseline="0" dirty="0"/>
              <a:t> </a:t>
            </a:r>
            <a:r>
              <a:rPr lang="mr-IN" baseline="0" dirty="0"/>
              <a:t>–</a:t>
            </a:r>
            <a:r>
              <a:rPr lang="en-US" baseline="0" dirty="0"/>
              <a:t> Unity</a:t>
            </a:r>
          </a:p>
          <a:p>
            <a:pPr marL="176679" indent="-176679">
              <a:buFont typeface="Arial" charset="0"/>
              <a:buChar char="•"/>
            </a:pPr>
            <a:r>
              <a:rPr lang="en-US" baseline="0" dirty="0"/>
              <a:t>Concept 4 </a:t>
            </a:r>
            <a:r>
              <a:rPr lang="mr-IN" baseline="0" dirty="0"/>
              <a:t>–</a:t>
            </a:r>
            <a:r>
              <a:rPr lang="en-US" baseline="0" dirty="0"/>
              <a:t> Participation</a:t>
            </a:r>
          </a:p>
          <a:p>
            <a:pPr marL="176679" indent="-176679">
              <a:buFont typeface="Arial" charset="0"/>
              <a:buChar char="•"/>
            </a:pPr>
            <a:r>
              <a:rPr lang="en-US" baseline="0" dirty="0"/>
              <a:t>Warranty 5 </a:t>
            </a:r>
            <a:r>
              <a:rPr lang="mr-IN" baseline="0" dirty="0"/>
              <a:t>–</a:t>
            </a:r>
            <a:r>
              <a:rPr lang="en-US" baseline="0" dirty="0"/>
              <a:t> Democratic in thought and action</a:t>
            </a:r>
          </a:p>
          <a:p>
            <a:pPr marL="176679" indent="-176679">
              <a:buFont typeface="Arial" charset="0"/>
              <a:buChar char="•"/>
            </a:pP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20</a:t>
            </a:fld>
            <a:endParaRPr lang="en-US"/>
          </a:p>
        </p:txBody>
      </p:sp>
    </p:spTree>
    <p:extLst>
      <p:ext uri="{BB962C8B-B14F-4D97-AF65-F5344CB8AC3E}">
        <p14:creationId xmlns:p14="http://schemas.microsoft.com/office/powerpoint/2010/main" val="712636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Concept 5 </a:t>
            </a:r>
            <a:r>
              <a:rPr lang="mr-IN" dirty="0"/>
              <a:t>–</a:t>
            </a:r>
            <a:r>
              <a:rPr lang="en-US" dirty="0"/>
              <a:t> we protect and respect the minority</a:t>
            </a:r>
            <a:r>
              <a:rPr lang="en-US" baseline="0" dirty="0"/>
              <a:t> opinion.  These are vital spiritual principles of our program and fellowship.</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21</a:t>
            </a:fld>
            <a:endParaRPr lang="en-US"/>
          </a:p>
        </p:txBody>
      </p:sp>
    </p:spTree>
    <p:extLst>
      <p:ext uri="{BB962C8B-B14F-4D97-AF65-F5344CB8AC3E}">
        <p14:creationId xmlns:p14="http://schemas.microsoft.com/office/powerpoint/2010/main" val="453796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Concept 9 </a:t>
            </a:r>
            <a:r>
              <a:rPr lang="mr-IN" dirty="0"/>
              <a:t>–</a:t>
            </a:r>
            <a:r>
              <a:rPr lang="en-US" dirty="0"/>
              <a:t> Good personal leadership</a:t>
            </a:r>
          </a:p>
          <a:p>
            <a:r>
              <a:rPr lang="en-US" dirty="0"/>
              <a:t>Concept</a:t>
            </a:r>
            <a:r>
              <a:rPr lang="en-US" baseline="0" dirty="0"/>
              <a:t> 10 </a:t>
            </a:r>
            <a:r>
              <a:rPr lang="mr-IN" baseline="0" dirty="0"/>
              <a:t>–</a:t>
            </a:r>
            <a:r>
              <a:rPr lang="en-US" baseline="0" dirty="0"/>
              <a:t> carefully defined service arms</a:t>
            </a:r>
          </a:p>
          <a:p>
            <a:r>
              <a:rPr lang="en-US" baseline="0" dirty="0"/>
              <a:t>Warranty 3 </a:t>
            </a:r>
            <a:r>
              <a:rPr lang="mr-IN" baseline="0" dirty="0"/>
              <a:t>–</a:t>
            </a:r>
            <a:r>
              <a:rPr lang="en-US" baseline="0" dirty="0"/>
              <a:t> all decisions are reached by discussion vote and whenever possible by unanimity.</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22</a:t>
            </a:fld>
            <a:endParaRPr lang="en-US"/>
          </a:p>
        </p:txBody>
      </p:sp>
    </p:spTree>
    <p:extLst>
      <p:ext uri="{BB962C8B-B14F-4D97-AF65-F5344CB8AC3E}">
        <p14:creationId xmlns:p14="http://schemas.microsoft.com/office/powerpoint/2010/main" val="280856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Concept 1 </a:t>
            </a:r>
            <a:r>
              <a:rPr lang="mr-IN" dirty="0"/>
              <a:t>–</a:t>
            </a:r>
            <a:r>
              <a:rPr lang="en-US" dirty="0"/>
              <a:t> ultimate authority belongs to the Al-Anon groups</a:t>
            </a:r>
          </a:p>
          <a:p>
            <a:r>
              <a:rPr lang="en-US" dirty="0"/>
              <a:t>Concept 2 </a:t>
            </a:r>
            <a:r>
              <a:rPr lang="mr-IN" dirty="0"/>
              <a:t>–</a:t>
            </a:r>
            <a:r>
              <a:rPr lang="en-US" dirty="0"/>
              <a:t> delegation of authority to the service arms</a:t>
            </a:r>
          </a:p>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23</a:t>
            </a:fld>
            <a:endParaRPr lang="en-US"/>
          </a:p>
        </p:txBody>
      </p:sp>
    </p:spTree>
    <p:extLst>
      <p:ext uri="{BB962C8B-B14F-4D97-AF65-F5344CB8AC3E}">
        <p14:creationId xmlns:p14="http://schemas.microsoft.com/office/powerpoint/2010/main" val="343946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Quoting from the Service Manual:  All the Warranties counsel prudence </a:t>
            </a:r>
            <a:r>
              <a:rPr lang="mr-IN" dirty="0"/>
              <a:t>–</a:t>
            </a:r>
            <a:r>
              <a:rPr lang="en-US" dirty="0"/>
              <a:t> prudence in personal relations, prudence in money matters and prudence in our contacts with the world around us.  For Al-Anon, prudence is a middle-ground, a channel between fear on the one hand and recklessness on the other. Prudence creates a climate of harmony, effectiveness and consistent with spiritual progress.  </a:t>
            </a:r>
            <a:r>
              <a:rPr lang="en-US"/>
              <a:t>SM p 215</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24</a:t>
            </a:fld>
            <a:endParaRPr lang="en-US"/>
          </a:p>
        </p:txBody>
      </p:sp>
    </p:spTree>
    <p:extLst>
      <p:ext uri="{BB962C8B-B14F-4D97-AF65-F5344CB8AC3E}">
        <p14:creationId xmlns:p14="http://schemas.microsoft.com/office/powerpoint/2010/main" val="1996476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3</a:t>
            </a:fld>
            <a:endParaRPr lang="en-US"/>
          </a:p>
        </p:txBody>
      </p:sp>
    </p:spTree>
    <p:extLst>
      <p:ext uri="{BB962C8B-B14F-4D97-AF65-F5344CB8AC3E}">
        <p14:creationId xmlns:p14="http://schemas.microsoft.com/office/powerpoint/2010/main" val="1001369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4</a:t>
            </a:fld>
            <a:endParaRPr lang="en-US"/>
          </a:p>
        </p:txBody>
      </p:sp>
    </p:spTree>
    <p:extLst>
      <p:ext uri="{BB962C8B-B14F-4D97-AF65-F5344CB8AC3E}">
        <p14:creationId xmlns:p14="http://schemas.microsoft.com/office/powerpoint/2010/main" val="63769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5</a:t>
            </a:fld>
            <a:endParaRPr lang="en-US"/>
          </a:p>
        </p:txBody>
      </p:sp>
    </p:spTree>
    <p:extLst>
      <p:ext uri="{BB962C8B-B14F-4D97-AF65-F5344CB8AC3E}">
        <p14:creationId xmlns:p14="http://schemas.microsoft.com/office/powerpoint/2010/main" val="224869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7</a:t>
            </a:fld>
            <a:endParaRPr lang="en-US"/>
          </a:p>
        </p:txBody>
      </p:sp>
    </p:spTree>
    <p:extLst>
      <p:ext uri="{BB962C8B-B14F-4D97-AF65-F5344CB8AC3E}">
        <p14:creationId xmlns:p14="http://schemas.microsoft.com/office/powerpoint/2010/main" val="330802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How</a:t>
            </a:r>
            <a:r>
              <a:rPr lang="en-US" baseline="0" dirty="0"/>
              <a:t> do we identify issues?  What tools do we have?  Where can we find answers?</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many different ways to have dialogue </a:t>
            </a:r>
            <a:r>
              <a:rPr lang="mr-IN" dirty="0"/>
              <a:t>–</a:t>
            </a:r>
            <a:r>
              <a:rPr lang="en-US" dirty="0"/>
              <a:t> it depends on where we are in the process.  </a:t>
            </a:r>
          </a:p>
          <a:p>
            <a:endParaRPr lang="en-US" dirty="0"/>
          </a:p>
          <a:p>
            <a:r>
              <a:rPr lang="en-US" dirty="0"/>
              <a:t>At</a:t>
            </a:r>
            <a:r>
              <a:rPr lang="en-US" baseline="0" dirty="0"/>
              <a:t> whatever point in the process we are </a:t>
            </a:r>
            <a:r>
              <a:rPr lang="mr-IN" baseline="0" dirty="0"/>
              <a:t>–</a:t>
            </a:r>
            <a:r>
              <a:rPr lang="en-US" baseline="0" dirty="0"/>
              <a:t> there is always a chance for members to ask questions!</a:t>
            </a:r>
            <a:endParaRPr lang="en-US" dirty="0"/>
          </a:p>
        </p:txBody>
      </p:sp>
      <p:sp>
        <p:nvSpPr>
          <p:cNvPr id="4" name="Slide Number Placeholder 3"/>
          <p:cNvSpPr>
            <a:spLocks noGrp="1"/>
          </p:cNvSpPr>
          <p:nvPr>
            <p:ph type="sldNum" sz="quarter" idx="10"/>
          </p:nvPr>
        </p:nvSpPr>
        <p:spPr/>
        <p:txBody>
          <a:bodyPr/>
          <a:lstStyle/>
          <a:p>
            <a:fld id="{3650A7EB-7293-4C43-B068-A3AC3FD3FE0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54AB7A3-A607-1D4B-8D58-7C2CB77F4C40}" type="datetimeFigureOut">
              <a:rPr lang="en-US" smtClean="0"/>
              <a:pPr/>
              <a:t>1/28/2024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54AB7A3-A607-1D4B-8D58-7C2CB77F4C40}" type="datetimeFigureOut">
              <a:rPr lang="en-US" smtClean="0"/>
              <a:pPr/>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54AB7A3-A607-1D4B-8D58-7C2CB77F4C40}" type="datetimeFigureOut">
              <a:rPr lang="en-US" smtClean="0"/>
              <a:pPr/>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54AB7A3-A607-1D4B-8D58-7C2CB77F4C40}"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CFDF4-D67A-A84F-88B1-0CFD5C1DEEF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54AB7A3-A607-1D4B-8D58-7C2CB77F4C40}" type="datetimeFigureOut">
              <a:rPr lang="en-US" smtClean="0"/>
              <a:pPr/>
              <a:t>1/28/2024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54AB7A3-A607-1D4B-8D58-7C2CB77F4C40}" type="datetimeFigureOut">
              <a:rPr lang="en-US" smtClean="0"/>
              <a:pPr/>
              <a:t>1/28/2024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0A1CFDF4-D67A-A84F-88B1-0CFD5C1DEEFB}"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D54AB7A3-A607-1D4B-8D58-7C2CB77F4C40}" type="datetimeFigureOut">
              <a:rPr lang="en-US" smtClean="0"/>
              <a:pPr/>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1CFDF4-D67A-A84F-88B1-0CFD5C1DEEFB}"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0A1CFDF4-D67A-A84F-88B1-0CFD5C1DEE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54AB7A3-A607-1D4B-8D58-7C2CB77F4C40}"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CFDF4-D67A-A84F-88B1-0CFD5C1DEEFB}"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54AB7A3-A607-1D4B-8D58-7C2CB77F4C40}" type="datetimeFigureOut">
              <a:rPr lang="en-US" smtClean="0"/>
              <a:pPr/>
              <a:t>1/28/2024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0A1CFDF4-D67A-A84F-88B1-0CFD5C1DEE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KNOWLEDGE BASED DECISION MAKING</a:t>
            </a:r>
          </a:p>
        </p:txBody>
      </p:sp>
      <p:sp>
        <p:nvSpPr>
          <p:cNvPr id="3" name="Subtitle 2"/>
          <p:cNvSpPr>
            <a:spLocks noGrp="1"/>
          </p:cNvSpPr>
          <p:nvPr>
            <p:ph type="subTitle" idx="1"/>
          </p:nvPr>
        </p:nvSpPr>
        <p:spPr>
          <a:xfrm>
            <a:off x="4343400" y="5562599"/>
            <a:ext cx="4800600" cy="748553"/>
          </a:xfrm>
        </p:spPr>
        <p:txBody>
          <a:bodyPr>
            <a:normAutofit/>
          </a:bodyPr>
          <a:lstStyle/>
          <a:p>
            <a:r>
              <a:rPr lang="en-US" dirty="0"/>
              <a:t>TO REACH AN INFORMED GROUP CONSCIENCE</a:t>
            </a:r>
          </a:p>
        </p:txBody>
      </p:sp>
      <p:pic>
        <p:nvPicPr>
          <p:cNvPr id="5" name="Picture 4" descr="images.jpg"/>
          <p:cNvPicPr>
            <a:picLocks noChangeAspect="1"/>
          </p:cNvPicPr>
          <p:nvPr/>
        </p:nvPicPr>
        <p:blipFill>
          <a:blip r:embed="rId3"/>
          <a:stretch>
            <a:fillRect/>
          </a:stretch>
        </p:blipFill>
        <p:spPr>
          <a:xfrm>
            <a:off x="762000" y="1447800"/>
            <a:ext cx="3289300" cy="2463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a:xfrm>
            <a:off x="501165" y="1981200"/>
            <a:ext cx="5975835" cy="4144963"/>
          </a:xfrm>
        </p:spPr>
        <p:txBody>
          <a:bodyPr>
            <a:normAutofit/>
          </a:bodyPr>
          <a:lstStyle/>
          <a:p>
            <a:r>
              <a:rPr lang="en-US" sz="2595" b="1" dirty="0"/>
              <a:t>All decision-makers have common access to full information</a:t>
            </a:r>
            <a:endParaRPr lang="en-US" dirty="0"/>
          </a:p>
          <a:p>
            <a:pPr>
              <a:buNone/>
            </a:pPr>
            <a:r>
              <a:rPr lang="en-US" dirty="0"/>
              <a:t>At each point in the process, there may be a different set of decision-makers.  </a:t>
            </a:r>
          </a:p>
          <a:p>
            <a:pPr>
              <a:buNone/>
            </a:pPr>
            <a:r>
              <a:rPr lang="en-US" dirty="0"/>
              <a:t>At each point those decision-makers are equal and fully informed.</a:t>
            </a:r>
          </a:p>
          <a:p>
            <a:pPr>
              <a:buNone/>
            </a:pPr>
            <a:r>
              <a:rPr lang="en-US" dirty="0"/>
              <a:t>Once the topic moves forward, there may be a new set of decision-makers.</a:t>
            </a:r>
          </a:p>
        </p:txBody>
      </p:sp>
      <p:sp>
        <p:nvSpPr>
          <p:cNvPr id="4" name="Text Placeholder 3"/>
          <p:cNvSpPr>
            <a:spLocks noGrp="1"/>
          </p:cNvSpPr>
          <p:nvPr>
            <p:ph type="body" sz="half" idx="2"/>
          </p:nvPr>
        </p:nvSpPr>
        <p:spPr/>
        <p:txBody>
          <a:bodyPr/>
          <a:lstStyle/>
          <a:p>
            <a:r>
              <a:rPr lang="en-US" dirty="0"/>
              <a:t>How does this element of KBDM work in service?</a:t>
            </a:r>
          </a:p>
          <a:p>
            <a:endParaRPr lang="en-US" dirty="0"/>
          </a:p>
        </p:txBody>
      </p:sp>
      <p:pic>
        <p:nvPicPr>
          <p:cNvPr id="5" name="Picture 4" descr="images-6.jpg"/>
          <p:cNvPicPr>
            <a:picLocks noChangeAspect="1"/>
          </p:cNvPicPr>
          <p:nvPr/>
        </p:nvPicPr>
        <p:blipFill>
          <a:blip r:embed="rId3"/>
          <a:stretch>
            <a:fillRect/>
          </a:stretch>
        </p:blipFill>
        <p:spPr>
          <a:xfrm>
            <a:off x="6477000" y="2514600"/>
            <a:ext cx="2190078" cy="191631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a:xfrm>
            <a:off x="498475" y="1981200"/>
            <a:ext cx="5673725" cy="4144963"/>
          </a:xfrm>
        </p:spPr>
        <p:txBody>
          <a:bodyPr>
            <a:normAutofit/>
          </a:bodyPr>
          <a:lstStyle/>
          <a:p>
            <a:r>
              <a:rPr lang="en-US" sz="2400" b="1" dirty="0"/>
              <a:t>We exist in a culture of trust.</a:t>
            </a:r>
          </a:p>
          <a:p>
            <a:pPr>
              <a:buNone/>
            </a:pPr>
            <a:endParaRPr lang="en-US" dirty="0"/>
          </a:p>
          <a:p>
            <a:pPr>
              <a:buNone/>
            </a:pPr>
            <a:r>
              <a:rPr lang="en-US" dirty="0"/>
              <a:t>We become reliable and we rely on others.</a:t>
            </a:r>
          </a:p>
          <a:p>
            <a:pPr>
              <a:buNone/>
            </a:pPr>
            <a:r>
              <a:rPr lang="en-US" dirty="0"/>
              <a:t>We become truthful, and rely on the truth  from others.</a:t>
            </a:r>
          </a:p>
          <a:p>
            <a:pPr>
              <a:buNone/>
            </a:pPr>
            <a:r>
              <a:rPr lang="en-US" dirty="0"/>
              <a:t>Many times we simply need more information to gain the understanding that lets us lighten our load and experience trust.</a:t>
            </a:r>
          </a:p>
        </p:txBody>
      </p:sp>
      <p:sp>
        <p:nvSpPr>
          <p:cNvPr id="4" name="Text Placeholder 3"/>
          <p:cNvSpPr>
            <a:spLocks noGrp="1"/>
          </p:cNvSpPr>
          <p:nvPr>
            <p:ph type="body" sz="half" idx="2"/>
          </p:nvPr>
        </p:nvSpPr>
        <p:spPr/>
        <p:txBody>
          <a:bodyPr/>
          <a:lstStyle/>
          <a:p>
            <a:r>
              <a:rPr lang="en-US" dirty="0"/>
              <a:t>How does this element of KBDM work in service?</a:t>
            </a:r>
          </a:p>
        </p:txBody>
      </p:sp>
      <p:pic>
        <p:nvPicPr>
          <p:cNvPr id="5" name="Picture 4" descr="2IHCAHN9.jpg"/>
          <p:cNvPicPr>
            <a:picLocks noChangeAspect="1"/>
          </p:cNvPicPr>
          <p:nvPr/>
        </p:nvPicPr>
        <p:blipFill>
          <a:blip r:embed="rId3"/>
          <a:stretch>
            <a:fillRect/>
          </a:stretch>
        </p:blipFill>
        <p:spPr>
          <a:xfrm>
            <a:off x="7140387" y="3886200"/>
            <a:ext cx="914400" cy="914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p:txBody>
          <a:bodyPr/>
          <a:lstStyle/>
          <a:p>
            <a:r>
              <a:rPr lang="en-US" b="1" dirty="0"/>
              <a:t>Confidence in the competency of our partners.</a:t>
            </a:r>
          </a:p>
          <a:p>
            <a:endParaRPr lang="en-US" b="1" dirty="0"/>
          </a:p>
          <a:p>
            <a:pPr lvl="1"/>
            <a:r>
              <a:rPr lang="en-US" dirty="0"/>
              <a:t>Experience, strength and hope are the foundation of our program and our fellowship.</a:t>
            </a:r>
          </a:p>
          <a:p>
            <a:pPr lvl="1"/>
            <a:r>
              <a:rPr lang="en-US" dirty="0"/>
              <a:t>We all have our strengths, and weaknesses, but we choose to depend on each other.  And be depended upon.</a:t>
            </a:r>
          </a:p>
          <a:p>
            <a:pPr lvl="1"/>
            <a:r>
              <a:rPr lang="en-US" dirty="0"/>
              <a:t>We learn how to wait for others to do their part. </a:t>
            </a:r>
          </a:p>
        </p:txBody>
      </p:sp>
      <p:sp>
        <p:nvSpPr>
          <p:cNvPr id="4" name="Text Placeholder 3"/>
          <p:cNvSpPr>
            <a:spLocks noGrp="1"/>
          </p:cNvSpPr>
          <p:nvPr>
            <p:ph type="body" sz="half" idx="2"/>
          </p:nvPr>
        </p:nvSpPr>
        <p:spPr/>
        <p:txBody>
          <a:bodyPr/>
          <a:lstStyle/>
          <a:p>
            <a:r>
              <a:rPr lang="en-US" dirty="0"/>
              <a:t>How does this element of KBDM work in service</a:t>
            </a:r>
          </a:p>
        </p:txBody>
      </p:sp>
      <p:pic>
        <p:nvPicPr>
          <p:cNvPr id="5" name="Picture 4" descr="pi5ry9XiB.jpg"/>
          <p:cNvPicPr>
            <a:picLocks noChangeAspect="1"/>
          </p:cNvPicPr>
          <p:nvPr/>
        </p:nvPicPr>
        <p:blipFill>
          <a:blip r:embed="rId3"/>
          <a:stretch>
            <a:fillRect/>
          </a:stretch>
        </p:blipFill>
        <p:spPr>
          <a:xfrm>
            <a:off x="2514600" y="4694237"/>
            <a:ext cx="2884313" cy="2163763"/>
          </a:xfrm>
          <a:prstGeom prst="rect">
            <a:avLst/>
          </a:prstGeom>
        </p:spPr>
      </p:pic>
    </p:spTree>
    <p:extLst>
      <p:ext uri="{BB962C8B-B14F-4D97-AF65-F5344CB8AC3E}">
        <p14:creationId xmlns:p14="http://schemas.microsoft.com/office/powerpoint/2010/main" val="1481171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4624668"/>
            <a:ext cx="8382000" cy="933450"/>
          </a:xfrm>
        </p:spPr>
        <p:txBody>
          <a:bodyPr>
            <a:normAutofit fontScale="90000"/>
          </a:bodyPr>
          <a:lstStyle/>
          <a:p>
            <a:r>
              <a:rPr lang="en-US" dirty="0"/>
              <a:t>Open Communication. Printed exchange of information. Background, historical and group conscience information is collected and compiled. Thought and/or Task Forces assigned. Members work together.</a:t>
            </a:r>
          </a:p>
        </p:txBody>
      </p:sp>
      <p:pic>
        <p:nvPicPr>
          <p:cNvPr id="10" name="Picture Placeholder 9" descr="images-1.jpg"/>
          <p:cNvPicPr>
            <a:picLocks noGrp="1" noChangeAspect="1"/>
          </p:cNvPicPr>
          <p:nvPr>
            <p:ph type="pic" sz="quarter" idx="12"/>
          </p:nvPr>
        </p:nvPicPr>
        <p:blipFill>
          <a:blip r:embed="rId3"/>
          <a:srcRect l="12198" r="12198"/>
          <a:stretch>
            <a:fillRect/>
          </a:stretch>
        </p:blipFill>
        <p:spPr/>
      </p:pic>
      <p:pic>
        <p:nvPicPr>
          <p:cNvPr id="11" name="Picture Placeholder 10" descr="images-2.jpg"/>
          <p:cNvPicPr>
            <a:picLocks noGrp="1" noChangeAspect="1"/>
          </p:cNvPicPr>
          <p:nvPr>
            <p:ph type="pic" sz="quarter" idx="13"/>
          </p:nvPr>
        </p:nvPicPr>
        <p:blipFill>
          <a:blip r:embed="rId4"/>
          <a:srcRect l="12198" r="12198"/>
          <a:stretch>
            <a:fillRect/>
          </a:stretch>
        </p:blipFill>
        <p:spPr>
          <a:xfrm>
            <a:off x="7086600" y="2667000"/>
            <a:ext cx="1455900" cy="1442959"/>
          </a:xfrm>
        </p:spPr>
      </p:pic>
      <p:sp>
        <p:nvSpPr>
          <p:cNvPr id="7" name="Text Placeholder 6"/>
          <p:cNvSpPr>
            <a:spLocks noGrp="1"/>
          </p:cNvSpPr>
          <p:nvPr>
            <p:ph type="body" sz="half" idx="2"/>
          </p:nvPr>
        </p:nvSpPr>
        <p:spPr/>
        <p:txBody>
          <a:bodyPr/>
          <a:lstStyle/>
          <a:p>
            <a:r>
              <a:rPr lang="en-US" dirty="0"/>
              <a:t>KBDM</a:t>
            </a:r>
          </a:p>
          <a:p>
            <a:r>
              <a:rPr lang="en-US" dirty="0"/>
              <a:t>Process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4624668"/>
            <a:ext cx="8382000" cy="933450"/>
          </a:xfrm>
        </p:spPr>
        <p:txBody>
          <a:bodyPr>
            <a:normAutofit/>
          </a:bodyPr>
          <a:lstStyle/>
          <a:p>
            <a:r>
              <a:rPr lang="en-US" sz="1800" dirty="0"/>
              <a:t>* Thought Forces are brainstorming sessions and the discussion is framed according to the five KBDM questions.  (Thinkers)</a:t>
            </a:r>
            <a:br>
              <a:rPr lang="en-US" sz="1800" dirty="0"/>
            </a:br>
            <a:r>
              <a:rPr lang="en-US" sz="1800" dirty="0"/>
              <a:t>* Task Forces create the basis for a possible motion. (Doers)</a:t>
            </a:r>
          </a:p>
        </p:txBody>
      </p:sp>
      <p:sp>
        <p:nvSpPr>
          <p:cNvPr id="6" name="Subtitle 5"/>
          <p:cNvSpPr>
            <a:spLocks noGrp="1"/>
          </p:cNvSpPr>
          <p:nvPr>
            <p:ph type="subTitle" idx="1"/>
          </p:nvPr>
        </p:nvSpPr>
        <p:spPr>
          <a:xfrm>
            <a:off x="457200" y="5562599"/>
            <a:ext cx="8382000" cy="748553"/>
          </a:xfrm>
        </p:spPr>
        <p:txBody>
          <a:bodyPr>
            <a:normAutofit/>
          </a:bodyPr>
          <a:lstStyle/>
          <a:p>
            <a:r>
              <a:rPr lang="en-US" dirty="0"/>
              <a:t>When on a Thought Force we use </a:t>
            </a:r>
            <a:r>
              <a:rPr lang="en-US"/>
              <a:t>the 4 </a:t>
            </a:r>
            <a:r>
              <a:rPr lang="en-US" dirty="0"/>
              <a:t>KBDM questions. Then, if necessary, the issue goes to a Task Force.  Or, maybe there is enough information to make a motion.  Or maybe we know enough and don’t need to do anything.</a:t>
            </a:r>
          </a:p>
        </p:txBody>
      </p:sp>
      <p:pic>
        <p:nvPicPr>
          <p:cNvPr id="10" name="Picture Placeholder 9" descr="images-1.jpg"/>
          <p:cNvPicPr>
            <a:picLocks noGrp="1" noChangeAspect="1"/>
          </p:cNvPicPr>
          <p:nvPr>
            <p:ph type="pic" sz="quarter" idx="12"/>
          </p:nvPr>
        </p:nvPicPr>
        <p:blipFill>
          <a:blip r:embed="rId3"/>
          <a:srcRect l="12198" r="12198"/>
          <a:stretch>
            <a:fillRect/>
          </a:stretch>
        </p:blipFill>
        <p:spPr/>
      </p:pic>
      <p:pic>
        <p:nvPicPr>
          <p:cNvPr id="11" name="Picture Placeholder 10" descr="images-2.jpg"/>
          <p:cNvPicPr>
            <a:picLocks noGrp="1" noChangeAspect="1"/>
          </p:cNvPicPr>
          <p:nvPr>
            <p:ph type="pic" sz="quarter" idx="13"/>
          </p:nvPr>
        </p:nvPicPr>
        <p:blipFill>
          <a:blip r:embed="rId4"/>
          <a:srcRect l="12198" r="12198"/>
          <a:stretch>
            <a:fillRect/>
          </a:stretch>
        </p:blipFill>
        <p:spPr>
          <a:xfrm>
            <a:off x="7086600" y="2667000"/>
            <a:ext cx="1455900" cy="1442959"/>
          </a:xfrm>
        </p:spPr>
      </p:pic>
      <p:sp>
        <p:nvSpPr>
          <p:cNvPr id="7" name="Text Placeholder 6"/>
          <p:cNvSpPr>
            <a:spLocks noGrp="1"/>
          </p:cNvSpPr>
          <p:nvPr>
            <p:ph type="body" sz="half" idx="2"/>
          </p:nvPr>
        </p:nvSpPr>
        <p:spPr/>
        <p:txBody>
          <a:bodyPr/>
          <a:lstStyle/>
          <a:p>
            <a:r>
              <a:rPr lang="en-US" dirty="0"/>
              <a:t>KBDM</a:t>
            </a:r>
          </a:p>
          <a:p>
            <a:r>
              <a:rPr lang="en-US" dirty="0"/>
              <a:t>Process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624668"/>
            <a:ext cx="6934200" cy="933450"/>
          </a:xfrm>
        </p:spPr>
        <p:txBody>
          <a:bodyPr>
            <a:normAutofit fontScale="90000"/>
          </a:bodyPr>
          <a:lstStyle/>
          <a:p>
            <a:pPr algn="ctr"/>
            <a:r>
              <a:rPr lang="en-US" dirty="0"/>
              <a:t>“What do we wish we knew, but don’t?” </a:t>
            </a:r>
            <a:br>
              <a:rPr lang="en-US" dirty="0"/>
            </a:br>
            <a:r>
              <a:rPr lang="en-US" dirty="0"/>
              <a:t>(Added to each of the four questions, above.)</a:t>
            </a:r>
          </a:p>
        </p:txBody>
      </p:sp>
      <p:sp>
        <p:nvSpPr>
          <p:cNvPr id="11" name="Text Placeholder 10"/>
          <p:cNvSpPr>
            <a:spLocks noGrp="1"/>
          </p:cNvSpPr>
          <p:nvPr>
            <p:ph type="body" sz="half" idx="2"/>
          </p:nvPr>
        </p:nvSpPr>
        <p:spPr/>
        <p:txBody>
          <a:bodyPr/>
          <a:lstStyle/>
          <a:p>
            <a:r>
              <a:rPr lang="en-US" dirty="0"/>
              <a:t>5 KBDM Questions</a:t>
            </a:r>
          </a:p>
        </p:txBody>
      </p:sp>
      <p:sp>
        <p:nvSpPr>
          <p:cNvPr id="7" name="TextBox 6"/>
          <p:cNvSpPr txBox="1"/>
          <p:nvPr/>
        </p:nvSpPr>
        <p:spPr>
          <a:xfrm>
            <a:off x="4572000" y="228600"/>
            <a:ext cx="1981200" cy="2031325"/>
          </a:xfrm>
          <a:prstGeom prst="rect">
            <a:avLst/>
          </a:prstGeom>
          <a:noFill/>
        </p:spPr>
        <p:txBody>
          <a:bodyPr wrap="square" rtlCol="0">
            <a:spAutoFit/>
          </a:bodyPr>
          <a:lstStyle/>
          <a:p>
            <a:r>
              <a:rPr lang="en-US" dirty="0"/>
              <a:t>1. What do we know about our members’ wants, needs or preferences regarding this issue?</a:t>
            </a:r>
          </a:p>
        </p:txBody>
      </p:sp>
      <p:sp>
        <p:nvSpPr>
          <p:cNvPr id="8" name="TextBox 7"/>
          <p:cNvSpPr txBox="1"/>
          <p:nvPr/>
        </p:nvSpPr>
        <p:spPr>
          <a:xfrm>
            <a:off x="7010400" y="228600"/>
            <a:ext cx="1828800" cy="1846659"/>
          </a:xfrm>
          <a:prstGeom prst="rect">
            <a:avLst/>
          </a:prstGeom>
          <a:noFill/>
        </p:spPr>
        <p:txBody>
          <a:bodyPr wrap="square" rtlCol="0">
            <a:spAutoFit/>
          </a:bodyPr>
          <a:lstStyle/>
          <a:p>
            <a:r>
              <a:rPr lang="en-US" sz="1600" dirty="0"/>
              <a:t>2. What do we know about the capacity and strategic position of the Area relative to this discussion</a:t>
            </a:r>
            <a:r>
              <a:rPr lang="en-US" dirty="0"/>
              <a:t>?</a:t>
            </a:r>
          </a:p>
        </p:txBody>
      </p:sp>
      <p:sp>
        <p:nvSpPr>
          <p:cNvPr id="9" name="TextBox 8"/>
          <p:cNvSpPr txBox="1"/>
          <p:nvPr/>
        </p:nvSpPr>
        <p:spPr>
          <a:xfrm>
            <a:off x="4800600" y="2377440"/>
            <a:ext cx="1752600" cy="2092881"/>
          </a:xfrm>
          <a:prstGeom prst="rect">
            <a:avLst/>
          </a:prstGeom>
          <a:noFill/>
        </p:spPr>
        <p:txBody>
          <a:bodyPr wrap="square" rtlCol="0">
            <a:spAutoFit/>
          </a:bodyPr>
          <a:lstStyle/>
          <a:p>
            <a:r>
              <a:rPr lang="en-US" sz="1600" dirty="0"/>
              <a:t>3. What do we know about the current realities or evolving dynamics that are relevant to this issue?</a:t>
            </a:r>
          </a:p>
          <a:p>
            <a:endParaRPr lang="en-US" dirty="0"/>
          </a:p>
        </p:txBody>
      </p:sp>
      <p:sp>
        <p:nvSpPr>
          <p:cNvPr id="10" name="TextBox 9"/>
          <p:cNvSpPr txBox="1"/>
          <p:nvPr/>
        </p:nvSpPr>
        <p:spPr>
          <a:xfrm>
            <a:off x="6781800" y="2377440"/>
            <a:ext cx="2057400" cy="2308324"/>
          </a:xfrm>
          <a:prstGeom prst="rect">
            <a:avLst/>
          </a:prstGeom>
          <a:noFill/>
        </p:spPr>
        <p:txBody>
          <a:bodyPr wrap="square" rtlCol="0">
            <a:spAutoFit/>
          </a:bodyPr>
          <a:lstStyle/>
          <a:p>
            <a:r>
              <a:rPr lang="en-US" sz="1600" dirty="0"/>
              <a:t>4. What are the ethical </a:t>
            </a:r>
            <a:r>
              <a:rPr lang="en-US" sz="1600" dirty="0" err="1"/>
              <a:t>implica</a:t>
            </a:r>
            <a:r>
              <a:rPr lang="en-US" sz="1600" dirty="0"/>
              <a:t>- </a:t>
            </a:r>
            <a:r>
              <a:rPr lang="en-US" sz="1600" dirty="0" err="1"/>
              <a:t>tions</a:t>
            </a:r>
            <a:r>
              <a:rPr lang="en-US" sz="1600" dirty="0"/>
              <a:t>? Will we be in line with our spiritual principles?</a:t>
            </a:r>
          </a:p>
          <a:p>
            <a:r>
              <a:rPr lang="en-US" sz="1600" dirty="0"/>
              <a:t>This includes how the Legacies apply.</a:t>
            </a:r>
          </a:p>
          <a:p>
            <a:r>
              <a:rPr lang="en-US" sz="1600" dirty="0"/>
              <a:t>Identify both Pros and Cons</a:t>
            </a:r>
            <a:r>
              <a:rPr lang="en-US" sz="1400" dirty="0"/>
              <a:t>.</a:t>
            </a:r>
          </a:p>
        </p:txBody>
      </p:sp>
      <p:sp>
        <p:nvSpPr>
          <p:cNvPr id="14" name="TextBox 13"/>
          <p:cNvSpPr txBox="1"/>
          <p:nvPr/>
        </p:nvSpPr>
        <p:spPr>
          <a:xfrm>
            <a:off x="609600" y="5867400"/>
            <a:ext cx="8010990" cy="646331"/>
          </a:xfrm>
          <a:prstGeom prst="rect">
            <a:avLst/>
          </a:prstGeom>
          <a:noFill/>
        </p:spPr>
        <p:txBody>
          <a:bodyPr wrap="none" rtlCol="0">
            <a:spAutoFit/>
          </a:bodyPr>
          <a:lstStyle/>
          <a:p>
            <a:r>
              <a:rPr lang="en-US" dirty="0"/>
              <a:t>Members involved in the discussion summarize what they have heard </a:t>
            </a:r>
          </a:p>
          <a:p>
            <a:r>
              <a:rPr lang="en-US" dirty="0"/>
              <a:t>and request confirmation from all members that the same thing was heard.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624668"/>
            <a:ext cx="8382000" cy="933450"/>
          </a:xfrm>
        </p:spPr>
        <p:txBody>
          <a:bodyPr>
            <a:normAutofit/>
          </a:bodyPr>
          <a:lstStyle/>
          <a:p>
            <a:r>
              <a:rPr lang="en-US" sz="1600" dirty="0"/>
              <a:t>Once the process has been through a Thought and/or Task Force the summary and report are given to the group.  When possible, all relevant background and historical data will be provided to the membership before deliberation and decision-making.</a:t>
            </a:r>
          </a:p>
        </p:txBody>
      </p:sp>
      <p:sp>
        <p:nvSpPr>
          <p:cNvPr id="3" name="Subtitle 2"/>
          <p:cNvSpPr>
            <a:spLocks noGrp="1"/>
          </p:cNvSpPr>
          <p:nvPr>
            <p:ph type="subTitle" idx="1"/>
          </p:nvPr>
        </p:nvSpPr>
        <p:spPr>
          <a:xfrm>
            <a:off x="1066800" y="5562599"/>
            <a:ext cx="6858000" cy="748553"/>
          </a:xfrm>
        </p:spPr>
        <p:txBody>
          <a:bodyPr>
            <a:normAutofit fontScale="92500"/>
          </a:bodyPr>
          <a:lstStyle/>
          <a:p>
            <a:r>
              <a:rPr lang="en-US" dirty="0"/>
              <a:t>We have meeting procedures developed in line with KBDM, our Spiritual Principles and Roberts Rules of Order that allow us to have a thoughtful, yet timely, AWSC or Assembly meeting. We can use this process in our Groups or even outside of Al-Anon as well.</a:t>
            </a:r>
          </a:p>
        </p:txBody>
      </p:sp>
      <p:sp>
        <p:nvSpPr>
          <p:cNvPr id="6" name="Text Placeholder 5"/>
          <p:cNvSpPr>
            <a:spLocks noGrp="1"/>
          </p:cNvSpPr>
          <p:nvPr>
            <p:ph type="body" sz="half" idx="2"/>
          </p:nvPr>
        </p:nvSpPr>
        <p:spPr/>
        <p:txBody>
          <a:bodyPr/>
          <a:lstStyle/>
          <a:p>
            <a:r>
              <a:rPr lang="en-US" dirty="0"/>
              <a:t>KBDM</a:t>
            </a:r>
          </a:p>
          <a:p>
            <a:r>
              <a:rPr lang="en-US" dirty="0"/>
              <a:t>Process</a:t>
            </a:r>
          </a:p>
        </p:txBody>
      </p:sp>
      <p:pic>
        <p:nvPicPr>
          <p:cNvPr id="7" name="Picture Placeholder 6" descr="images-1.jpg"/>
          <p:cNvPicPr>
            <a:picLocks noGrp="1" noChangeAspect="1"/>
          </p:cNvPicPr>
          <p:nvPr>
            <p:ph type="pic" sz="quarter" idx="12"/>
          </p:nvPr>
        </p:nvPicPr>
        <p:blipFill>
          <a:blip r:embed="rId3"/>
          <a:srcRect l="12198" r="12198"/>
          <a:stretch>
            <a:fillRect/>
          </a:stretch>
        </p:blipFill>
        <p:spPr/>
      </p:pic>
      <p:pic>
        <p:nvPicPr>
          <p:cNvPr id="8" name="Picture Placeholder 7" descr="images-2.jpg"/>
          <p:cNvPicPr>
            <a:picLocks noGrp="1" noChangeAspect="1"/>
          </p:cNvPicPr>
          <p:nvPr>
            <p:ph type="pic" sz="quarter" idx="13"/>
          </p:nvPr>
        </p:nvPicPr>
        <p:blipFill>
          <a:blip r:embed="rId4"/>
          <a:srcRect l="12198" r="12198"/>
          <a:stretch>
            <a:fillRect/>
          </a:stretch>
        </p:blipFill>
        <p:spPr/>
      </p:pic>
    </p:spTree>
    <p:extLst>
      <p:ext uri="{BB962C8B-B14F-4D97-AF65-F5344CB8AC3E}">
        <p14:creationId xmlns:p14="http://schemas.microsoft.com/office/powerpoint/2010/main" val="1379837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0"/>
            <a:ext cx="8610600" cy="533401"/>
          </a:xfrm>
        </p:spPr>
        <p:txBody>
          <a:bodyPr>
            <a:noAutofit/>
          </a:bodyPr>
          <a:lstStyle/>
          <a:p>
            <a:pPr algn="ctr"/>
            <a:r>
              <a:rPr lang="en-US" sz="3200" dirty="0"/>
              <a:t>Dialogue: verbal exchange of information.</a:t>
            </a:r>
          </a:p>
        </p:txBody>
      </p:sp>
      <p:sp>
        <p:nvSpPr>
          <p:cNvPr id="3" name="Subtitle 2"/>
          <p:cNvSpPr>
            <a:spLocks noGrp="1"/>
          </p:cNvSpPr>
          <p:nvPr>
            <p:ph type="subTitle" idx="1"/>
          </p:nvPr>
        </p:nvSpPr>
        <p:spPr>
          <a:xfrm>
            <a:off x="228600" y="5410199"/>
            <a:ext cx="8610600" cy="900953"/>
          </a:xfrm>
        </p:spPr>
        <p:txBody>
          <a:bodyPr>
            <a:normAutofit fontScale="70000" lnSpcReduction="20000"/>
          </a:bodyPr>
          <a:lstStyle/>
          <a:p>
            <a:pPr algn="ctr"/>
            <a:r>
              <a:rPr lang="en-US" sz="2800" dirty="0"/>
              <a:t>We post KBDM information on our Area website after the work is done.</a:t>
            </a:r>
          </a:p>
          <a:p>
            <a:pPr algn="ctr"/>
            <a:r>
              <a:rPr lang="en-US" sz="2800" dirty="0"/>
              <a:t>There is always time for ALL the questions.</a:t>
            </a:r>
          </a:p>
        </p:txBody>
      </p:sp>
      <p:pic>
        <p:nvPicPr>
          <p:cNvPr id="7" name="Picture Placeholder 6" descr="images-1.jpg"/>
          <p:cNvPicPr>
            <a:picLocks noGrp="1" noChangeAspect="1"/>
          </p:cNvPicPr>
          <p:nvPr>
            <p:ph type="pic" sz="quarter" idx="12"/>
          </p:nvPr>
        </p:nvPicPr>
        <p:blipFill>
          <a:blip r:embed="rId3"/>
          <a:srcRect l="12198" r="12198"/>
          <a:stretch>
            <a:fillRect/>
          </a:stretch>
        </p:blipFill>
        <p:spPr>
          <a:xfrm>
            <a:off x="4572000" y="158256"/>
            <a:ext cx="2001838" cy="1984044"/>
          </a:xfrm>
        </p:spPr>
      </p:pic>
      <p:pic>
        <p:nvPicPr>
          <p:cNvPr id="8" name="Picture Placeholder 7" descr="images-2.jpg"/>
          <p:cNvPicPr>
            <a:picLocks noGrp="1" noChangeAspect="1"/>
          </p:cNvPicPr>
          <p:nvPr>
            <p:ph type="pic" sz="quarter" idx="13"/>
          </p:nvPr>
        </p:nvPicPr>
        <p:blipFill>
          <a:blip r:embed="rId4"/>
          <a:srcRect l="12198" r="12198"/>
          <a:stretch>
            <a:fillRect/>
          </a:stretch>
        </p:blipFill>
        <p:spPr>
          <a:xfrm>
            <a:off x="6802438" y="2377440"/>
            <a:ext cx="2057400" cy="2039112"/>
          </a:xfrm>
        </p:spPr>
      </p:pic>
      <p:sp>
        <p:nvSpPr>
          <p:cNvPr id="6" name="Text Placeholder 5"/>
          <p:cNvSpPr>
            <a:spLocks noGrp="1"/>
          </p:cNvSpPr>
          <p:nvPr>
            <p:ph type="body" sz="half" idx="2"/>
          </p:nvPr>
        </p:nvSpPr>
        <p:spPr/>
        <p:txBody>
          <a:bodyPr/>
          <a:lstStyle/>
          <a:p>
            <a:r>
              <a:rPr lang="en-US" dirty="0"/>
              <a:t>KBDM</a:t>
            </a:r>
          </a:p>
          <a:p>
            <a:r>
              <a:rPr lang="en-US" dirty="0"/>
              <a:t>Process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624668"/>
            <a:ext cx="2133600" cy="933450"/>
          </a:xfrm>
        </p:spPr>
        <p:txBody>
          <a:bodyPr>
            <a:normAutofit fontScale="90000"/>
          </a:bodyPr>
          <a:lstStyle/>
          <a:p>
            <a:r>
              <a:rPr lang="en-US" dirty="0"/>
              <a:t>Deliberation in a large meeting.  </a:t>
            </a:r>
          </a:p>
        </p:txBody>
      </p:sp>
      <p:sp>
        <p:nvSpPr>
          <p:cNvPr id="3" name="Subtitle 2"/>
          <p:cNvSpPr>
            <a:spLocks noGrp="1"/>
          </p:cNvSpPr>
          <p:nvPr>
            <p:ph type="subTitle" idx="1"/>
          </p:nvPr>
        </p:nvSpPr>
        <p:spPr>
          <a:xfrm>
            <a:off x="2895600" y="4624667"/>
            <a:ext cx="5943600" cy="1686485"/>
          </a:xfrm>
        </p:spPr>
        <p:txBody>
          <a:bodyPr>
            <a:normAutofit lnSpcReduction="10000"/>
          </a:bodyPr>
          <a:lstStyle/>
          <a:p>
            <a:pPr marL="342900" indent="-342900">
              <a:buAutoNum type="arabicPeriod"/>
            </a:pPr>
            <a:r>
              <a:rPr lang="en-US" dirty="0"/>
              <a:t>Members come to the microphone to speak for or against.</a:t>
            </a:r>
          </a:p>
          <a:p>
            <a:pPr marL="342900" indent="-342900">
              <a:buAutoNum type="arabicPeriod"/>
            </a:pPr>
            <a:r>
              <a:rPr lang="en-US" dirty="0"/>
              <a:t>Speakers are limited to 2 minutes at the microphone.</a:t>
            </a:r>
          </a:p>
          <a:p>
            <a:pPr marL="342900" indent="-342900">
              <a:buAutoNum type="arabicPeriod"/>
            </a:pPr>
            <a:r>
              <a:rPr lang="en-US" dirty="0"/>
              <a:t>Can only come to the microphone once per issue.</a:t>
            </a:r>
          </a:p>
          <a:p>
            <a:pPr marL="342900" indent="-342900">
              <a:buAutoNum type="arabicPeriod"/>
            </a:pPr>
            <a:r>
              <a:rPr lang="en-US" dirty="0"/>
              <a:t>Questions have no time limit.  All questions are answered.</a:t>
            </a:r>
          </a:p>
        </p:txBody>
      </p:sp>
      <p:pic>
        <p:nvPicPr>
          <p:cNvPr id="7" name="Picture Placeholder 6" descr="images-1.jpg"/>
          <p:cNvPicPr>
            <a:picLocks noGrp="1" noChangeAspect="1"/>
          </p:cNvPicPr>
          <p:nvPr>
            <p:ph type="pic" sz="quarter" idx="12"/>
          </p:nvPr>
        </p:nvPicPr>
        <p:blipFill>
          <a:blip r:embed="rId3"/>
          <a:srcRect l="12198" r="12198"/>
          <a:stretch>
            <a:fillRect/>
          </a:stretch>
        </p:blipFill>
        <p:spPr/>
      </p:pic>
      <p:pic>
        <p:nvPicPr>
          <p:cNvPr id="8" name="Picture Placeholder 7" descr="images-2.jpg"/>
          <p:cNvPicPr>
            <a:picLocks noGrp="1" noChangeAspect="1"/>
          </p:cNvPicPr>
          <p:nvPr>
            <p:ph type="pic" sz="quarter" idx="13"/>
          </p:nvPr>
        </p:nvPicPr>
        <p:blipFill>
          <a:blip r:embed="rId4"/>
          <a:srcRect l="12198" r="12198"/>
          <a:stretch>
            <a:fillRect/>
          </a:stretch>
        </p:blipFill>
        <p:spPr>
          <a:xfrm>
            <a:off x="6802438" y="2377440"/>
            <a:ext cx="2057400" cy="2039112"/>
          </a:xfrm>
        </p:spPr>
      </p:pic>
      <p:sp>
        <p:nvSpPr>
          <p:cNvPr id="6" name="Text Placeholder 5"/>
          <p:cNvSpPr>
            <a:spLocks noGrp="1"/>
          </p:cNvSpPr>
          <p:nvPr>
            <p:ph type="body" sz="half" idx="2"/>
          </p:nvPr>
        </p:nvSpPr>
        <p:spPr/>
        <p:txBody>
          <a:bodyPr/>
          <a:lstStyle/>
          <a:p>
            <a:r>
              <a:rPr lang="en-US" dirty="0"/>
              <a:t>KBDM </a:t>
            </a:r>
          </a:p>
          <a:p>
            <a:r>
              <a:rPr lang="en-US" dirty="0"/>
              <a:t>Process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624668"/>
            <a:ext cx="2971800" cy="933450"/>
          </a:xfrm>
        </p:spPr>
        <p:txBody>
          <a:bodyPr/>
          <a:lstStyle/>
          <a:p>
            <a:r>
              <a:rPr lang="en-US" dirty="0"/>
              <a:t>Decision Making</a:t>
            </a:r>
          </a:p>
        </p:txBody>
      </p:sp>
      <p:sp>
        <p:nvSpPr>
          <p:cNvPr id="3" name="Subtitle 2"/>
          <p:cNvSpPr>
            <a:spLocks noGrp="1"/>
          </p:cNvSpPr>
          <p:nvPr>
            <p:ph type="subTitle" idx="1"/>
          </p:nvPr>
        </p:nvSpPr>
        <p:spPr>
          <a:xfrm>
            <a:off x="3429000" y="4624669"/>
            <a:ext cx="5410200" cy="1686484"/>
          </a:xfrm>
        </p:spPr>
        <p:txBody>
          <a:bodyPr/>
          <a:lstStyle/>
          <a:p>
            <a:pPr marL="342900" indent="-342900">
              <a:buAutoNum type="arabicPeriod"/>
            </a:pPr>
            <a:r>
              <a:rPr lang="en-US" dirty="0"/>
              <a:t>A motion may come to the floor according to Area procedures</a:t>
            </a:r>
          </a:p>
          <a:p>
            <a:pPr marL="342900" indent="-342900">
              <a:buAutoNum type="arabicPeriod"/>
            </a:pPr>
            <a:r>
              <a:rPr lang="en-US" dirty="0"/>
              <a:t>The Chairperson may suggest the issue be sent to a Task Force for more information and discussion.</a:t>
            </a:r>
          </a:p>
          <a:p>
            <a:pPr marL="342900" indent="-342900">
              <a:buAutoNum type="arabicPeriod"/>
            </a:pPr>
            <a:r>
              <a:rPr lang="en-US" dirty="0"/>
              <a:t>No motion or decision and the status quo remains</a:t>
            </a:r>
          </a:p>
        </p:txBody>
      </p:sp>
      <p:pic>
        <p:nvPicPr>
          <p:cNvPr id="7" name="Picture Placeholder 6" descr="images-1.jpg"/>
          <p:cNvPicPr>
            <a:picLocks noGrp="1" noChangeAspect="1"/>
          </p:cNvPicPr>
          <p:nvPr>
            <p:ph type="pic" sz="quarter" idx="12"/>
          </p:nvPr>
        </p:nvPicPr>
        <p:blipFill>
          <a:blip r:embed="rId3"/>
          <a:srcRect l="12198" r="12198"/>
          <a:stretch>
            <a:fillRect/>
          </a:stretch>
        </p:blipFill>
        <p:spPr/>
      </p:pic>
      <p:pic>
        <p:nvPicPr>
          <p:cNvPr id="8" name="Picture Placeholder 7" descr="images-2.jpg"/>
          <p:cNvPicPr>
            <a:picLocks noGrp="1" noChangeAspect="1"/>
          </p:cNvPicPr>
          <p:nvPr>
            <p:ph type="pic" sz="quarter" idx="13"/>
          </p:nvPr>
        </p:nvPicPr>
        <p:blipFill>
          <a:blip r:embed="rId4"/>
          <a:srcRect l="12198" r="12198"/>
          <a:stretch>
            <a:fillRect/>
          </a:stretch>
        </p:blipFill>
        <p:spPr/>
      </p:pic>
      <p:sp>
        <p:nvSpPr>
          <p:cNvPr id="6" name="Text Placeholder 5"/>
          <p:cNvSpPr>
            <a:spLocks noGrp="1"/>
          </p:cNvSpPr>
          <p:nvPr>
            <p:ph type="body" sz="half" idx="2"/>
          </p:nvPr>
        </p:nvSpPr>
        <p:spPr/>
        <p:txBody>
          <a:bodyPr/>
          <a:lstStyle/>
          <a:p>
            <a:r>
              <a:rPr lang="en-US" dirty="0"/>
              <a:t>KBDM</a:t>
            </a:r>
          </a:p>
          <a:p>
            <a:r>
              <a:rPr lang="en-US" dirty="0"/>
              <a:t>Process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Experience Without KBDM</a:t>
            </a:r>
          </a:p>
        </p:txBody>
      </p:sp>
      <p:sp>
        <p:nvSpPr>
          <p:cNvPr id="3" name="Content Placeholder 2"/>
          <p:cNvSpPr>
            <a:spLocks noGrp="1"/>
          </p:cNvSpPr>
          <p:nvPr>
            <p:ph idx="1"/>
          </p:nvPr>
        </p:nvSpPr>
        <p:spPr/>
        <p:txBody>
          <a:bodyPr/>
          <a:lstStyle/>
          <a:p>
            <a:r>
              <a:rPr lang="en-US" dirty="0"/>
              <a:t>Did you grow up in a home where decisions were made without your input or understanding?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Benefits of KBDM Process</a:t>
            </a:r>
          </a:p>
        </p:txBody>
      </p:sp>
      <p:sp>
        <p:nvSpPr>
          <p:cNvPr id="8" name="Content Placeholder 7"/>
          <p:cNvSpPr>
            <a:spLocks noGrp="1"/>
          </p:cNvSpPr>
          <p:nvPr>
            <p:ph idx="1"/>
          </p:nvPr>
        </p:nvSpPr>
        <p:spPr>
          <a:xfrm>
            <a:off x="498475" y="1371600"/>
            <a:ext cx="5978526" cy="4953000"/>
          </a:xfrm>
        </p:spPr>
        <p:txBody>
          <a:bodyPr>
            <a:normAutofit/>
          </a:bodyPr>
          <a:lstStyle/>
          <a:p>
            <a:r>
              <a:rPr lang="en-US" dirty="0"/>
              <a:t>Working for the greatest good for the greatest number.</a:t>
            </a:r>
          </a:p>
          <a:p>
            <a:r>
              <a:rPr lang="en-US" dirty="0"/>
              <a:t>Members are more actively involved in decision making all throughout the process </a:t>
            </a:r>
            <a:r>
              <a:rPr lang="mr-IN" dirty="0"/>
              <a:t>–</a:t>
            </a:r>
            <a:r>
              <a:rPr lang="en-US" dirty="0"/>
              <a:t> from beginning to end.</a:t>
            </a:r>
          </a:p>
          <a:p>
            <a:r>
              <a:rPr lang="en-US" dirty="0"/>
              <a:t>Collaboration and deliberation yield good information resulting in support for decisions that are made.</a:t>
            </a:r>
          </a:p>
        </p:txBody>
      </p:sp>
      <p:pic>
        <p:nvPicPr>
          <p:cNvPr id="5" name="Picture 4" descr="images.jpg"/>
          <p:cNvPicPr>
            <a:picLocks noChangeAspect="1"/>
          </p:cNvPicPr>
          <p:nvPr/>
        </p:nvPicPr>
        <p:blipFill>
          <a:blip r:embed="rId3"/>
          <a:stretch>
            <a:fillRect/>
          </a:stretch>
        </p:blipFill>
        <p:spPr>
          <a:xfrm>
            <a:off x="6477001" y="3657600"/>
            <a:ext cx="2481736" cy="1930400"/>
          </a:xfrm>
          <a:prstGeom prst="rect">
            <a:avLst/>
          </a:prstGeom>
        </p:spPr>
      </p:pic>
    </p:spTree>
    <p:extLst>
      <p:ext uri="{BB962C8B-B14F-4D97-AF65-F5344CB8AC3E}">
        <p14:creationId xmlns:p14="http://schemas.microsoft.com/office/powerpoint/2010/main" val="583969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Benefits of KBDM Process</a:t>
            </a:r>
          </a:p>
        </p:txBody>
      </p:sp>
      <p:sp>
        <p:nvSpPr>
          <p:cNvPr id="8" name="Content Placeholder 7"/>
          <p:cNvSpPr>
            <a:spLocks noGrp="1"/>
          </p:cNvSpPr>
          <p:nvPr>
            <p:ph idx="1"/>
          </p:nvPr>
        </p:nvSpPr>
        <p:spPr>
          <a:xfrm>
            <a:off x="498475" y="1371600"/>
            <a:ext cx="5978526" cy="4953000"/>
          </a:xfrm>
        </p:spPr>
        <p:txBody>
          <a:bodyPr>
            <a:normAutofit/>
          </a:bodyPr>
          <a:lstStyle/>
          <a:p>
            <a:r>
              <a:rPr lang="en-US" dirty="0"/>
              <a:t>Working for the greatest good for the greatest number.</a:t>
            </a:r>
          </a:p>
          <a:p>
            <a:r>
              <a:rPr lang="en-US" dirty="0"/>
              <a:t>Members are more actively involved in decision making all throughout the process </a:t>
            </a:r>
            <a:r>
              <a:rPr lang="mr-IN" dirty="0"/>
              <a:t>–</a:t>
            </a:r>
            <a:r>
              <a:rPr lang="en-US" dirty="0"/>
              <a:t> from beginning to end.</a:t>
            </a:r>
          </a:p>
          <a:p>
            <a:r>
              <a:rPr lang="en-US" dirty="0"/>
              <a:t>Collaboration and deliberation yield good information resulting in support for decisions that are made.</a:t>
            </a:r>
          </a:p>
          <a:p>
            <a:r>
              <a:rPr lang="en-US" dirty="0"/>
              <a:t>Members are heard, even if everyone doesn’t agree. Minority opinions are heard and respected.</a:t>
            </a:r>
          </a:p>
        </p:txBody>
      </p:sp>
      <p:pic>
        <p:nvPicPr>
          <p:cNvPr id="5" name="Picture 4" descr="images.jpg"/>
          <p:cNvPicPr>
            <a:picLocks noChangeAspect="1"/>
          </p:cNvPicPr>
          <p:nvPr/>
        </p:nvPicPr>
        <p:blipFill>
          <a:blip r:embed="rId3"/>
          <a:stretch>
            <a:fillRect/>
          </a:stretch>
        </p:blipFill>
        <p:spPr>
          <a:xfrm>
            <a:off x="6477001" y="3657600"/>
            <a:ext cx="2481736" cy="1930400"/>
          </a:xfrm>
          <a:prstGeom prst="rect">
            <a:avLst/>
          </a:prstGeom>
        </p:spPr>
      </p:pic>
    </p:spTree>
    <p:extLst>
      <p:ext uri="{BB962C8B-B14F-4D97-AF65-F5344CB8AC3E}">
        <p14:creationId xmlns:p14="http://schemas.microsoft.com/office/powerpoint/2010/main" val="1782391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Benefits of KBDM Process</a:t>
            </a:r>
          </a:p>
        </p:txBody>
      </p:sp>
      <p:sp>
        <p:nvSpPr>
          <p:cNvPr id="8" name="Content Placeholder 7"/>
          <p:cNvSpPr>
            <a:spLocks noGrp="1"/>
          </p:cNvSpPr>
          <p:nvPr>
            <p:ph idx="1"/>
          </p:nvPr>
        </p:nvSpPr>
        <p:spPr>
          <a:xfrm>
            <a:off x="498475" y="1371600"/>
            <a:ext cx="5978526" cy="4953000"/>
          </a:xfrm>
        </p:spPr>
        <p:txBody>
          <a:bodyPr>
            <a:normAutofit lnSpcReduction="10000"/>
          </a:bodyPr>
          <a:lstStyle/>
          <a:p>
            <a:r>
              <a:rPr lang="en-US" dirty="0"/>
              <a:t>Working for the greatest good for the greatest number.</a:t>
            </a:r>
          </a:p>
          <a:p>
            <a:r>
              <a:rPr lang="en-US" dirty="0"/>
              <a:t>Members are more actively involved in decision making all throughout the process </a:t>
            </a:r>
            <a:r>
              <a:rPr lang="mr-IN" dirty="0"/>
              <a:t>–</a:t>
            </a:r>
            <a:r>
              <a:rPr lang="en-US" dirty="0"/>
              <a:t> from beginning to end.</a:t>
            </a:r>
          </a:p>
          <a:p>
            <a:r>
              <a:rPr lang="en-US" dirty="0"/>
              <a:t>Collaboration and deliberation yield good information resulting in support for decisions that are made.</a:t>
            </a:r>
          </a:p>
          <a:p>
            <a:r>
              <a:rPr lang="en-US" dirty="0"/>
              <a:t>Members are heard, even if everyone doesn’t agree. Minority opinions are heard and respected.</a:t>
            </a:r>
          </a:p>
          <a:p>
            <a:r>
              <a:rPr lang="en-US" dirty="0"/>
              <a:t>Members accept responsibility for decisions made.</a:t>
            </a:r>
          </a:p>
        </p:txBody>
      </p:sp>
      <p:pic>
        <p:nvPicPr>
          <p:cNvPr id="5" name="Picture 4" descr="images.jpg"/>
          <p:cNvPicPr>
            <a:picLocks noChangeAspect="1"/>
          </p:cNvPicPr>
          <p:nvPr/>
        </p:nvPicPr>
        <p:blipFill>
          <a:blip r:embed="rId3"/>
          <a:stretch>
            <a:fillRect/>
          </a:stretch>
        </p:blipFill>
        <p:spPr>
          <a:xfrm>
            <a:off x="6477001" y="3657600"/>
            <a:ext cx="2481736" cy="1930400"/>
          </a:xfrm>
          <a:prstGeom prst="rect">
            <a:avLst/>
          </a:prstGeom>
        </p:spPr>
      </p:pic>
    </p:spTree>
    <p:extLst>
      <p:ext uri="{BB962C8B-B14F-4D97-AF65-F5344CB8AC3E}">
        <p14:creationId xmlns:p14="http://schemas.microsoft.com/office/powerpoint/2010/main" val="1297627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Benefits of KBDM Process</a:t>
            </a:r>
          </a:p>
        </p:txBody>
      </p:sp>
      <p:sp>
        <p:nvSpPr>
          <p:cNvPr id="8" name="Content Placeholder 7"/>
          <p:cNvSpPr>
            <a:spLocks noGrp="1"/>
          </p:cNvSpPr>
          <p:nvPr>
            <p:ph idx="1"/>
          </p:nvPr>
        </p:nvSpPr>
        <p:spPr>
          <a:xfrm>
            <a:off x="498475" y="1371600"/>
            <a:ext cx="5978526" cy="4953000"/>
          </a:xfrm>
        </p:spPr>
        <p:txBody>
          <a:bodyPr>
            <a:normAutofit fontScale="92500" lnSpcReduction="20000"/>
          </a:bodyPr>
          <a:lstStyle/>
          <a:p>
            <a:r>
              <a:rPr lang="en-US" dirty="0"/>
              <a:t>Working for the greatest good for the greatest number.</a:t>
            </a:r>
          </a:p>
          <a:p>
            <a:r>
              <a:rPr lang="en-US" dirty="0"/>
              <a:t>Members are more actively involved in decision making all throughout the process </a:t>
            </a:r>
            <a:r>
              <a:rPr lang="mr-IN" dirty="0"/>
              <a:t>–</a:t>
            </a:r>
            <a:r>
              <a:rPr lang="en-US" dirty="0"/>
              <a:t> from beginning to end.</a:t>
            </a:r>
          </a:p>
          <a:p>
            <a:r>
              <a:rPr lang="en-US" dirty="0"/>
              <a:t>Collaboration and deliberation yield good information resulting in support for decisions that are made.</a:t>
            </a:r>
          </a:p>
          <a:p>
            <a:r>
              <a:rPr lang="en-US" dirty="0"/>
              <a:t>Members are heard, even if everyone doesn’t agree. Minority opinions are heard and respected.</a:t>
            </a:r>
          </a:p>
          <a:p>
            <a:r>
              <a:rPr lang="en-US" dirty="0"/>
              <a:t>Members accept responsibility for decisions made.</a:t>
            </a:r>
          </a:p>
          <a:p>
            <a:r>
              <a:rPr lang="en-US" dirty="0"/>
              <a:t>More quality participation by members; more voices heard; more ideas generated.</a:t>
            </a:r>
          </a:p>
        </p:txBody>
      </p:sp>
      <p:pic>
        <p:nvPicPr>
          <p:cNvPr id="5" name="Picture 4" descr="images.jpg"/>
          <p:cNvPicPr>
            <a:picLocks noChangeAspect="1"/>
          </p:cNvPicPr>
          <p:nvPr/>
        </p:nvPicPr>
        <p:blipFill>
          <a:blip r:embed="rId3"/>
          <a:stretch>
            <a:fillRect/>
          </a:stretch>
        </p:blipFill>
        <p:spPr>
          <a:xfrm>
            <a:off x="6477001" y="3657600"/>
            <a:ext cx="2481736" cy="1930400"/>
          </a:xfrm>
          <a:prstGeom prst="rect">
            <a:avLst/>
          </a:prstGeom>
        </p:spPr>
      </p:pic>
    </p:spTree>
    <p:extLst>
      <p:ext uri="{BB962C8B-B14F-4D97-AF65-F5344CB8AC3E}">
        <p14:creationId xmlns:p14="http://schemas.microsoft.com/office/powerpoint/2010/main" val="37990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Benefits of KBDM Process</a:t>
            </a:r>
          </a:p>
        </p:txBody>
      </p:sp>
      <p:sp>
        <p:nvSpPr>
          <p:cNvPr id="8" name="Content Placeholder 7"/>
          <p:cNvSpPr>
            <a:spLocks noGrp="1"/>
          </p:cNvSpPr>
          <p:nvPr>
            <p:ph idx="1"/>
          </p:nvPr>
        </p:nvSpPr>
        <p:spPr>
          <a:xfrm>
            <a:off x="498475" y="1371600"/>
            <a:ext cx="5978526" cy="4953000"/>
          </a:xfrm>
        </p:spPr>
        <p:txBody>
          <a:bodyPr>
            <a:normAutofit/>
          </a:bodyPr>
          <a:lstStyle/>
          <a:p>
            <a:r>
              <a:rPr lang="en-US" dirty="0"/>
              <a:t>KBDM reports and summaries will be posted on the Area Website so that all members will have information on the process.  These will be archived for future reference.</a:t>
            </a:r>
          </a:p>
          <a:p>
            <a:r>
              <a:rPr lang="en-US" dirty="0"/>
              <a:t>We have a living archive that we can continue to use as we move forward, building on what has come before, and making changes as new information presents itself.</a:t>
            </a:r>
          </a:p>
        </p:txBody>
      </p:sp>
      <p:pic>
        <p:nvPicPr>
          <p:cNvPr id="5" name="Picture 4" descr="images.jpg"/>
          <p:cNvPicPr>
            <a:picLocks noChangeAspect="1"/>
          </p:cNvPicPr>
          <p:nvPr/>
        </p:nvPicPr>
        <p:blipFill>
          <a:blip r:embed="rId3"/>
          <a:stretch>
            <a:fillRect/>
          </a:stretch>
        </p:blipFill>
        <p:spPr>
          <a:xfrm>
            <a:off x="2246870" y="4267200"/>
            <a:ext cx="2481736" cy="1930400"/>
          </a:xfrm>
          <a:prstGeom prst="rect">
            <a:avLst/>
          </a:prstGeom>
        </p:spPr>
      </p:pic>
    </p:spTree>
    <p:extLst>
      <p:ext uri="{BB962C8B-B14F-4D97-AF65-F5344CB8AC3E}">
        <p14:creationId xmlns:p14="http://schemas.microsoft.com/office/powerpoint/2010/main" val="129897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Experience Without KBDM</a:t>
            </a:r>
          </a:p>
        </p:txBody>
      </p:sp>
      <p:sp>
        <p:nvSpPr>
          <p:cNvPr id="3" name="Content Placeholder 2"/>
          <p:cNvSpPr>
            <a:spLocks noGrp="1"/>
          </p:cNvSpPr>
          <p:nvPr>
            <p:ph idx="1"/>
          </p:nvPr>
        </p:nvSpPr>
        <p:spPr/>
        <p:txBody>
          <a:bodyPr/>
          <a:lstStyle/>
          <a:p>
            <a:r>
              <a:rPr lang="en-US" dirty="0"/>
              <a:t>Did you grow up in a home where decisions were made without your input or understanding?</a:t>
            </a:r>
          </a:p>
          <a:p>
            <a:r>
              <a:rPr lang="en-US" dirty="0"/>
              <a:t>Have there been times in your life when you really wished you’d had the opportunity to ask questions and offer an opinion before decisions were made?</a:t>
            </a:r>
          </a:p>
        </p:txBody>
      </p:sp>
    </p:spTree>
    <p:extLst>
      <p:ext uri="{BB962C8B-B14F-4D97-AF65-F5344CB8AC3E}">
        <p14:creationId xmlns:p14="http://schemas.microsoft.com/office/powerpoint/2010/main" val="1655744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Experience Without KBDM</a:t>
            </a:r>
          </a:p>
        </p:txBody>
      </p:sp>
      <p:sp>
        <p:nvSpPr>
          <p:cNvPr id="3" name="Content Placeholder 2"/>
          <p:cNvSpPr>
            <a:spLocks noGrp="1"/>
          </p:cNvSpPr>
          <p:nvPr>
            <p:ph idx="1"/>
          </p:nvPr>
        </p:nvSpPr>
        <p:spPr/>
        <p:txBody>
          <a:bodyPr/>
          <a:lstStyle/>
          <a:p>
            <a:r>
              <a:rPr lang="en-US" dirty="0"/>
              <a:t>Did you grow up in a home where decisions were made without your input or understanding?</a:t>
            </a:r>
          </a:p>
          <a:p>
            <a:r>
              <a:rPr lang="en-US" dirty="0"/>
              <a:t>Have there been times in your life when you really wished you’d had the opportunity to ask questions and offer an opinion before decisions were made?</a:t>
            </a:r>
          </a:p>
          <a:p>
            <a:r>
              <a:rPr lang="en-US" dirty="0"/>
              <a:t>Have you ever found out information – after the fact – that had you known earlier you would have made a different decision?</a:t>
            </a:r>
          </a:p>
        </p:txBody>
      </p:sp>
    </p:spTree>
    <p:extLst>
      <p:ext uri="{BB962C8B-B14F-4D97-AF65-F5344CB8AC3E}">
        <p14:creationId xmlns:p14="http://schemas.microsoft.com/office/powerpoint/2010/main" val="180802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Experience Without KBDM</a:t>
            </a:r>
          </a:p>
        </p:txBody>
      </p:sp>
      <p:sp>
        <p:nvSpPr>
          <p:cNvPr id="3" name="Content Placeholder 2"/>
          <p:cNvSpPr>
            <a:spLocks noGrp="1"/>
          </p:cNvSpPr>
          <p:nvPr>
            <p:ph idx="1"/>
          </p:nvPr>
        </p:nvSpPr>
        <p:spPr/>
        <p:txBody>
          <a:bodyPr/>
          <a:lstStyle/>
          <a:p>
            <a:r>
              <a:rPr lang="en-US" dirty="0"/>
              <a:t>Did you grow up in a home where decisions were made without your input or understanding?</a:t>
            </a:r>
          </a:p>
          <a:p>
            <a:r>
              <a:rPr lang="en-US" dirty="0"/>
              <a:t>Have there been times in your life when you really wished you’d had the opportunity to ask questions and offer an opinion before decisions were made?</a:t>
            </a:r>
          </a:p>
          <a:p>
            <a:r>
              <a:rPr lang="en-US" dirty="0"/>
              <a:t>Have you ever found out information – after the fact – that had you known earlier you would have made a different decision?</a:t>
            </a:r>
          </a:p>
          <a:p>
            <a:r>
              <a:rPr lang="en-US" dirty="0"/>
              <a:t>Do you find it difficult to trust others because of these experiences?</a:t>
            </a:r>
          </a:p>
        </p:txBody>
      </p:sp>
    </p:spTree>
    <p:extLst>
      <p:ext uri="{BB962C8B-B14F-4D97-AF65-F5344CB8AC3E}">
        <p14:creationId xmlns:p14="http://schemas.microsoft.com/office/powerpoint/2010/main" val="18285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134470"/>
            <a:ext cx="7556313" cy="1694329"/>
          </a:xfrm>
        </p:spPr>
        <p:txBody>
          <a:bodyPr/>
          <a:lstStyle/>
          <a:p>
            <a:r>
              <a:rPr lang="en-US" dirty="0"/>
              <a:t>  Knowledge Based Decision   Making (KBDM) </a:t>
            </a:r>
            <a:br>
              <a:rPr lang="en-US" dirty="0"/>
            </a:br>
            <a:r>
              <a:rPr lang="en-US" sz="2000" dirty="0"/>
              <a:t>to reach an informed group conscience </a:t>
            </a:r>
            <a:endParaRPr lang="en-US" dirty="0"/>
          </a:p>
        </p:txBody>
      </p:sp>
      <p:sp>
        <p:nvSpPr>
          <p:cNvPr id="5" name="Content Placeholder 4"/>
          <p:cNvSpPr>
            <a:spLocks noGrp="1"/>
          </p:cNvSpPr>
          <p:nvPr>
            <p:ph idx="1"/>
          </p:nvPr>
        </p:nvSpPr>
        <p:spPr>
          <a:xfrm>
            <a:off x="498475" y="3200401"/>
            <a:ext cx="4606926" cy="1676400"/>
          </a:xfrm>
        </p:spPr>
        <p:txBody>
          <a:bodyPr>
            <a:normAutofit fontScale="92500"/>
          </a:bodyPr>
          <a:lstStyle/>
          <a:p>
            <a:pPr>
              <a:buNone/>
            </a:pPr>
            <a:r>
              <a:rPr lang="en-US" dirty="0"/>
              <a:t>There are five Key Elements of KBDM</a:t>
            </a:r>
          </a:p>
          <a:p>
            <a:pPr>
              <a:buNone/>
            </a:pPr>
            <a:endParaRPr lang="en-US" dirty="0"/>
          </a:p>
          <a:p>
            <a:pPr>
              <a:buNone/>
            </a:pPr>
            <a:r>
              <a:rPr lang="en-US" dirty="0"/>
              <a:t>There are four Key Questions in KBDM</a:t>
            </a:r>
          </a:p>
        </p:txBody>
      </p:sp>
      <p:sp>
        <p:nvSpPr>
          <p:cNvPr id="6" name="Text Placeholder 5"/>
          <p:cNvSpPr>
            <a:spLocks noGrp="1"/>
          </p:cNvSpPr>
          <p:nvPr>
            <p:ph type="body" sz="half" idx="2"/>
          </p:nvPr>
        </p:nvSpPr>
        <p:spPr>
          <a:xfrm>
            <a:off x="498474" y="2286000"/>
            <a:ext cx="7654926" cy="533400"/>
          </a:xfrm>
        </p:spPr>
        <p:txBody>
          <a:bodyPr/>
          <a:lstStyle/>
          <a:p>
            <a:r>
              <a:rPr lang="en-US" sz="1800"/>
              <a:t> </a:t>
            </a:r>
            <a:endParaRPr lang="en-US" sz="1800" dirty="0"/>
          </a:p>
        </p:txBody>
      </p:sp>
      <p:sp>
        <p:nvSpPr>
          <p:cNvPr id="2" name="TextBox 1"/>
          <p:cNvSpPr txBox="1"/>
          <p:nvPr/>
        </p:nvSpPr>
        <p:spPr>
          <a:xfrm>
            <a:off x="381000" y="2133600"/>
            <a:ext cx="7315200" cy="646331"/>
          </a:xfrm>
          <a:prstGeom prst="rect">
            <a:avLst/>
          </a:prstGeom>
          <a:noFill/>
        </p:spPr>
        <p:txBody>
          <a:bodyPr wrap="square" rtlCol="0">
            <a:spAutoFit/>
          </a:bodyPr>
          <a:lstStyle/>
          <a:p>
            <a:r>
              <a:rPr lang="en-US" dirty="0">
                <a:solidFill>
                  <a:srgbClr val="FF0000"/>
                </a:solidFill>
              </a:rPr>
              <a:t>This process has evolved allowing non-profits a more effective way to do business </a:t>
            </a:r>
            <a:r>
              <a:rPr lang="mr-IN" dirty="0">
                <a:solidFill>
                  <a:srgbClr val="FF0000"/>
                </a:solidFill>
              </a:rPr>
              <a:t>…</a:t>
            </a:r>
            <a:r>
              <a:rPr lang="en-US" dirty="0">
                <a:solidFill>
                  <a:srgbClr val="FF0000"/>
                </a:solidFill>
              </a:rPr>
              <a:t> and has become the standard in Al-Anon service.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134470"/>
            <a:ext cx="7556313" cy="1694329"/>
          </a:xfrm>
        </p:spPr>
        <p:txBody>
          <a:bodyPr/>
          <a:lstStyle/>
          <a:p>
            <a:r>
              <a:rPr lang="en-US" dirty="0"/>
              <a:t>  Knowledge Based Decision   Making (KBDM) </a:t>
            </a:r>
            <a:br>
              <a:rPr lang="en-US" dirty="0"/>
            </a:br>
            <a:r>
              <a:rPr lang="en-US" sz="2000" dirty="0"/>
              <a:t>to reach an informed group conscience </a:t>
            </a:r>
            <a:endParaRPr lang="en-US" dirty="0"/>
          </a:p>
        </p:txBody>
      </p:sp>
      <p:sp>
        <p:nvSpPr>
          <p:cNvPr id="5" name="Content Placeholder 4"/>
          <p:cNvSpPr>
            <a:spLocks noGrp="1"/>
          </p:cNvSpPr>
          <p:nvPr>
            <p:ph idx="1"/>
          </p:nvPr>
        </p:nvSpPr>
        <p:spPr>
          <a:xfrm>
            <a:off x="498474" y="3200400"/>
            <a:ext cx="7556313" cy="2925763"/>
          </a:xfrm>
        </p:spPr>
        <p:txBody>
          <a:bodyPr/>
          <a:lstStyle/>
          <a:p>
            <a:r>
              <a:rPr lang="en-US" dirty="0"/>
              <a:t>Open communication between leadership and membership</a:t>
            </a:r>
          </a:p>
          <a:p>
            <a:r>
              <a:rPr lang="en-US" dirty="0"/>
              <a:t>Dialogue before deliberation</a:t>
            </a:r>
          </a:p>
          <a:p>
            <a:r>
              <a:rPr lang="en-US" dirty="0"/>
              <a:t>All decision makers have common access to full information</a:t>
            </a:r>
          </a:p>
          <a:p>
            <a:r>
              <a:rPr lang="en-US" dirty="0"/>
              <a:t>We exist in a culture of trust</a:t>
            </a:r>
          </a:p>
          <a:p>
            <a:r>
              <a:rPr lang="en-US" dirty="0"/>
              <a:t>Confidence in the competency of our partners</a:t>
            </a:r>
          </a:p>
          <a:p>
            <a:pPr>
              <a:buNone/>
            </a:pPr>
            <a:endParaRPr lang="en-US" dirty="0"/>
          </a:p>
        </p:txBody>
      </p:sp>
      <p:sp>
        <p:nvSpPr>
          <p:cNvPr id="6" name="Text Placeholder 5"/>
          <p:cNvSpPr>
            <a:spLocks noGrp="1"/>
          </p:cNvSpPr>
          <p:nvPr>
            <p:ph type="body" sz="half" idx="2"/>
          </p:nvPr>
        </p:nvSpPr>
        <p:spPr>
          <a:xfrm>
            <a:off x="1066800" y="2286000"/>
            <a:ext cx="6172200" cy="533400"/>
          </a:xfrm>
        </p:spPr>
        <p:txBody>
          <a:bodyPr/>
          <a:lstStyle/>
          <a:p>
            <a:r>
              <a:rPr lang="en-US" sz="1800" dirty="0"/>
              <a:t> Five Key Elements:</a:t>
            </a:r>
          </a:p>
          <a:p>
            <a:endParaRPr lang="en-US" sz="1800" dirty="0"/>
          </a:p>
        </p:txBody>
      </p:sp>
      <p:pic>
        <p:nvPicPr>
          <p:cNvPr id="7" name="Picture 6" descr="pi5ry9XiB.jpg"/>
          <p:cNvPicPr>
            <a:picLocks noChangeAspect="1"/>
          </p:cNvPicPr>
          <p:nvPr/>
        </p:nvPicPr>
        <p:blipFill>
          <a:blip r:embed="rId3"/>
          <a:stretch>
            <a:fillRect/>
          </a:stretch>
        </p:blipFill>
        <p:spPr>
          <a:xfrm>
            <a:off x="6284615" y="4876800"/>
            <a:ext cx="1908769" cy="1431926"/>
          </a:xfrm>
          <a:prstGeom prst="rect">
            <a:avLst/>
          </a:prstGeom>
        </p:spPr>
      </p:pic>
    </p:spTree>
    <p:extLst>
      <p:ext uri="{BB962C8B-B14F-4D97-AF65-F5344CB8AC3E}">
        <p14:creationId xmlns:p14="http://schemas.microsoft.com/office/powerpoint/2010/main" val="1927605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a:xfrm>
            <a:off x="498474" y="1981201"/>
            <a:ext cx="7556313" cy="3429000"/>
          </a:xfrm>
        </p:spPr>
        <p:txBody>
          <a:bodyPr>
            <a:normAutofit fontScale="92500" lnSpcReduction="10000"/>
          </a:bodyPr>
          <a:lstStyle/>
          <a:p>
            <a:r>
              <a:rPr lang="en-US" sz="2595" b="1" dirty="0"/>
              <a:t>Open communication between leadership and membership</a:t>
            </a:r>
          </a:p>
          <a:p>
            <a:r>
              <a:rPr lang="en-US" dirty="0"/>
              <a:t>First we identify issues:</a:t>
            </a:r>
          </a:p>
          <a:p>
            <a:r>
              <a:rPr lang="en-US" dirty="0"/>
              <a:t>What needs our attention?  </a:t>
            </a:r>
          </a:p>
          <a:p>
            <a:r>
              <a:rPr lang="en-US" dirty="0"/>
              <a:t>Where are the problems?</a:t>
            </a:r>
          </a:p>
          <a:p>
            <a:r>
              <a:rPr lang="en-US" dirty="0"/>
              <a:t>What isn’t working?</a:t>
            </a:r>
          </a:p>
          <a:p>
            <a:r>
              <a:rPr lang="en-US" dirty="0"/>
              <a:t>Where can we help?</a:t>
            </a:r>
          </a:p>
          <a:p>
            <a:pPr>
              <a:buNone/>
            </a:pPr>
            <a:endParaRPr lang="en-US" dirty="0"/>
          </a:p>
        </p:txBody>
      </p:sp>
      <p:sp>
        <p:nvSpPr>
          <p:cNvPr id="4" name="Text Placeholder 3"/>
          <p:cNvSpPr>
            <a:spLocks noGrp="1"/>
          </p:cNvSpPr>
          <p:nvPr>
            <p:ph type="body" sz="half" idx="2"/>
          </p:nvPr>
        </p:nvSpPr>
        <p:spPr/>
        <p:txBody>
          <a:bodyPr/>
          <a:lstStyle/>
          <a:p>
            <a:r>
              <a:rPr lang="en-US" dirty="0"/>
              <a:t>How does this element of KBDM work in service?</a:t>
            </a:r>
          </a:p>
        </p:txBody>
      </p:sp>
      <p:pic>
        <p:nvPicPr>
          <p:cNvPr id="6" name="Picture 5" descr="images-3.jpg"/>
          <p:cNvPicPr>
            <a:picLocks noChangeAspect="1"/>
          </p:cNvPicPr>
          <p:nvPr/>
        </p:nvPicPr>
        <p:blipFill>
          <a:blip r:embed="rId3"/>
          <a:stretch>
            <a:fillRect/>
          </a:stretch>
        </p:blipFill>
        <p:spPr>
          <a:xfrm>
            <a:off x="4768178" y="3429000"/>
            <a:ext cx="3289300" cy="2463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a:t>
            </a:r>
          </a:p>
        </p:txBody>
      </p:sp>
      <p:sp>
        <p:nvSpPr>
          <p:cNvPr id="3" name="Content Placeholder 2"/>
          <p:cNvSpPr>
            <a:spLocks noGrp="1"/>
          </p:cNvSpPr>
          <p:nvPr>
            <p:ph idx="1"/>
          </p:nvPr>
        </p:nvSpPr>
        <p:spPr/>
        <p:txBody>
          <a:bodyPr>
            <a:normAutofit lnSpcReduction="10000"/>
          </a:bodyPr>
          <a:lstStyle/>
          <a:p>
            <a:r>
              <a:rPr lang="en-US" sz="2400" b="1" dirty="0"/>
              <a:t>Dialogue before deliberation</a:t>
            </a:r>
          </a:p>
          <a:p>
            <a:pPr>
              <a:buNone/>
            </a:pPr>
            <a:r>
              <a:rPr lang="en-US" sz="1800" dirty="0"/>
              <a:t>There  is always a chance for</a:t>
            </a:r>
          </a:p>
          <a:p>
            <a:pPr>
              <a:buNone/>
            </a:pPr>
            <a:r>
              <a:rPr lang="en-US" sz="1800" dirty="0"/>
              <a:t>members to ask questions.</a:t>
            </a:r>
          </a:p>
          <a:p>
            <a:pPr>
              <a:buNone/>
            </a:pPr>
            <a:r>
              <a:rPr lang="en-US" sz="1800" dirty="0"/>
              <a:t>In a Thought Force we </a:t>
            </a:r>
          </a:p>
          <a:p>
            <a:pPr>
              <a:buNone/>
            </a:pPr>
            <a:r>
              <a:rPr lang="en-US" sz="1800" dirty="0"/>
              <a:t>brainstorm.  In a Task Force we </a:t>
            </a:r>
          </a:p>
          <a:p>
            <a:pPr>
              <a:buNone/>
            </a:pPr>
            <a:r>
              <a:rPr lang="en-US" sz="1800" dirty="0"/>
              <a:t>create strategies. In a larger </a:t>
            </a:r>
          </a:p>
          <a:p>
            <a:pPr>
              <a:buNone/>
            </a:pPr>
            <a:r>
              <a:rPr lang="en-US" sz="1800" dirty="0"/>
              <a:t>meeting we open up</a:t>
            </a:r>
          </a:p>
          <a:p>
            <a:pPr>
              <a:buNone/>
            </a:pPr>
            <a:r>
              <a:rPr lang="en-US" sz="1800" dirty="0"/>
              <a:t>the microphone.</a:t>
            </a:r>
          </a:p>
        </p:txBody>
      </p:sp>
      <p:sp>
        <p:nvSpPr>
          <p:cNvPr id="4" name="Text Placeholder 3"/>
          <p:cNvSpPr>
            <a:spLocks noGrp="1"/>
          </p:cNvSpPr>
          <p:nvPr>
            <p:ph type="body" sz="half" idx="2"/>
          </p:nvPr>
        </p:nvSpPr>
        <p:spPr/>
        <p:txBody>
          <a:bodyPr/>
          <a:lstStyle/>
          <a:p>
            <a:r>
              <a:rPr lang="en-US" dirty="0"/>
              <a:t>How does this element of KBDM work in service?</a:t>
            </a:r>
          </a:p>
        </p:txBody>
      </p:sp>
      <p:pic>
        <p:nvPicPr>
          <p:cNvPr id="6" name="Picture 5" descr="talk.png"/>
          <p:cNvPicPr>
            <a:picLocks noChangeAspect="1"/>
          </p:cNvPicPr>
          <p:nvPr/>
        </p:nvPicPr>
        <p:blipFill>
          <a:blip r:embed="rId3"/>
          <a:stretch>
            <a:fillRect/>
          </a:stretch>
        </p:blipFill>
        <p:spPr>
          <a:xfrm>
            <a:off x="4124203" y="3352800"/>
            <a:ext cx="5019797" cy="3321050"/>
          </a:xfrm>
          <a:prstGeom prst="rect">
            <a:avLst/>
          </a:prstGeom>
        </p:spPr>
      </p:pic>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Advantage.thmx</Template>
  <TotalTime>2219</TotalTime>
  <Words>2120</Words>
  <Application>Microsoft Office PowerPoint</Application>
  <PresentationFormat>On-screen Show (4:3)</PresentationFormat>
  <Paragraphs>193</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Rockwell</vt:lpstr>
      <vt:lpstr>Wingdings</vt:lpstr>
      <vt:lpstr>Advantage</vt:lpstr>
      <vt:lpstr>KNOWLEDGE BASED DECISION MAKING</vt:lpstr>
      <vt:lpstr>    Experience Without KBDM</vt:lpstr>
      <vt:lpstr>    Experience Without KBDM</vt:lpstr>
      <vt:lpstr>    Experience Without KBDM</vt:lpstr>
      <vt:lpstr>    Experience Without KBDM</vt:lpstr>
      <vt:lpstr>  Knowledge Based Decision   Making (KBDM)  to reach an informed group conscience </vt:lpstr>
      <vt:lpstr>  Knowledge Based Decision   Making (KBDM)  to reach an informed group conscience </vt:lpstr>
      <vt:lpstr>What does it mean?</vt:lpstr>
      <vt:lpstr>What does it mean?</vt:lpstr>
      <vt:lpstr>What does it mean?</vt:lpstr>
      <vt:lpstr>What does it mean?</vt:lpstr>
      <vt:lpstr>What does it mean?</vt:lpstr>
      <vt:lpstr>Open Communication. Printed exchange of information. Background, historical and group conscience information is collected and compiled. Thought and/or Task Forces assigned. Members work together.</vt:lpstr>
      <vt:lpstr>* Thought Forces are brainstorming sessions and the discussion is framed according to the five KBDM questions.  (Thinkers) * Task Forces create the basis for a possible motion. (Doers)</vt:lpstr>
      <vt:lpstr>“What do we wish we knew, but don’t?”  (Added to each of the four questions, above.)</vt:lpstr>
      <vt:lpstr>Once the process has been through a Thought and/or Task Force the summary and report are given to the group.  When possible, all relevant background and historical data will be provided to the membership before deliberation and decision-making.</vt:lpstr>
      <vt:lpstr>Dialogue: verbal exchange of information.</vt:lpstr>
      <vt:lpstr>Deliberation in a large meeting.  </vt:lpstr>
      <vt:lpstr>Decision Making</vt:lpstr>
      <vt:lpstr>Benefits of KBDM Process</vt:lpstr>
      <vt:lpstr>Benefits of KBDM Process</vt:lpstr>
      <vt:lpstr>Benefits of KBDM Process</vt:lpstr>
      <vt:lpstr>Benefits of KBDM Process</vt:lpstr>
      <vt:lpstr>Benefits of KBDM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BASED DECISION MAKING</dc:title>
  <dc:creator>Cindy</dc:creator>
  <cp:lastModifiedBy>Gretchen Sciarrino</cp:lastModifiedBy>
  <cp:revision>40</cp:revision>
  <cp:lastPrinted>2024-01-27T19:41:32Z</cp:lastPrinted>
  <dcterms:created xsi:type="dcterms:W3CDTF">2015-02-08T20:04:42Z</dcterms:created>
  <dcterms:modified xsi:type="dcterms:W3CDTF">2024-01-29T02:08:33Z</dcterms:modified>
</cp:coreProperties>
</file>