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10400" cy="9296400"/>
  <p:embeddedFontLst>
    <p:embeddedFont>
      <p:font typeface="Cambria" panose="02040503050406030204" pitchFamily="18" charset="0"/>
      <p:regular r:id="rId19"/>
      <p:bold r:id="rId20"/>
      <p:italic r:id="rId21"/>
      <p:boldItalic r:id="rId22"/>
    </p:embeddedFont>
    <p:embeddedFont>
      <p:font typeface="Garamond" panose="02020404030301010803" pitchFamily="18"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C1AFB-71FF-4FFA-A736-FD87DFE593F5}" v="103" dt="2024-02-10T13:56:20.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 McCann" userId="db58e49319cbd9cd" providerId="LiveId" clId="{BCAC1AFB-71FF-4FFA-A736-FD87DFE593F5}"/>
    <pc:docChg chg="modSld">
      <pc:chgData name="Karyn McCann" userId="db58e49319cbd9cd" providerId="LiveId" clId="{BCAC1AFB-71FF-4FFA-A736-FD87DFE593F5}" dt="2024-02-10T13:56:20.006" v="109"/>
      <pc:docMkLst>
        <pc:docMk/>
      </pc:docMkLst>
      <pc:sldChg chg="modSp mod">
        <pc:chgData name="Karyn McCann" userId="db58e49319cbd9cd" providerId="LiveId" clId="{BCAC1AFB-71FF-4FFA-A736-FD87DFE593F5}" dt="2024-01-06T23:03:14.220" v="7" actId="14100"/>
        <pc:sldMkLst>
          <pc:docMk/>
          <pc:sldMk cId="0" sldId="256"/>
        </pc:sldMkLst>
        <pc:spChg chg="mod">
          <ac:chgData name="Karyn McCann" userId="db58e49319cbd9cd" providerId="LiveId" clId="{BCAC1AFB-71FF-4FFA-A736-FD87DFE593F5}" dt="2024-01-06T23:03:14.220" v="7" actId="14100"/>
          <ac:spMkLst>
            <pc:docMk/>
            <pc:sldMk cId="0" sldId="256"/>
            <ac:spMk id="100" creationId="{00000000-0000-0000-0000-000000000000}"/>
          </ac:spMkLst>
        </pc:spChg>
      </pc:sldChg>
      <pc:sldChg chg="modAnim">
        <pc:chgData name="Karyn McCann" userId="db58e49319cbd9cd" providerId="LiveId" clId="{BCAC1AFB-71FF-4FFA-A736-FD87DFE593F5}" dt="2024-02-10T13:55:03.504" v="12"/>
        <pc:sldMkLst>
          <pc:docMk/>
          <pc:sldMk cId="0" sldId="257"/>
        </pc:sldMkLst>
      </pc:sldChg>
      <pc:sldChg chg="modAnim">
        <pc:chgData name="Karyn McCann" userId="db58e49319cbd9cd" providerId="LiveId" clId="{BCAC1AFB-71FF-4FFA-A736-FD87DFE593F5}" dt="2024-02-10T13:55:08.034" v="19"/>
        <pc:sldMkLst>
          <pc:docMk/>
          <pc:sldMk cId="0" sldId="258"/>
        </pc:sldMkLst>
      </pc:sldChg>
      <pc:sldChg chg="modSp mod modAnim">
        <pc:chgData name="Karyn McCann" userId="db58e49319cbd9cd" providerId="LiveId" clId="{BCAC1AFB-71FF-4FFA-A736-FD87DFE593F5}" dt="2024-02-10T13:55:13.386" v="29"/>
        <pc:sldMkLst>
          <pc:docMk/>
          <pc:sldMk cId="0" sldId="259"/>
        </pc:sldMkLst>
        <pc:spChg chg="mod">
          <ac:chgData name="Karyn McCann" userId="db58e49319cbd9cd" providerId="LiveId" clId="{BCAC1AFB-71FF-4FFA-A736-FD87DFE593F5}" dt="2024-01-06T23:01:04.099" v="1" actId="14100"/>
          <ac:spMkLst>
            <pc:docMk/>
            <pc:sldMk cId="0" sldId="259"/>
            <ac:spMk id="122" creationId="{00000000-0000-0000-0000-000000000000}"/>
          </ac:spMkLst>
        </pc:spChg>
      </pc:sldChg>
      <pc:sldChg chg="modAnim">
        <pc:chgData name="Karyn McCann" userId="db58e49319cbd9cd" providerId="LiveId" clId="{BCAC1AFB-71FF-4FFA-A736-FD87DFE593F5}" dt="2024-02-10T13:55:19.131" v="36"/>
        <pc:sldMkLst>
          <pc:docMk/>
          <pc:sldMk cId="0" sldId="260"/>
        </pc:sldMkLst>
      </pc:sldChg>
      <pc:sldChg chg="modSp modAnim">
        <pc:chgData name="Karyn McCann" userId="db58e49319cbd9cd" providerId="LiveId" clId="{BCAC1AFB-71FF-4FFA-A736-FD87DFE593F5}" dt="2024-02-10T13:55:30.768" v="47"/>
        <pc:sldMkLst>
          <pc:docMk/>
          <pc:sldMk cId="0" sldId="261"/>
        </pc:sldMkLst>
        <pc:spChg chg="mod">
          <ac:chgData name="Karyn McCann" userId="db58e49319cbd9cd" providerId="LiveId" clId="{BCAC1AFB-71FF-4FFA-A736-FD87DFE593F5}" dt="2024-02-10T13:55:27.309" v="45" actId="6549"/>
          <ac:spMkLst>
            <pc:docMk/>
            <pc:sldMk cId="0" sldId="261"/>
            <ac:spMk id="137" creationId="{00000000-0000-0000-0000-000000000000}"/>
          </ac:spMkLst>
        </pc:spChg>
      </pc:sldChg>
      <pc:sldChg chg="modAnim">
        <pc:chgData name="Karyn McCann" userId="db58e49319cbd9cd" providerId="LiveId" clId="{BCAC1AFB-71FF-4FFA-A736-FD87DFE593F5}" dt="2024-02-10T13:55:35.639" v="53"/>
        <pc:sldMkLst>
          <pc:docMk/>
          <pc:sldMk cId="0" sldId="262"/>
        </pc:sldMkLst>
      </pc:sldChg>
      <pc:sldChg chg="modSp mod modAnim">
        <pc:chgData name="Karyn McCann" userId="db58e49319cbd9cd" providerId="LiveId" clId="{BCAC1AFB-71FF-4FFA-A736-FD87DFE593F5}" dt="2024-02-10T13:55:41.144" v="57"/>
        <pc:sldMkLst>
          <pc:docMk/>
          <pc:sldMk cId="0" sldId="263"/>
        </pc:sldMkLst>
        <pc:spChg chg="mod">
          <ac:chgData name="Karyn McCann" userId="db58e49319cbd9cd" providerId="LiveId" clId="{BCAC1AFB-71FF-4FFA-A736-FD87DFE593F5}" dt="2024-01-06T23:01:29.860" v="2" actId="14100"/>
          <ac:spMkLst>
            <pc:docMk/>
            <pc:sldMk cId="0" sldId="263"/>
            <ac:spMk id="153" creationId="{00000000-0000-0000-0000-000000000000}"/>
          </ac:spMkLst>
        </pc:spChg>
      </pc:sldChg>
      <pc:sldChg chg="modSp mod modAnim">
        <pc:chgData name="Karyn McCann" userId="db58e49319cbd9cd" providerId="LiveId" clId="{BCAC1AFB-71FF-4FFA-A736-FD87DFE593F5}" dt="2024-02-10T13:55:46.580" v="66"/>
        <pc:sldMkLst>
          <pc:docMk/>
          <pc:sldMk cId="0" sldId="264"/>
        </pc:sldMkLst>
        <pc:spChg chg="mod">
          <ac:chgData name="Karyn McCann" userId="db58e49319cbd9cd" providerId="LiveId" clId="{BCAC1AFB-71FF-4FFA-A736-FD87DFE593F5}" dt="2024-01-06T23:01:36.629" v="3" actId="14100"/>
          <ac:spMkLst>
            <pc:docMk/>
            <pc:sldMk cId="0" sldId="264"/>
            <ac:spMk id="160" creationId="{00000000-0000-0000-0000-000000000000}"/>
          </ac:spMkLst>
        </pc:spChg>
        <pc:picChg chg="mod">
          <ac:chgData name="Karyn McCann" userId="db58e49319cbd9cd" providerId="LiveId" clId="{BCAC1AFB-71FF-4FFA-A736-FD87DFE593F5}" dt="2024-01-06T23:01:40.118" v="4" actId="1076"/>
          <ac:picMkLst>
            <pc:docMk/>
            <pc:sldMk cId="0" sldId="264"/>
            <ac:picMk id="161" creationId="{00000000-0000-0000-0000-000000000000}"/>
          </ac:picMkLst>
        </pc:picChg>
      </pc:sldChg>
      <pc:sldChg chg="modAnim">
        <pc:chgData name="Karyn McCann" userId="db58e49319cbd9cd" providerId="LiveId" clId="{BCAC1AFB-71FF-4FFA-A736-FD87DFE593F5}" dt="2024-02-10T13:55:50.970" v="71"/>
        <pc:sldMkLst>
          <pc:docMk/>
          <pc:sldMk cId="0" sldId="265"/>
        </pc:sldMkLst>
      </pc:sldChg>
      <pc:sldChg chg="modAnim">
        <pc:chgData name="Karyn McCann" userId="db58e49319cbd9cd" providerId="LiveId" clId="{BCAC1AFB-71FF-4FFA-A736-FD87DFE593F5}" dt="2024-02-10T13:55:58.735" v="78"/>
        <pc:sldMkLst>
          <pc:docMk/>
          <pc:sldMk cId="0" sldId="266"/>
        </pc:sldMkLst>
      </pc:sldChg>
      <pc:sldChg chg="modSp mod modAnim">
        <pc:chgData name="Karyn McCann" userId="db58e49319cbd9cd" providerId="LiveId" clId="{BCAC1AFB-71FF-4FFA-A736-FD87DFE593F5}" dt="2024-02-10T13:56:03.062" v="83"/>
        <pc:sldMkLst>
          <pc:docMk/>
          <pc:sldMk cId="0" sldId="267"/>
        </pc:sldMkLst>
        <pc:spChg chg="mod">
          <ac:chgData name="Karyn McCann" userId="db58e49319cbd9cd" providerId="LiveId" clId="{BCAC1AFB-71FF-4FFA-A736-FD87DFE593F5}" dt="2024-01-06T23:02:00.378" v="5" actId="14100"/>
          <ac:spMkLst>
            <pc:docMk/>
            <pc:sldMk cId="0" sldId="267"/>
            <ac:spMk id="183" creationId="{00000000-0000-0000-0000-000000000000}"/>
          </ac:spMkLst>
        </pc:spChg>
      </pc:sldChg>
      <pc:sldChg chg="modAnim">
        <pc:chgData name="Karyn McCann" userId="db58e49319cbd9cd" providerId="LiveId" clId="{BCAC1AFB-71FF-4FFA-A736-FD87DFE593F5}" dt="2024-02-10T13:56:09.228" v="93"/>
        <pc:sldMkLst>
          <pc:docMk/>
          <pc:sldMk cId="0" sldId="268"/>
        </pc:sldMkLst>
      </pc:sldChg>
      <pc:sldChg chg="modAnim">
        <pc:chgData name="Karyn McCann" userId="db58e49319cbd9cd" providerId="LiveId" clId="{BCAC1AFB-71FF-4FFA-A736-FD87DFE593F5}" dt="2024-02-10T13:56:15.012" v="101"/>
        <pc:sldMkLst>
          <pc:docMk/>
          <pc:sldMk cId="0" sldId="269"/>
        </pc:sldMkLst>
      </pc:sldChg>
      <pc:sldChg chg="modAnim">
        <pc:chgData name="Karyn McCann" userId="db58e49319cbd9cd" providerId="LiveId" clId="{BCAC1AFB-71FF-4FFA-A736-FD87DFE593F5}" dt="2024-02-10T13:56:20.006" v="109"/>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1: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 </a:t>
            </a:r>
            <a:endParaRPr/>
          </a:p>
          <a:p>
            <a:pPr marL="0" lvl="0" indent="0" algn="l" rtl="0">
              <a:spcBef>
                <a:spcPts val="360"/>
              </a:spcBef>
              <a:spcAft>
                <a:spcPts val="0"/>
              </a:spcAft>
              <a:buNone/>
            </a:pPr>
            <a:endParaRPr b="0" i="1"/>
          </a:p>
          <a:p>
            <a:pPr marL="0" lvl="0" indent="0" algn="l" rtl="0">
              <a:spcBef>
                <a:spcPts val="360"/>
              </a:spcBef>
              <a:spcAft>
                <a:spcPts val="0"/>
              </a:spcAft>
              <a:buNone/>
            </a:pPr>
            <a:endParaRPr i="0"/>
          </a:p>
          <a:p>
            <a:pPr marL="0" lvl="0" indent="0" algn="l" rtl="0">
              <a:spcBef>
                <a:spcPts val="360"/>
              </a:spcBef>
              <a:spcAft>
                <a:spcPts val="0"/>
              </a:spcAft>
              <a:buNone/>
            </a:pPr>
            <a:endParaRPr/>
          </a:p>
        </p:txBody>
      </p:sp>
      <p:sp>
        <p:nvSpPr>
          <p:cNvPr id="96" name="Google Shape;96;p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164" name="Google Shape;16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11: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Arial"/>
              <a:buNone/>
            </a:pPr>
            <a:endParaRPr b="0">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How Can I Help My Children </a:t>
            </a:r>
            <a:r>
              <a:rPr lang="en-US">
                <a:latin typeface="Garamond"/>
                <a:ea typeface="Garamond"/>
                <a:cs typeface="Garamond"/>
                <a:sym typeface="Garamond"/>
              </a:rPr>
              <a:t>(P-9):  “Encouraging Alateen,” pages 10-11.</a:t>
            </a:r>
            <a:endParaRPr/>
          </a:p>
          <a:p>
            <a:pPr marL="0" lvl="0" indent="0" algn="l" rtl="0">
              <a:spcBef>
                <a:spcPts val="0"/>
              </a:spcBef>
              <a:spcAft>
                <a:spcPts val="0"/>
              </a:spcAft>
              <a:buNone/>
            </a:pPr>
            <a:r>
              <a:rPr lang="en-US" i="1">
                <a:latin typeface="Garamond"/>
                <a:ea typeface="Garamond"/>
                <a:cs typeface="Garamond"/>
                <a:sym typeface="Garamond"/>
              </a:rPr>
              <a:t>A Guide for Sponsors of Alateen Groups </a:t>
            </a:r>
            <a:r>
              <a:rPr lang="en-US">
                <a:latin typeface="Garamond"/>
                <a:ea typeface="Garamond"/>
                <a:cs typeface="Garamond"/>
                <a:sym typeface="Garamond"/>
              </a:rPr>
              <a:t>(P-29):  “Alateen Group Sponsors Can: stress the importance of anonymity, not only for the parents, but for all members of Al-Anon, Alateen, and A.A.  This can be done without instilling a feeling of shame or secrecy.”</a:t>
            </a:r>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71" name="Google Shape;1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12: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Garamond"/>
              <a:buChar char="•"/>
            </a:pPr>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Table Anonymity Card </a:t>
            </a:r>
            <a:r>
              <a:rPr lang="en-US">
                <a:latin typeface="Garamond"/>
                <a:ea typeface="Garamond"/>
                <a:cs typeface="Garamond"/>
                <a:sym typeface="Garamond"/>
              </a:rPr>
              <a:t>(S-9)</a:t>
            </a:r>
            <a:endParaRPr/>
          </a:p>
          <a:p>
            <a:pPr marL="0" lvl="0" indent="0" algn="l" rtl="0">
              <a:spcBef>
                <a:spcPts val="0"/>
              </a:spcBef>
              <a:spcAft>
                <a:spcPts val="0"/>
              </a:spcAft>
              <a:buNone/>
            </a:pPr>
            <a:r>
              <a:rPr lang="en-US" i="1">
                <a:latin typeface="Garamond"/>
                <a:ea typeface="Garamond"/>
                <a:cs typeface="Garamond"/>
                <a:sym typeface="Garamond"/>
              </a:rPr>
              <a:t>2014-2017 Al-Anon/Alateen Service Manual</a:t>
            </a:r>
            <a:r>
              <a:rPr lang="en-US">
                <a:latin typeface="Garamond"/>
                <a:ea typeface="Garamond"/>
                <a:cs typeface="Garamond"/>
                <a:sym typeface="Garamond"/>
              </a:rPr>
              <a:t> (P-24/27): “Anonymity,” pp. 91-94.</a:t>
            </a:r>
            <a:endParaRPr/>
          </a:p>
          <a:p>
            <a:pPr marL="0" lvl="0" indent="0" algn="l" rtl="0">
              <a:spcBef>
                <a:spcPts val="0"/>
              </a:spcBef>
              <a:spcAft>
                <a:spcPts val="0"/>
              </a:spcAft>
              <a:buNone/>
            </a:pPr>
            <a:r>
              <a:rPr lang="en-US" i="1">
                <a:latin typeface="Garamond"/>
                <a:ea typeface="Garamond"/>
                <a:cs typeface="Garamond"/>
                <a:sym typeface="Garamond"/>
              </a:rPr>
              <a:t>Alateen—Hope for Children of Alcoholics </a:t>
            </a:r>
            <a:r>
              <a:rPr lang="en-US">
                <a:latin typeface="Garamond"/>
                <a:ea typeface="Garamond"/>
                <a:cs typeface="Garamond"/>
                <a:sym typeface="Garamond"/>
              </a:rPr>
              <a:t>(B-3):  </a:t>
            </a:r>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“In Alateen we are all equals.  This Tradition teaches us humility.  It’s what is said, not who says it, that counts.”  (page 45)</a:t>
            </a:r>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“Keep in confidence everything that is said at meetings. If members are assured that what they tell will not be revealed outside the group, they will feel encouraged to speak freely.” (page 100)</a:t>
            </a:r>
            <a:endParaRPr/>
          </a:p>
          <a:p>
            <a:pPr marL="0" lvl="0" indent="0" algn="l" rtl="0">
              <a:spcBef>
                <a:spcPts val="0"/>
              </a:spcBef>
              <a:spcAft>
                <a:spcPts val="0"/>
              </a:spcAft>
              <a:buNone/>
            </a:pPr>
            <a:r>
              <a:rPr lang="en-US" b="1">
                <a:latin typeface="Garamond"/>
                <a:ea typeface="Garamond"/>
                <a:cs typeface="Garamond"/>
                <a:sym typeface="Garamond"/>
              </a:rPr>
              <a:t>*</a:t>
            </a:r>
            <a:r>
              <a:rPr lang="en-US" i="1">
                <a:latin typeface="Garamond"/>
                <a:ea typeface="Garamond"/>
                <a:cs typeface="Garamond"/>
                <a:sym typeface="Garamond"/>
              </a:rPr>
              <a:t>Alateen Safety Guidelines</a:t>
            </a:r>
            <a:r>
              <a:rPr lang="en-US">
                <a:latin typeface="Garamond"/>
                <a:ea typeface="Garamond"/>
                <a:cs typeface="Garamond"/>
                <a:sym typeface="Garamond"/>
              </a:rPr>
              <a:t> (G-34): “Where reporting is required, there is no choice but to comply with the law…Alateen Group Sponsors and AMIAS who are required by law to report cases of suspected child abuse should let the Alateens know, up front before sharing begins, that they will disclose such incidents that are discussed at the meeting or event…any reporting is done on a personal basis rather than as an Alateen Group Sponsor…” (page 4)</a:t>
            </a:r>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3: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Alateen—Hope for Children of Alcoholics </a:t>
            </a:r>
            <a:r>
              <a:rPr lang="en-US">
                <a:latin typeface="Garamond"/>
                <a:ea typeface="Garamond"/>
                <a:cs typeface="Garamond"/>
                <a:sym typeface="Garamond"/>
              </a:rPr>
              <a:t>(B-3):  “We maintain our anonymity at the level of press, radio, TV, and film because no one person is authorized to be a spokesperson for Alateen.”  (page 44). Al-Anon policy is that Tradition Eleven includes the Internet and other forms of electronic media.</a:t>
            </a:r>
            <a:endParaRPr/>
          </a:p>
          <a:p>
            <a:pPr marL="0" lvl="0" indent="0" algn="l" rtl="0">
              <a:spcBef>
                <a:spcPts val="0"/>
              </a:spcBef>
              <a:spcAft>
                <a:spcPts val="0"/>
              </a:spcAft>
              <a:buNone/>
            </a:pPr>
            <a:r>
              <a:rPr lang="en-US">
                <a:latin typeface="Garamond"/>
                <a:ea typeface="Garamond"/>
                <a:cs typeface="Garamond"/>
                <a:sym typeface="Garamond"/>
              </a:rPr>
              <a:t>Alateen WSO Facebook page</a:t>
            </a:r>
            <a:endParaRPr>
              <a:latin typeface="Garamond"/>
              <a:ea typeface="Garamond"/>
              <a:cs typeface="Garamond"/>
              <a:sym typeface="Garamond"/>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p:txBody>
      </p:sp>
      <p:sp>
        <p:nvSpPr>
          <p:cNvPr id="180" name="Google Shape;180;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4: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2060"/>
                </a:solidFill>
                <a:latin typeface="Garamond"/>
                <a:ea typeface="Garamond"/>
                <a:cs typeface="Garamond"/>
                <a:sym typeface="Garamond"/>
              </a:rPr>
              <a:t>Key points for facilitators:</a:t>
            </a:r>
            <a:endParaRPr b="1">
              <a:solidFill>
                <a:srgbClr val="002060"/>
              </a:solidFill>
              <a:latin typeface="Garamond"/>
              <a:ea typeface="Garamond"/>
              <a:cs typeface="Garamond"/>
              <a:sym typeface="Garamond"/>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 Information posted on the Internet is available to the general public.  For the safety of our Alateens, we never post Alateen phone numbers, e-mail addresses, or any other identifying information.  </a:t>
            </a:r>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Example is the “Alateen WSO” Facebook page:  this is not a place to share, but a page to use for public outreach, to help to spread the word about Alateen on Facebook.</a:t>
            </a:r>
            <a:endParaRPr>
              <a:latin typeface="Garamond"/>
              <a:ea typeface="Garamond"/>
              <a:cs typeface="Garamond"/>
              <a:sym typeface="Garamond"/>
            </a:endParaRPr>
          </a:p>
          <a:p>
            <a:pPr marL="0" lvl="0" indent="0" algn="l" rtl="0">
              <a:spcBef>
                <a:spcPts val="0"/>
              </a:spcBef>
              <a:spcAft>
                <a:spcPts val="0"/>
              </a:spcAft>
              <a:buClr>
                <a:schemeClr val="dk1"/>
              </a:buClr>
              <a:buSzPts val="1200"/>
              <a:buFont typeface="Arial"/>
              <a:buNone/>
            </a:pPr>
            <a:endParaRPr>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Guideline for Al-Anon Web Sites </a:t>
            </a:r>
            <a:r>
              <a:rPr lang="en-US">
                <a:latin typeface="Garamond"/>
                <a:ea typeface="Garamond"/>
                <a:cs typeface="Garamond"/>
                <a:sym typeface="Garamond"/>
              </a:rPr>
              <a:t>(G-40):  “Full names should not be used as e-mail addresses in publications or on Web sites. Some areas use an e-mail address system that includes the service position plus the member’s first name and last initial. For safety reasons, never post identifying Alateen information.”</a:t>
            </a:r>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p:txBody>
      </p:sp>
      <p:sp>
        <p:nvSpPr>
          <p:cNvPr id="188" name="Google Shape;188;p1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6: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Garamond"/>
              <a:buChar char="•"/>
            </a:pPr>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2014-2017 Al-Anon/Alateen Service Manual</a:t>
            </a:r>
            <a:r>
              <a:rPr lang="en-US">
                <a:latin typeface="Garamond"/>
                <a:ea typeface="Garamond"/>
                <a:cs typeface="Garamond"/>
                <a:sym typeface="Garamond"/>
              </a:rPr>
              <a:t> (P-24/27):  “It may be difficult for a new Alateen group to meet all its expenses and needs. The local Al-Anon group(s) or district may provide literature or funds to help the group get started, with the goal of the Alateen group becoming fully self-supporting as soon as possible.” (page 90)</a:t>
            </a:r>
            <a:endParaRPr/>
          </a:p>
          <a:p>
            <a:pPr marL="0" lvl="0" indent="0" algn="l" rtl="0">
              <a:spcBef>
                <a:spcPts val="0"/>
              </a:spcBef>
              <a:spcAft>
                <a:spcPts val="0"/>
              </a:spcAft>
              <a:buNone/>
            </a:pPr>
            <a:r>
              <a:rPr lang="en-US" i="1">
                <a:latin typeface="Garamond"/>
                <a:ea typeface="Garamond"/>
                <a:cs typeface="Garamond"/>
                <a:sym typeface="Garamond"/>
              </a:rPr>
              <a:t>Alateen—Hope for Children of Alcoholics </a:t>
            </a:r>
            <a:r>
              <a:rPr lang="en-US">
                <a:latin typeface="Garamond"/>
                <a:ea typeface="Garamond"/>
                <a:cs typeface="Garamond"/>
                <a:sym typeface="Garamond"/>
              </a:rPr>
              <a:t>(B-3): “Tradition Seven,” pages 37-39</a:t>
            </a:r>
            <a:endParaRPr/>
          </a:p>
          <a:p>
            <a:pPr marL="0" lvl="0" indent="0" algn="l" rtl="0">
              <a:spcBef>
                <a:spcPts val="0"/>
              </a:spcBef>
              <a:spcAft>
                <a:spcPts val="0"/>
              </a:spcAft>
              <a:buNone/>
            </a:pPr>
            <a:r>
              <a:rPr lang="en-US" i="1">
                <a:latin typeface="Garamond"/>
                <a:ea typeface="Garamond"/>
                <a:cs typeface="Garamond"/>
                <a:sym typeface="Garamond"/>
              </a:rPr>
              <a:t>Seventh Tradition </a:t>
            </a:r>
            <a:r>
              <a:rPr lang="en-US">
                <a:latin typeface="Garamond"/>
                <a:ea typeface="Garamond"/>
                <a:cs typeface="Garamond"/>
                <a:sym typeface="Garamond"/>
              </a:rPr>
              <a:t>(S-21)</a:t>
            </a:r>
            <a:endParaRPr/>
          </a:p>
          <a:p>
            <a:pPr marL="0" lvl="0" indent="0" algn="l" rtl="0">
              <a:spcBef>
                <a:spcPts val="360"/>
              </a:spcBef>
              <a:spcAft>
                <a:spcPts val="0"/>
              </a:spcAft>
              <a:buNone/>
            </a:pPr>
            <a:endParaRPr/>
          </a:p>
        </p:txBody>
      </p:sp>
      <p:sp>
        <p:nvSpPr>
          <p:cNvPr id="196" name="Google Shape;196;p1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203" name="Google Shape;203;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8: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Garamond"/>
              <a:buChar char="•"/>
            </a:pPr>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Alateen—Hope for Children of Alcoholics </a:t>
            </a:r>
            <a:r>
              <a:rPr lang="en-US">
                <a:latin typeface="Garamond"/>
                <a:ea typeface="Garamond"/>
                <a:cs typeface="Garamond"/>
                <a:sym typeface="Garamond"/>
              </a:rPr>
              <a:t>(B-3): “The Traditions are the result of many lessons learned the hard way.  If we pay attention to them, we don’t have to repeat those same mistakes.  We will be keeping our group on the right track.”</a:t>
            </a:r>
            <a:endParaRPr/>
          </a:p>
          <a:p>
            <a:pPr marL="0" lvl="0" indent="0" algn="l" rtl="0">
              <a:spcBef>
                <a:spcPts val="0"/>
              </a:spcBef>
              <a:spcAft>
                <a:spcPts val="0"/>
              </a:spcAft>
              <a:buNone/>
            </a:pPr>
            <a:r>
              <a:rPr lang="en-US" i="1">
                <a:latin typeface="Garamond"/>
                <a:ea typeface="Garamond"/>
                <a:cs typeface="Garamond"/>
                <a:sym typeface="Garamond"/>
              </a:rPr>
              <a:t>Courage to Be Me—Living with Alcoholism </a:t>
            </a:r>
            <a:r>
              <a:rPr lang="en-US">
                <a:latin typeface="Garamond"/>
                <a:ea typeface="Garamond"/>
                <a:cs typeface="Garamond"/>
                <a:sym typeface="Garamond"/>
              </a:rPr>
              <a:t>(B-23)</a:t>
            </a:r>
            <a:endParaRPr/>
          </a:p>
          <a:p>
            <a:pPr marL="0" lvl="0" indent="0" algn="l" rtl="0">
              <a:spcBef>
                <a:spcPts val="0"/>
              </a:spcBef>
              <a:spcAft>
                <a:spcPts val="0"/>
              </a:spcAft>
              <a:buNone/>
            </a:pPr>
            <a:r>
              <a:rPr lang="en-US" i="1">
                <a:latin typeface="Garamond"/>
                <a:ea typeface="Garamond"/>
                <a:cs typeface="Garamond"/>
                <a:sym typeface="Garamond"/>
              </a:rPr>
              <a:t>Conflict Resolution Using our Twelve Traditions</a:t>
            </a:r>
            <a:r>
              <a:rPr lang="en-US">
                <a:latin typeface="Garamond"/>
                <a:ea typeface="Garamond"/>
                <a:cs typeface="Garamond"/>
                <a:sym typeface="Garamond"/>
              </a:rPr>
              <a:t> (S-72) </a:t>
            </a:r>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521f0e4a4_1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521f0e4a4_1_0:notes"/>
          <p:cNvSpPr txBox="1">
            <a:spLocks noGrp="1"/>
          </p:cNvSpPr>
          <p:nvPr>
            <p:ph type="body" idx="1"/>
          </p:nvPr>
        </p:nvSpPr>
        <p:spPr>
          <a:xfrm>
            <a:off x="701675" y="4416425"/>
            <a:ext cx="56085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gb521f0e4a4_1_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2:notes"/>
          <p:cNvSpPr txBox="1">
            <a:spLocks noGrp="1"/>
          </p:cNvSpPr>
          <p:nvPr>
            <p:ph type="body" idx="1"/>
          </p:nvPr>
        </p:nvSpPr>
        <p:spPr>
          <a:xfrm>
            <a:off x="685800" y="4419600"/>
            <a:ext cx="5608638" cy="4183063"/>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rgbClr val="002060"/>
              </a:buClr>
              <a:buSzPts val="1200"/>
              <a:buFont typeface="Garamond"/>
              <a:buChar char="•"/>
            </a:pPr>
            <a:endParaRPr/>
          </a:p>
          <a:p>
            <a:pPr marL="0" lvl="0" indent="0" algn="l" rtl="0">
              <a:spcBef>
                <a:spcPts val="0"/>
              </a:spcBef>
              <a:spcAft>
                <a:spcPts val="0"/>
              </a:spcAft>
              <a:buNone/>
            </a:pPr>
            <a:endParaRPr>
              <a:solidFill>
                <a:srgbClr val="002060"/>
              </a:solidFill>
              <a:latin typeface="Garamond"/>
              <a:ea typeface="Garamond"/>
              <a:cs typeface="Garamond"/>
              <a:sym typeface="Garamond"/>
            </a:endParaRPr>
          </a:p>
          <a:p>
            <a:pPr marL="0" lvl="0" indent="0" algn="l" rtl="0">
              <a:spcBef>
                <a:spcPts val="0"/>
              </a:spcBef>
              <a:spcAft>
                <a:spcPts val="0"/>
              </a:spcAft>
              <a:buNone/>
            </a:pPr>
            <a:r>
              <a:rPr lang="en-US" b="1">
                <a:solidFill>
                  <a:srgbClr val="002060"/>
                </a:solidFill>
                <a:latin typeface="Garamond"/>
                <a:ea typeface="Garamond"/>
                <a:cs typeface="Garamond"/>
                <a:sym typeface="Garamond"/>
              </a:rPr>
              <a:t>References:</a:t>
            </a:r>
            <a:endParaRPr/>
          </a:p>
          <a:p>
            <a:pPr marL="0" lvl="0" indent="0" algn="l" rtl="0">
              <a:spcBef>
                <a:spcPts val="0"/>
              </a:spcBef>
              <a:spcAft>
                <a:spcPts val="0"/>
              </a:spcAft>
              <a:buNone/>
            </a:pPr>
            <a:r>
              <a:rPr lang="en-US" i="1">
                <a:solidFill>
                  <a:srgbClr val="002060"/>
                </a:solidFill>
                <a:latin typeface="Garamond"/>
                <a:ea typeface="Garamond"/>
                <a:cs typeface="Garamond"/>
                <a:sym typeface="Garamond"/>
              </a:rPr>
              <a:t>2014-2017</a:t>
            </a:r>
            <a:r>
              <a:rPr lang="en-US">
                <a:solidFill>
                  <a:srgbClr val="002060"/>
                </a:solidFill>
                <a:latin typeface="Garamond"/>
                <a:ea typeface="Garamond"/>
                <a:cs typeface="Garamond"/>
                <a:sym typeface="Garamond"/>
              </a:rPr>
              <a:t> </a:t>
            </a:r>
            <a:r>
              <a:rPr lang="en-US" i="1">
                <a:solidFill>
                  <a:srgbClr val="002060"/>
                </a:solidFill>
                <a:latin typeface="Garamond"/>
                <a:ea typeface="Garamond"/>
                <a:cs typeface="Garamond"/>
                <a:sym typeface="Garamond"/>
              </a:rPr>
              <a:t>Al-Anon &amp; Alateen Groups at Work </a:t>
            </a:r>
            <a:r>
              <a:rPr lang="en-US">
                <a:solidFill>
                  <a:srgbClr val="002060"/>
                </a:solidFill>
                <a:latin typeface="Garamond"/>
                <a:ea typeface="Garamond"/>
                <a:cs typeface="Garamond"/>
                <a:sym typeface="Garamond"/>
              </a:rPr>
              <a:t>(P-24), “Group Business Meetings and Group Conscience,” pages 51-53, and “Group Problems and Solutions,” pages 54-55.</a:t>
            </a:r>
            <a:endParaRPr/>
          </a:p>
          <a:p>
            <a:pPr marL="0" lvl="0" indent="0" algn="l" rtl="0">
              <a:spcBef>
                <a:spcPts val="0"/>
              </a:spcBef>
              <a:spcAft>
                <a:spcPts val="0"/>
              </a:spcAft>
              <a:buNone/>
            </a:pPr>
            <a:r>
              <a:rPr lang="en-US" i="1">
                <a:latin typeface="Garamond"/>
                <a:ea typeface="Garamond"/>
                <a:cs typeface="Garamond"/>
                <a:sym typeface="Garamond"/>
              </a:rPr>
              <a:t>Twelve Steps and Twelve Traditions for Alateen </a:t>
            </a:r>
            <a:r>
              <a:rPr lang="en-US">
                <a:latin typeface="Garamond"/>
                <a:ea typeface="Garamond"/>
                <a:cs typeface="Garamond"/>
                <a:sym typeface="Garamond"/>
              </a:rPr>
              <a:t>(P-18)</a:t>
            </a:r>
            <a:endParaRPr/>
          </a:p>
          <a:p>
            <a:pPr marL="0" lvl="0" indent="0" algn="l" rtl="0">
              <a:spcBef>
                <a:spcPts val="0"/>
              </a:spcBef>
              <a:spcAft>
                <a:spcPts val="0"/>
              </a:spcAft>
              <a:buNone/>
            </a:pPr>
            <a:r>
              <a:rPr lang="en-US" i="1">
                <a:latin typeface="Garamond"/>
                <a:ea typeface="Garamond"/>
                <a:cs typeface="Garamond"/>
                <a:sym typeface="Garamond"/>
              </a:rPr>
              <a:t>Using Al-Anon Principles to Resolve Conflicts Kit </a:t>
            </a:r>
            <a:r>
              <a:rPr lang="en-US">
                <a:latin typeface="Garamond"/>
                <a:ea typeface="Garamond"/>
                <a:cs typeface="Garamond"/>
                <a:sym typeface="Garamond"/>
              </a:rPr>
              <a:t>(K-70)</a:t>
            </a:r>
            <a:endParaRPr>
              <a:latin typeface="Garamond"/>
              <a:ea typeface="Garamond"/>
              <a:cs typeface="Garamond"/>
              <a:sym typeface="Garamond"/>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04" name="Google Shape;104;p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3: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2060"/>
              </a:buClr>
              <a:buSzPts val="1200"/>
              <a:buFont typeface="Arial"/>
              <a:buChar char="•"/>
            </a:pPr>
            <a:endParaRPr/>
          </a:p>
          <a:p>
            <a:pPr marL="0" lvl="0" indent="0" algn="l" rtl="0">
              <a:spcBef>
                <a:spcPts val="0"/>
              </a:spcBef>
              <a:spcAft>
                <a:spcPts val="0"/>
              </a:spcAft>
              <a:buNone/>
            </a:pPr>
            <a:endParaRPr>
              <a:solidFill>
                <a:srgbClr val="002060"/>
              </a:solidFill>
              <a:latin typeface="Garamond"/>
              <a:ea typeface="Garamond"/>
              <a:cs typeface="Garamond"/>
              <a:sym typeface="Garamond"/>
            </a:endParaRPr>
          </a:p>
          <a:p>
            <a:pPr marL="0" lvl="0" indent="0" algn="l" rtl="0">
              <a:spcBef>
                <a:spcPts val="0"/>
              </a:spcBef>
              <a:spcAft>
                <a:spcPts val="0"/>
              </a:spcAft>
              <a:buNone/>
            </a:pPr>
            <a:r>
              <a:rPr lang="en-US" b="1">
                <a:solidFill>
                  <a:srgbClr val="002060"/>
                </a:solidFill>
                <a:latin typeface="Garamond"/>
                <a:ea typeface="Garamond"/>
                <a:cs typeface="Garamond"/>
                <a:sym typeface="Garamond"/>
              </a:rPr>
              <a:t>References:</a:t>
            </a:r>
            <a:endParaRPr/>
          </a:p>
          <a:p>
            <a:pPr marL="0" lvl="0" indent="0" algn="l" rtl="0">
              <a:spcBef>
                <a:spcPts val="0"/>
              </a:spcBef>
              <a:spcAft>
                <a:spcPts val="0"/>
              </a:spcAft>
              <a:buNone/>
            </a:pPr>
            <a:r>
              <a:rPr lang="en-US" b="1" i="1">
                <a:solidFill>
                  <a:srgbClr val="002060"/>
                </a:solidFill>
                <a:latin typeface="Garamond"/>
                <a:ea typeface="Garamond"/>
                <a:cs typeface="Garamond"/>
                <a:sym typeface="Garamond"/>
              </a:rPr>
              <a:t>*</a:t>
            </a:r>
            <a:r>
              <a:rPr lang="en-US" i="1">
                <a:solidFill>
                  <a:srgbClr val="002060"/>
                </a:solidFill>
                <a:latin typeface="Garamond"/>
                <a:ea typeface="Garamond"/>
                <a:cs typeface="Garamond"/>
                <a:sym typeface="Garamond"/>
              </a:rPr>
              <a:t>Alateen Safety Guidelines</a:t>
            </a:r>
            <a:r>
              <a:rPr lang="en-US">
                <a:solidFill>
                  <a:srgbClr val="002060"/>
                </a:solidFill>
                <a:latin typeface="Garamond"/>
                <a:ea typeface="Garamond"/>
                <a:cs typeface="Garamond"/>
                <a:sym typeface="Garamond"/>
              </a:rPr>
              <a:t> (G-34):  “Know when to step down,” page 2.  “Even if you are totally blameless, stepping aside will not only protect both the Alateen members and you, it will preserve the unity of the fellowship as well.”</a:t>
            </a:r>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p:txBody>
      </p:sp>
      <p:sp>
        <p:nvSpPr>
          <p:cNvPr id="112" name="Google Shape;112;p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18" name="Google Shape;11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4: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171450" lvl="0" indent="-95250" algn="l" rtl="0">
              <a:spcBef>
                <a:spcPts val="0"/>
              </a:spcBef>
              <a:spcAft>
                <a:spcPts val="0"/>
              </a:spcAft>
              <a:buClr>
                <a:schemeClr val="dk1"/>
              </a:buClr>
              <a:buSzPts val="1200"/>
              <a:buFont typeface="Arial"/>
              <a:buNone/>
            </a:pPr>
            <a:endParaRPr b="1">
              <a:solidFill>
                <a:srgbClr val="002060"/>
              </a:solidFill>
              <a:latin typeface="Garamond"/>
              <a:ea typeface="Garamond"/>
              <a:cs typeface="Garamond"/>
              <a:sym typeface="Garamond"/>
            </a:endParaRPr>
          </a:p>
          <a:p>
            <a:pPr marL="0" lvl="0" indent="0" algn="l" rtl="0">
              <a:spcBef>
                <a:spcPts val="0"/>
              </a:spcBef>
              <a:spcAft>
                <a:spcPts val="0"/>
              </a:spcAft>
              <a:buNone/>
            </a:pPr>
            <a:r>
              <a:rPr lang="en-US" b="1">
                <a:solidFill>
                  <a:srgbClr val="002060"/>
                </a:solidFill>
                <a:latin typeface="Garamond"/>
                <a:ea typeface="Garamond"/>
                <a:cs typeface="Garamond"/>
                <a:sym typeface="Garamond"/>
              </a:rPr>
              <a:t>References:</a:t>
            </a:r>
            <a:endParaRPr/>
          </a:p>
          <a:p>
            <a:pPr marL="0" lvl="0" indent="0" algn="l" rtl="0">
              <a:spcBef>
                <a:spcPts val="0"/>
              </a:spcBef>
              <a:spcAft>
                <a:spcPts val="0"/>
              </a:spcAft>
              <a:buNone/>
            </a:pPr>
            <a:r>
              <a:rPr lang="en-US" i="1">
                <a:solidFill>
                  <a:srgbClr val="002060"/>
                </a:solidFill>
                <a:latin typeface="Garamond"/>
                <a:ea typeface="Garamond"/>
                <a:cs typeface="Garamond"/>
                <a:sym typeface="Garamond"/>
              </a:rPr>
              <a:t>2014-2017 Al-Anon/Alateen Service Manual</a:t>
            </a:r>
            <a:r>
              <a:rPr lang="en-US">
                <a:solidFill>
                  <a:srgbClr val="002060"/>
                </a:solidFill>
                <a:latin typeface="Garamond"/>
                <a:ea typeface="Garamond"/>
                <a:cs typeface="Garamond"/>
                <a:sym typeface="Garamond"/>
              </a:rPr>
              <a:t> (P-24/27), “Group Problems and Solutions,” pages 54-55.  See also “Concept Five,” pages 190-193.</a:t>
            </a:r>
            <a:endParaRPr/>
          </a:p>
          <a:p>
            <a:pPr marL="0" lvl="0" indent="0" algn="l" rtl="0">
              <a:spcBef>
                <a:spcPts val="0"/>
              </a:spcBef>
              <a:spcAft>
                <a:spcPts val="0"/>
              </a:spcAft>
              <a:buNone/>
            </a:pPr>
            <a:r>
              <a:rPr lang="en-US" i="1">
                <a:solidFill>
                  <a:srgbClr val="002060"/>
                </a:solidFill>
                <a:latin typeface="Garamond"/>
                <a:ea typeface="Garamond"/>
                <a:cs typeface="Garamond"/>
                <a:sym typeface="Garamond"/>
              </a:rPr>
              <a:t>Loving Interchange to Resolve Conflict</a:t>
            </a:r>
            <a:r>
              <a:rPr lang="en-US">
                <a:solidFill>
                  <a:srgbClr val="002060"/>
                </a:solidFill>
                <a:latin typeface="Garamond"/>
                <a:ea typeface="Garamond"/>
                <a:cs typeface="Garamond"/>
                <a:sym typeface="Garamond"/>
              </a:rPr>
              <a:t> (S-71)</a:t>
            </a:r>
            <a:endParaRPr/>
          </a:p>
          <a:p>
            <a:pPr marL="0" lvl="0" indent="0" algn="l" rtl="0">
              <a:spcBef>
                <a:spcPts val="0"/>
              </a:spcBef>
              <a:spcAft>
                <a:spcPts val="0"/>
              </a:spcAft>
              <a:buNone/>
            </a:pPr>
            <a:r>
              <a:rPr lang="en-US" i="1">
                <a:solidFill>
                  <a:srgbClr val="002060"/>
                </a:solidFill>
                <a:latin typeface="Garamond"/>
                <a:ea typeface="Garamond"/>
                <a:cs typeface="Garamond"/>
                <a:sym typeface="Garamond"/>
              </a:rPr>
              <a:t>Conflict Resolution Using Our Twelve Traditions </a:t>
            </a:r>
            <a:r>
              <a:rPr lang="en-US">
                <a:solidFill>
                  <a:srgbClr val="002060"/>
                </a:solidFill>
                <a:latin typeface="Garamond"/>
                <a:ea typeface="Garamond"/>
                <a:cs typeface="Garamond"/>
                <a:sym typeface="Garamond"/>
              </a:rPr>
              <a:t>(S-72)</a:t>
            </a:r>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5: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2060"/>
                </a:solidFill>
                <a:latin typeface="Garamond"/>
                <a:ea typeface="Garamond"/>
                <a:cs typeface="Garamond"/>
                <a:sym typeface="Garamond"/>
              </a:rPr>
              <a:t>Key points for facilitators:</a:t>
            </a:r>
            <a:endParaRPr b="1">
              <a:solidFill>
                <a:srgbClr val="002060"/>
              </a:solidFill>
              <a:latin typeface="Garamond"/>
              <a:ea typeface="Garamond"/>
              <a:cs typeface="Garamond"/>
              <a:sym typeface="Garamond"/>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Know your resources; talk to your DR, Area Alateen Coordinator, other trusted servants.</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Garamond"/>
                <a:ea typeface="Garamond"/>
                <a:cs typeface="Garamond"/>
                <a:sym typeface="Garamond"/>
              </a:rPr>
              <a:t>Communication of concerns and clarification of policies and requirements in a loving way is critical.</a:t>
            </a:r>
            <a:endParaRPr>
              <a:latin typeface="Garamond"/>
              <a:ea typeface="Garamond"/>
              <a:cs typeface="Garamond"/>
              <a:sym typeface="Garamond"/>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a:latin typeface="Garamond"/>
                <a:ea typeface="Garamond"/>
                <a:cs typeface="Garamond"/>
                <a:sym typeface="Garamond"/>
              </a:rPr>
              <a:t>2003 Alateen Motion: “Al-Anon members involved in Alateen service and all Alateen members must adhere to the Area’s safety and behavioral requirements, or the Area will notify the WSO that those members are prohibited from participating in Alateen service.”</a:t>
            </a:r>
            <a:endParaRPr>
              <a:solidFill>
                <a:srgbClr val="FF0000"/>
              </a:solidFill>
              <a:latin typeface="Garamond"/>
              <a:ea typeface="Garamond"/>
              <a:cs typeface="Garamond"/>
              <a:sym typeface="Garamond"/>
            </a:endParaRPr>
          </a:p>
          <a:p>
            <a:pPr marL="0" lvl="0" indent="0" algn="l" rtl="0">
              <a:spcBef>
                <a:spcPts val="0"/>
              </a:spcBef>
              <a:spcAft>
                <a:spcPts val="0"/>
              </a:spcAft>
              <a:buNone/>
            </a:pPr>
            <a:endParaRPr>
              <a:solidFill>
                <a:srgbClr val="FF0000"/>
              </a:solidFill>
              <a:latin typeface="Garamond"/>
              <a:ea typeface="Garamond"/>
              <a:cs typeface="Garamond"/>
              <a:sym typeface="Garamond"/>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p:txBody>
      </p:sp>
      <p:sp>
        <p:nvSpPr>
          <p:cNvPr id="127" name="Google Shape;127;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33" name="Google Shape;13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6:notes"/>
          <p:cNvSpPr txBox="1">
            <a:spLocks noGrp="1"/>
          </p:cNvSpPr>
          <p:nvPr>
            <p:ph type="body" idx="1"/>
          </p:nvPr>
        </p:nvSpPr>
        <p:spPr>
          <a:xfrm>
            <a:off x="685800" y="4419600"/>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b="1">
              <a:solidFill>
                <a:srgbClr val="002060"/>
              </a:solidFill>
              <a:latin typeface="Garamond"/>
              <a:ea typeface="Garamond"/>
              <a:cs typeface="Garamond"/>
              <a:sym typeface="Garamond"/>
            </a:endParaRPr>
          </a:p>
          <a:p>
            <a:pPr marL="0" lvl="0" indent="0" algn="l" rtl="0">
              <a:spcBef>
                <a:spcPts val="0"/>
              </a:spcBef>
              <a:spcAft>
                <a:spcPts val="0"/>
              </a:spcAft>
              <a:buNone/>
            </a:pPr>
            <a:r>
              <a:rPr lang="en-US" b="1">
                <a:solidFill>
                  <a:srgbClr val="002060"/>
                </a:solidFill>
                <a:latin typeface="Garamond"/>
                <a:ea typeface="Garamond"/>
                <a:cs typeface="Garamond"/>
                <a:sym typeface="Garamond"/>
              </a:rPr>
              <a:t>References:</a:t>
            </a:r>
            <a:endParaRPr/>
          </a:p>
          <a:p>
            <a:pPr marL="0" marR="0" lvl="0" indent="0" algn="l" rtl="0">
              <a:lnSpc>
                <a:spcPct val="100000"/>
              </a:lnSpc>
              <a:spcBef>
                <a:spcPts val="0"/>
              </a:spcBef>
              <a:spcAft>
                <a:spcPts val="0"/>
              </a:spcAft>
              <a:buClr>
                <a:srgbClr val="002060"/>
              </a:buClr>
              <a:buSzPts val="1200"/>
              <a:buFont typeface="Garamond"/>
              <a:buNone/>
            </a:pPr>
            <a:r>
              <a:rPr lang="en-US" i="1">
                <a:solidFill>
                  <a:srgbClr val="002060"/>
                </a:solidFill>
                <a:latin typeface="Garamond"/>
                <a:ea typeface="Garamond"/>
                <a:cs typeface="Garamond"/>
                <a:sym typeface="Garamond"/>
              </a:rPr>
              <a:t>A Guide for Sponsors of Alateen Groups </a:t>
            </a:r>
            <a:r>
              <a:rPr lang="en-US">
                <a:solidFill>
                  <a:srgbClr val="002060"/>
                </a:solidFill>
                <a:latin typeface="Garamond"/>
                <a:ea typeface="Garamond"/>
                <a:cs typeface="Garamond"/>
                <a:sym typeface="Garamond"/>
              </a:rPr>
              <a:t>(P-29):  </a:t>
            </a:r>
            <a:r>
              <a:rPr lang="en-US">
                <a:latin typeface="Garamond"/>
                <a:ea typeface="Garamond"/>
                <a:cs typeface="Garamond"/>
                <a:sym typeface="Garamond"/>
              </a:rPr>
              <a:t>“Effective Alateen Group Sponsorship Depends Upon:…keeping an open mind when Alateens share” and “knowing the community resources available for other problems when a member asks for extra help, while being cautious not to give advice or specific directions.” (pp. 5-6)</a:t>
            </a:r>
            <a:endParaRPr b="1">
              <a:latin typeface="Garamond"/>
              <a:ea typeface="Garamond"/>
              <a:cs typeface="Garamond"/>
              <a:sym typeface="Garamond"/>
            </a:endParaRPr>
          </a:p>
          <a:p>
            <a:pPr marL="0" lvl="0" indent="0" algn="l" rtl="0">
              <a:spcBef>
                <a:spcPts val="0"/>
              </a:spcBef>
              <a:spcAft>
                <a:spcPts val="0"/>
              </a:spcAft>
              <a:buNone/>
            </a:pPr>
            <a:r>
              <a:rPr lang="en-US" i="1">
                <a:solidFill>
                  <a:srgbClr val="002060"/>
                </a:solidFill>
                <a:latin typeface="Garamond"/>
                <a:ea typeface="Garamond"/>
                <a:cs typeface="Garamond"/>
                <a:sym typeface="Garamond"/>
              </a:rPr>
              <a:t>Twelve Steps and Twelve Traditions for Alateen </a:t>
            </a:r>
            <a:r>
              <a:rPr lang="en-US">
                <a:solidFill>
                  <a:srgbClr val="002060"/>
                </a:solidFill>
                <a:latin typeface="Garamond"/>
                <a:ea typeface="Garamond"/>
                <a:cs typeface="Garamond"/>
                <a:sym typeface="Garamond"/>
              </a:rPr>
              <a:t>(P-18)</a:t>
            </a:r>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7: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2060"/>
                </a:solidFill>
                <a:latin typeface="Garamond"/>
                <a:ea typeface="Garamond"/>
                <a:cs typeface="Garamond"/>
                <a:sym typeface="Garamond"/>
              </a:rPr>
              <a:t>Key points for facilitators:</a:t>
            </a:r>
            <a:endParaRPr b="1">
              <a:solidFill>
                <a:srgbClr val="002060"/>
              </a:solidFill>
              <a:latin typeface="Garamond"/>
              <a:ea typeface="Garamond"/>
              <a:cs typeface="Garamond"/>
              <a:sym typeface="Garamond"/>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Suggest a meeting topic on “coping with violence” or “coping with anger.”  This will allow the group to deal with the topic without focusing on one individual’s situation.</a:t>
            </a:r>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Know the community resources available for these circumstances—keep a list of these resources.  Encourage the Alateens to have a “safe” person to turn to:  a relative, counselor, teacher or neighbor.  Help them to come up with options for themselves.</a:t>
            </a:r>
            <a:endParaRPr/>
          </a:p>
          <a:p>
            <a:pPr marL="171450" lvl="0" indent="-171450" algn="l" rtl="0">
              <a:spcBef>
                <a:spcPts val="0"/>
              </a:spcBef>
              <a:spcAft>
                <a:spcPts val="0"/>
              </a:spcAft>
              <a:buClr>
                <a:schemeClr val="dk1"/>
              </a:buClr>
              <a:buSzPts val="1200"/>
              <a:buFont typeface="Arial"/>
              <a:buChar char="•"/>
            </a:pPr>
            <a:r>
              <a:rPr lang="en-US">
                <a:latin typeface="Garamond"/>
                <a:ea typeface="Garamond"/>
                <a:cs typeface="Garamond"/>
                <a:sym typeface="Garamond"/>
              </a:rPr>
              <a:t>When topics such as thoughts of suicide surface, the group can let the member know they are not alone.  </a:t>
            </a:r>
            <a:endParaRPr/>
          </a:p>
          <a:p>
            <a:pPr marL="171450" lvl="0" indent="-171450" algn="l" rtl="0">
              <a:spcBef>
                <a:spcPts val="0"/>
              </a:spcBef>
              <a:spcAft>
                <a:spcPts val="0"/>
              </a:spcAft>
              <a:buClr>
                <a:schemeClr val="dk1"/>
              </a:buClr>
              <a:buSzPts val="1200"/>
              <a:buFont typeface="Arial"/>
              <a:buChar char="•"/>
            </a:pPr>
            <a:r>
              <a:rPr lang="en-US" b="1">
                <a:latin typeface="Garamond"/>
                <a:ea typeface="Garamond"/>
                <a:cs typeface="Garamond"/>
                <a:sym typeface="Garamond"/>
              </a:rPr>
              <a:t>Discussion:  </a:t>
            </a:r>
            <a:r>
              <a:rPr lang="en-US" b="0">
                <a:latin typeface="Garamond"/>
                <a:ea typeface="Garamond"/>
                <a:cs typeface="Garamond"/>
                <a:sym typeface="Garamond"/>
              </a:rPr>
              <a:t>What to do when a child shares about abuse at home?</a:t>
            </a:r>
            <a:endParaRPr/>
          </a:p>
          <a:p>
            <a:pPr marL="171450" lvl="0" indent="-171450" algn="l" rtl="0">
              <a:spcBef>
                <a:spcPts val="0"/>
              </a:spcBef>
              <a:spcAft>
                <a:spcPts val="0"/>
              </a:spcAft>
              <a:buClr>
                <a:schemeClr val="dk1"/>
              </a:buClr>
              <a:buSzPts val="1200"/>
              <a:buFont typeface="Arial"/>
              <a:buChar char="•"/>
            </a:pPr>
            <a:r>
              <a:rPr lang="en-US" b="1">
                <a:latin typeface="Garamond"/>
                <a:ea typeface="Garamond"/>
                <a:cs typeface="Garamond"/>
                <a:sym typeface="Garamond"/>
              </a:rPr>
              <a:t>Discussion:  </a:t>
            </a:r>
            <a:r>
              <a:rPr lang="en-US" b="0">
                <a:latin typeface="Garamond"/>
                <a:ea typeface="Garamond"/>
                <a:cs typeface="Garamond"/>
                <a:sym typeface="Garamond"/>
              </a:rPr>
              <a:t>What have you done when hearing about “tough stuff”?  What is the Alateen Group Sponsor’s role?</a:t>
            </a:r>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Alateen Safety Guidelines</a:t>
            </a:r>
            <a:r>
              <a:rPr lang="en-US">
                <a:latin typeface="Garamond"/>
                <a:ea typeface="Garamond"/>
                <a:cs typeface="Garamond"/>
                <a:sym typeface="Garamond"/>
              </a:rPr>
              <a:t> (G-34): “Alateen Group Sponsors share </a:t>
            </a:r>
            <a:r>
              <a:rPr lang="en-US" i="1">
                <a:latin typeface="Garamond"/>
                <a:ea typeface="Garamond"/>
                <a:cs typeface="Garamond"/>
                <a:sym typeface="Garamond"/>
              </a:rPr>
              <a:t>experience </a:t>
            </a:r>
            <a:r>
              <a:rPr lang="en-US">
                <a:latin typeface="Garamond"/>
                <a:ea typeface="Garamond"/>
                <a:cs typeface="Garamond"/>
                <a:sym typeface="Garamond"/>
              </a:rPr>
              <a:t>in living with the disease of alcoholism, </a:t>
            </a:r>
            <a:r>
              <a:rPr lang="en-US" i="1">
                <a:latin typeface="Garamond"/>
                <a:ea typeface="Garamond"/>
                <a:cs typeface="Garamond"/>
                <a:sym typeface="Garamond"/>
              </a:rPr>
              <a:t>strength </a:t>
            </a:r>
            <a:r>
              <a:rPr lang="en-US">
                <a:latin typeface="Garamond"/>
                <a:ea typeface="Garamond"/>
                <a:cs typeface="Garamond"/>
                <a:sym typeface="Garamond"/>
              </a:rPr>
              <a:t>gained from working the Twelve Steps, knowledge of the Twelve Traditions, and </a:t>
            </a:r>
            <a:r>
              <a:rPr lang="en-US" i="1">
                <a:latin typeface="Garamond"/>
                <a:ea typeface="Garamond"/>
                <a:cs typeface="Garamond"/>
                <a:sym typeface="Garamond"/>
              </a:rPr>
              <a:t>hope </a:t>
            </a:r>
            <a:r>
              <a:rPr lang="en-US">
                <a:latin typeface="Garamond"/>
                <a:ea typeface="Garamond"/>
                <a:cs typeface="Garamond"/>
                <a:sym typeface="Garamond"/>
              </a:rPr>
              <a:t>for the future</a:t>
            </a:r>
            <a:r>
              <a:rPr lang="en-US" i="1">
                <a:latin typeface="Garamond"/>
                <a:ea typeface="Garamond"/>
                <a:cs typeface="Garamond"/>
                <a:sym typeface="Garamond"/>
              </a:rPr>
              <a:t>. </a:t>
            </a:r>
            <a:r>
              <a:rPr lang="en-US">
                <a:latin typeface="Garamond"/>
                <a:ea typeface="Garamond"/>
                <a:cs typeface="Garamond"/>
                <a:sym typeface="Garamond"/>
              </a:rPr>
              <a:t>An Alateen Group Sponsor is not a counselor, nor the peer of an Alateen member. When an Alateen Group Sponsor gives advice or attempts to solve the problems of the Alateen member, it could lead to unhealthy dependencies.” </a:t>
            </a:r>
            <a:endParaRPr/>
          </a:p>
          <a:p>
            <a:pPr marL="0" lvl="0" indent="0" algn="l" rtl="0">
              <a:spcBef>
                <a:spcPts val="0"/>
              </a:spcBef>
              <a:spcAft>
                <a:spcPts val="0"/>
              </a:spcAft>
              <a:buNone/>
            </a:pPr>
            <a:r>
              <a:rPr lang="en-US" i="1">
                <a:latin typeface="Garamond"/>
                <a:ea typeface="Garamond"/>
                <a:cs typeface="Garamond"/>
                <a:sym typeface="Garamond"/>
              </a:rPr>
              <a:t>A Guide for Sponsors of Alateen Groups </a:t>
            </a:r>
            <a:r>
              <a:rPr lang="en-US">
                <a:latin typeface="Garamond"/>
                <a:ea typeface="Garamond"/>
                <a:cs typeface="Garamond"/>
                <a:sym typeface="Garamond"/>
              </a:rPr>
              <a:t>(P-29): “…knowing the community resources available for other problems when a member asks for extra help, while being cautious not to give advice or specific directions…”</a:t>
            </a: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p:txBody>
      </p:sp>
      <p:sp>
        <p:nvSpPr>
          <p:cNvPr id="143" name="Google Shape;143;p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149" name="Google Shape;14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8: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Detachment</a:t>
            </a:r>
            <a:r>
              <a:rPr lang="en-US">
                <a:latin typeface="Garamond"/>
                <a:ea typeface="Garamond"/>
                <a:cs typeface="Garamond"/>
                <a:sym typeface="Garamond"/>
              </a:rPr>
              <a:t> (S-19)</a:t>
            </a:r>
            <a:endParaRPr/>
          </a:p>
          <a:p>
            <a:pPr marL="0" lvl="0" indent="0" algn="l" rtl="0">
              <a:spcBef>
                <a:spcPts val="0"/>
              </a:spcBef>
              <a:spcAft>
                <a:spcPts val="0"/>
              </a:spcAft>
              <a:buNone/>
            </a:pPr>
            <a:r>
              <a:rPr lang="en-US" i="1">
                <a:latin typeface="Garamond"/>
                <a:ea typeface="Garamond"/>
                <a:cs typeface="Garamond"/>
                <a:sym typeface="Garamond"/>
              </a:rPr>
              <a:t>A Guide for Sponsors of Alateen Groups </a:t>
            </a:r>
            <a:r>
              <a:rPr lang="en-US">
                <a:latin typeface="Garamond"/>
                <a:ea typeface="Garamond"/>
                <a:cs typeface="Garamond"/>
                <a:sym typeface="Garamond"/>
              </a:rPr>
              <a:t>(P-29): </a:t>
            </a:r>
            <a:r>
              <a:rPr lang="en-US">
                <a:solidFill>
                  <a:srgbClr val="002060"/>
                </a:solidFill>
                <a:latin typeface="Garamond"/>
                <a:ea typeface="Garamond"/>
                <a:cs typeface="Garamond"/>
                <a:sym typeface="Garamond"/>
              </a:rPr>
              <a:t> “Effective Alateen Group Sponsorship Depends Upon: …a willingness to listen, being careful not to offer suggestions about their personal lives.  Alateens, in sharing with each other, often find their own answers.” (pp. 5-6)</a:t>
            </a:r>
            <a:endParaRPr>
              <a:solidFill>
                <a:srgbClr val="002060"/>
              </a:solidFill>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9:notes"/>
          <p:cNvSpPr txBox="1">
            <a:spLocks noGrp="1"/>
          </p:cNvSpPr>
          <p:nvPr>
            <p:ph type="body" idx="1"/>
          </p:nvPr>
        </p:nvSpPr>
        <p:spPr>
          <a:xfrm>
            <a:off x="701675" y="4416425"/>
            <a:ext cx="5608638"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b="1">
              <a:latin typeface="Garamond"/>
              <a:ea typeface="Garamond"/>
              <a:cs typeface="Garamond"/>
              <a:sym typeface="Garamond"/>
            </a:endParaRPr>
          </a:p>
          <a:p>
            <a:pPr marL="0" lvl="0" indent="0" algn="l" rtl="0">
              <a:spcBef>
                <a:spcPts val="0"/>
              </a:spcBef>
              <a:spcAft>
                <a:spcPts val="0"/>
              </a:spcAft>
              <a:buNone/>
            </a:pPr>
            <a:r>
              <a:rPr lang="en-US" b="1">
                <a:latin typeface="Garamond"/>
                <a:ea typeface="Garamond"/>
                <a:cs typeface="Garamond"/>
                <a:sym typeface="Garamond"/>
              </a:rPr>
              <a:t>References:</a:t>
            </a:r>
            <a:endParaRPr/>
          </a:p>
          <a:p>
            <a:pPr marL="0" lvl="0" indent="0" algn="l" rtl="0">
              <a:spcBef>
                <a:spcPts val="0"/>
              </a:spcBef>
              <a:spcAft>
                <a:spcPts val="0"/>
              </a:spcAft>
              <a:buNone/>
            </a:pPr>
            <a:r>
              <a:rPr lang="en-US" i="1">
                <a:latin typeface="Garamond"/>
                <a:ea typeface="Garamond"/>
                <a:cs typeface="Garamond"/>
                <a:sym typeface="Garamond"/>
              </a:rPr>
              <a:t>Detachment</a:t>
            </a:r>
            <a:r>
              <a:rPr lang="en-US">
                <a:latin typeface="Garamond"/>
                <a:ea typeface="Garamond"/>
                <a:cs typeface="Garamond"/>
                <a:sym typeface="Garamond"/>
              </a:rPr>
              <a:t> (S-19)</a:t>
            </a:r>
            <a:endParaRPr/>
          </a:p>
          <a:p>
            <a:pPr marL="0" lvl="0" indent="0" algn="l" rtl="0">
              <a:spcBef>
                <a:spcPts val="0"/>
              </a:spcBef>
              <a:spcAft>
                <a:spcPts val="0"/>
              </a:spcAft>
              <a:buNone/>
            </a:pPr>
            <a:r>
              <a:rPr lang="en-US" i="1">
                <a:latin typeface="Garamond"/>
                <a:ea typeface="Garamond"/>
                <a:cs typeface="Garamond"/>
                <a:sym typeface="Garamond"/>
              </a:rPr>
              <a:t>A Guide for Sponsors of Alateen Groups </a:t>
            </a:r>
            <a:r>
              <a:rPr lang="en-US">
                <a:latin typeface="Garamond"/>
                <a:ea typeface="Garamond"/>
                <a:cs typeface="Garamond"/>
                <a:sym typeface="Garamond"/>
              </a:rPr>
              <a:t>(P-29): “Effective Alateen Group Sponsorship Depends Upon:…continued membership and personal recovery in the Al-Anon fellowship.” (pp. 5-6)</a:t>
            </a:r>
            <a:endParaRPr b="1">
              <a:latin typeface="Garamond"/>
              <a:ea typeface="Garamond"/>
              <a:cs typeface="Garamond"/>
              <a:sym typeface="Garamond"/>
            </a:endParaRPr>
          </a:p>
          <a:p>
            <a:pPr marL="0" lvl="0" indent="0" algn="l" rtl="0">
              <a:spcBef>
                <a:spcPts val="360"/>
              </a:spcBef>
              <a:spcAft>
                <a:spcPts val="0"/>
              </a:spcAft>
              <a:buNone/>
            </a:pPr>
            <a:endParaRPr b="1">
              <a:latin typeface="Garamond"/>
              <a:ea typeface="Garamond"/>
              <a:cs typeface="Garamond"/>
              <a:sym typeface="Garamond"/>
            </a:endParaRPr>
          </a:p>
        </p:txBody>
      </p:sp>
      <p:sp>
        <p:nvSpPr>
          <p:cNvPr id="157" name="Google Shape;157;p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777240"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9" name="Google Shape;19;p2"/>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8000"/>
              <a:buFont typeface="Calibri"/>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2"/>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rot="5400000">
            <a:off x="2590800" y="-990600"/>
            <a:ext cx="3886200" cy="7239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11"/>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rot="5400000">
            <a:off x="-1028700" y="2476500"/>
            <a:ext cx="5410199"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3009900" y="266701"/>
            <a:ext cx="4876800" cy="5715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 name="Google Shape;90;p12"/>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3"/>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4"/>
          <p:cNvSpPr/>
          <p:nvPr/>
        </p:nvSpPr>
        <p:spPr>
          <a:xfrm>
            <a:off x="777240"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 name="Google Shape;33;p4"/>
          <p:cNvSpPr txBox="1">
            <a:spLocks noGrp="1"/>
          </p:cNvSpPr>
          <p:nvPr>
            <p:ph type="title"/>
          </p:nvPr>
        </p:nvSpPr>
        <p:spPr>
          <a:xfrm>
            <a:off x="762000" y="3276600"/>
            <a:ext cx="7543800"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sz="5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762000" y="4953000"/>
            <a:ext cx="6858000" cy="914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5" name="Google Shape;35;p4"/>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7620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5"/>
          <p:cNvSpPr txBox="1">
            <a:spLocks noGrp="1"/>
          </p:cNvSpPr>
          <p:nvPr>
            <p:ph type="body" idx="2"/>
          </p:nvPr>
        </p:nvSpPr>
        <p:spPr>
          <a:xfrm>
            <a:off x="46482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5"/>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589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6"/>
          <p:cNvSpPr txBox="1">
            <a:spLocks noGrp="1"/>
          </p:cNvSpPr>
          <p:nvPr>
            <p:ph type="body" idx="2"/>
          </p:nvPr>
        </p:nvSpPr>
        <p:spPr>
          <a:xfrm>
            <a:off x="7589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6"/>
          <p:cNvSpPr txBox="1">
            <a:spLocks noGrp="1"/>
          </p:cNvSpPr>
          <p:nvPr>
            <p:ph type="body" idx="3"/>
          </p:nvPr>
        </p:nvSpPr>
        <p:spPr>
          <a:xfrm>
            <a:off x="46451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6"/>
          <p:cNvSpPr txBox="1">
            <a:spLocks noGrp="1"/>
          </p:cNvSpPr>
          <p:nvPr>
            <p:ph type="body" idx="4"/>
          </p:nvPr>
        </p:nvSpPr>
        <p:spPr>
          <a:xfrm>
            <a:off x="46451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6"/>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6"/>
          <p:cNvCxnSpPr/>
          <p:nvPr/>
        </p:nvCxnSpPr>
        <p:spPr>
          <a:xfrm>
            <a:off x="758952" y="1249362"/>
            <a:ext cx="3657600" cy="1588"/>
          </a:xfrm>
          <a:prstGeom prst="straightConnector1">
            <a:avLst/>
          </a:prstGeom>
          <a:noFill/>
          <a:ln w="15875" cap="flat" cmpd="sng">
            <a:solidFill>
              <a:schemeClr val="accent1"/>
            </a:solidFill>
            <a:prstDash val="solid"/>
            <a:round/>
            <a:headEnd type="none" w="sm" len="sm"/>
            <a:tailEnd type="none" w="sm" len="sm"/>
          </a:ln>
        </p:spPr>
      </p:cxnSp>
      <p:cxnSp>
        <p:nvCxnSpPr>
          <p:cNvPr id="56" name="Google Shape;56;p6"/>
          <p:cNvCxnSpPr/>
          <p:nvPr/>
        </p:nvCxnSpPr>
        <p:spPr>
          <a:xfrm>
            <a:off x="4645152" y="1249362"/>
            <a:ext cx="3657600" cy="1588"/>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762000" y="4572000"/>
            <a:ext cx="678484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710866" y="457200"/>
            <a:ext cx="4594934" cy="4114799"/>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sz="2400"/>
            </a:lvl1pPr>
            <a:lvl2pPr marL="914400" lvl="1" indent="-368300" algn="l">
              <a:spcBef>
                <a:spcPts val="440"/>
              </a:spcBef>
              <a:spcAft>
                <a:spcPts val="0"/>
              </a:spcAft>
              <a:buSzPts val="2200"/>
              <a:buChar char="•"/>
              <a:defRPr sz="22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9" name="Google Shape;69;p9"/>
          <p:cNvSpPr txBox="1">
            <a:spLocks noGrp="1"/>
          </p:cNvSpPr>
          <p:nvPr>
            <p:ph type="body" idx="2"/>
          </p:nvPr>
        </p:nvSpPr>
        <p:spPr>
          <a:xfrm>
            <a:off x="762001" y="457200"/>
            <a:ext cx="2673657" cy="4114800"/>
          </a:xfrm>
          <a:prstGeom prst="rect">
            <a:avLst/>
          </a:prstGeom>
          <a:noFill/>
          <a:ln>
            <a:noFill/>
          </a:ln>
        </p:spPr>
        <p:txBody>
          <a:bodyPr spcFirstLastPara="1" wrap="square" lIns="91425" tIns="45700" rIns="91425" bIns="45700" anchor="ctr" anchorCtr="0">
            <a:noAutofit/>
          </a:bodyPr>
          <a:lstStyle>
            <a:lvl1pPr marL="457200" lvl="0" indent="-228600" algn="l">
              <a:spcBef>
                <a:spcPts val="420"/>
              </a:spcBef>
              <a:spcAft>
                <a:spcPts val="0"/>
              </a:spcAft>
              <a:buSzPts val="2100"/>
              <a:buNone/>
              <a:defRPr sz="2100">
                <a:solidFill>
                  <a:schemeClr val="dk2"/>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0" name="Google Shape;70;p9"/>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9"/>
          <p:cNvCxnSpPr/>
          <p:nvPr/>
        </p:nvCxnSpPr>
        <p:spPr>
          <a:xfrm rot="5400000">
            <a:off x="1677194" y="2514600"/>
            <a:ext cx="3810000" cy="1588"/>
          </a:xfrm>
          <a:prstGeom prst="straightConnector1">
            <a:avLst/>
          </a:prstGeom>
          <a:noFill/>
          <a:ln w="15875" cap="flat" cmpd="sng">
            <a:solidFill>
              <a:srgbClr val="979797"/>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758952" y="4572000"/>
            <a:ext cx="678484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alibri"/>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R="0" lvl="0" algn="l" rtl="0">
              <a:spcBef>
                <a:spcPts val="640"/>
              </a:spcBef>
              <a:spcAft>
                <a:spcPts val="0"/>
              </a:spcAft>
              <a:buClr>
                <a:schemeClr val="accent1"/>
              </a:buClr>
              <a:buSzPts val="3200"/>
              <a:buFont typeface="Arial"/>
              <a:buNone/>
              <a:defRPr sz="3200" b="0" i="0" u="none" strike="noStrike" cap="none">
                <a:solidFill>
                  <a:schemeClr val="dk2"/>
                </a:solidFill>
                <a:latin typeface="Cambria"/>
                <a:ea typeface="Cambria"/>
                <a:cs typeface="Cambria"/>
                <a:sym typeface="Cambria"/>
              </a:defRPr>
            </a:lvl1pPr>
            <a:lvl2pPr marR="0" lvl="1" algn="l" rtl="0">
              <a:spcBef>
                <a:spcPts val="560"/>
              </a:spcBef>
              <a:spcAft>
                <a:spcPts val="0"/>
              </a:spcAft>
              <a:buClr>
                <a:schemeClr val="accent1"/>
              </a:buClr>
              <a:buSzPts val="2800"/>
              <a:buFont typeface="Arial"/>
              <a:buNone/>
              <a:defRPr sz="2800" b="0" i="0" u="none" strike="noStrike" cap="none">
                <a:solidFill>
                  <a:schemeClr val="dk2"/>
                </a:solidFill>
                <a:latin typeface="Cambria"/>
                <a:ea typeface="Cambria"/>
                <a:cs typeface="Cambria"/>
                <a:sym typeface="Cambria"/>
              </a:defRPr>
            </a:lvl2pPr>
            <a:lvl3pPr marR="0" lvl="2" algn="l" rtl="0">
              <a:spcBef>
                <a:spcPts val="480"/>
              </a:spcBef>
              <a:spcAft>
                <a:spcPts val="0"/>
              </a:spcAft>
              <a:buClr>
                <a:schemeClr val="accent1"/>
              </a:buClr>
              <a:buSzPts val="2400"/>
              <a:buFont typeface="Arial"/>
              <a:buNone/>
              <a:defRPr sz="2400" b="0" i="0" u="none" strike="noStrike" cap="none">
                <a:solidFill>
                  <a:schemeClr val="dk2"/>
                </a:solidFill>
                <a:latin typeface="Cambria"/>
                <a:ea typeface="Cambria"/>
                <a:cs typeface="Cambria"/>
                <a:sym typeface="Cambria"/>
              </a:defRPr>
            </a:lvl3pPr>
            <a:lvl4pPr marR="0" lvl="3"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4pPr>
            <a:lvl5pPr marR="0" lvl="4"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5pPr>
            <a:lvl6pPr marR="0" lvl="5"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7pPr>
            <a:lvl8pPr marR="0" lvl="7"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8pPr>
            <a:lvl9pPr marR="0" lvl="8" algn="l" rtl="0">
              <a:spcBef>
                <a:spcPts val="400"/>
              </a:spcBef>
              <a:spcAft>
                <a:spcPts val="0"/>
              </a:spcAft>
              <a:buClr>
                <a:schemeClr val="accent1"/>
              </a:buClr>
              <a:buSzPts val="2000"/>
              <a:buFont typeface="Arial"/>
              <a:buNone/>
              <a:defRPr sz="2000" b="0" i="0" u="none" strike="noStrike" cap="none">
                <a:solidFill>
                  <a:schemeClr val="dk2"/>
                </a:solidFill>
                <a:latin typeface="Cambria"/>
                <a:ea typeface="Cambria"/>
                <a:cs typeface="Cambria"/>
                <a:sym typeface="Cambria"/>
              </a:defRPr>
            </a:lvl9pPr>
          </a:lstStyle>
          <a:p>
            <a:endParaRPr/>
          </a:p>
        </p:txBody>
      </p:sp>
      <p:sp>
        <p:nvSpPr>
          <p:cNvPr id="77" name="Google Shape;77;p10"/>
          <p:cNvSpPr txBox="1">
            <a:spLocks noGrp="1"/>
          </p:cNvSpPr>
          <p:nvPr>
            <p:ph type="body" idx="1"/>
          </p:nvPr>
        </p:nvSpPr>
        <p:spPr>
          <a:xfrm>
            <a:off x="850392" y="3505200"/>
            <a:ext cx="7391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8" name="Google Shape;78;p10"/>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5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12" name="Google Shape;12;p1"/>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1" i="0" u="none" strike="noStrike" cap="none">
                <a:solidFill>
                  <a:srgbClr val="444444"/>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444444"/>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400" b="0" i="0" u="none" strike="noStrike" cap="none">
                <a:solidFill>
                  <a:srgbClr val="262626"/>
                </a:solidFill>
                <a:latin typeface="Calibri"/>
                <a:ea typeface="Calibri"/>
                <a:cs typeface="Calibri"/>
                <a:sym typeface="Calibri"/>
              </a:defRPr>
            </a:lvl1pPr>
            <a:lvl2pPr marL="0" marR="0" lvl="1" indent="0" algn="r" rtl="0">
              <a:spcBef>
                <a:spcPts val="0"/>
              </a:spcBef>
              <a:spcAft>
                <a:spcPts val="0"/>
              </a:spcAft>
              <a:buNone/>
              <a:defRPr sz="2400" b="0" i="0" u="none" strike="noStrike" cap="none">
                <a:solidFill>
                  <a:srgbClr val="262626"/>
                </a:solidFill>
                <a:latin typeface="Calibri"/>
                <a:ea typeface="Calibri"/>
                <a:cs typeface="Calibri"/>
                <a:sym typeface="Calibri"/>
              </a:defRPr>
            </a:lvl2pPr>
            <a:lvl3pPr marL="0" marR="0" lvl="2" indent="0" algn="r" rtl="0">
              <a:spcBef>
                <a:spcPts val="0"/>
              </a:spcBef>
              <a:spcAft>
                <a:spcPts val="0"/>
              </a:spcAft>
              <a:buNone/>
              <a:defRPr sz="2400" b="0" i="0" u="none" strike="noStrike" cap="none">
                <a:solidFill>
                  <a:srgbClr val="262626"/>
                </a:solidFill>
                <a:latin typeface="Calibri"/>
                <a:ea typeface="Calibri"/>
                <a:cs typeface="Calibri"/>
                <a:sym typeface="Calibri"/>
              </a:defRPr>
            </a:lvl3pPr>
            <a:lvl4pPr marL="0" marR="0" lvl="3" indent="0" algn="r" rtl="0">
              <a:spcBef>
                <a:spcPts val="0"/>
              </a:spcBef>
              <a:spcAft>
                <a:spcPts val="0"/>
              </a:spcAft>
              <a:buNone/>
              <a:defRPr sz="2400" b="0" i="0" u="none" strike="noStrike" cap="none">
                <a:solidFill>
                  <a:srgbClr val="262626"/>
                </a:solidFill>
                <a:latin typeface="Calibri"/>
                <a:ea typeface="Calibri"/>
                <a:cs typeface="Calibri"/>
                <a:sym typeface="Calibri"/>
              </a:defRPr>
            </a:lvl4pPr>
            <a:lvl5pPr marL="0" marR="0" lvl="4" indent="0" algn="r" rtl="0">
              <a:spcBef>
                <a:spcPts val="0"/>
              </a:spcBef>
              <a:spcAft>
                <a:spcPts val="0"/>
              </a:spcAft>
              <a:buNone/>
              <a:defRPr sz="2400" b="0" i="0" u="none" strike="noStrike" cap="none">
                <a:solidFill>
                  <a:srgbClr val="262626"/>
                </a:solidFill>
                <a:latin typeface="Calibri"/>
                <a:ea typeface="Calibri"/>
                <a:cs typeface="Calibri"/>
                <a:sym typeface="Calibri"/>
              </a:defRPr>
            </a:lvl5pPr>
            <a:lvl6pPr marL="0" marR="0" lvl="5" indent="0" algn="r" rtl="0">
              <a:spcBef>
                <a:spcPts val="0"/>
              </a:spcBef>
              <a:spcAft>
                <a:spcPts val="0"/>
              </a:spcAft>
              <a:buNone/>
              <a:defRPr sz="2400" b="0" i="0" u="none" strike="noStrike" cap="none">
                <a:solidFill>
                  <a:srgbClr val="262626"/>
                </a:solidFill>
                <a:latin typeface="Calibri"/>
                <a:ea typeface="Calibri"/>
                <a:cs typeface="Calibri"/>
                <a:sym typeface="Calibri"/>
              </a:defRPr>
            </a:lvl6pPr>
            <a:lvl7pPr marL="0" marR="0" lvl="6" indent="0" algn="r" rtl="0">
              <a:spcBef>
                <a:spcPts val="0"/>
              </a:spcBef>
              <a:spcAft>
                <a:spcPts val="0"/>
              </a:spcAft>
              <a:buNone/>
              <a:defRPr sz="2400" b="0" i="0" u="none" strike="noStrike" cap="none">
                <a:solidFill>
                  <a:srgbClr val="262626"/>
                </a:solidFill>
                <a:latin typeface="Calibri"/>
                <a:ea typeface="Calibri"/>
                <a:cs typeface="Calibri"/>
                <a:sym typeface="Calibri"/>
              </a:defRPr>
            </a:lvl7pPr>
            <a:lvl8pPr marL="0" marR="0" lvl="7" indent="0" algn="r" rtl="0">
              <a:spcBef>
                <a:spcPts val="0"/>
              </a:spcBef>
              <a:spcAft>
                <a:spcPts val="0"/>
              </a:spcAft>
              <a:buNone/>
              <a:defRPr sz="2400" b="0" i="0" u="none" strike="noStrike" cap="none">
                <a:solidFill>
                  <a:srgbClr val="262626"/>
                </a:solidFill>
                <a:latin typeface="Calibri"/>
                <a:ea typeface="Calibri"/>
                <a:cs typeface="Calibri"/>
                <a:sym typeface="Calibri"/>
              </a:defRPr>
            </a:lvl8pPr>
            <a:lvl9pPr marL="0" marR="0" lvl="8" indent="0" algn="r" rtl="0">
              <a:spcBef>
                <a:spcPts val="0"/>
              </a:spcBef>
              <a:spcAft>
                <a:spcPts val="0"/>
              </a:spcAft>
              <a:buNone/>
              <a:defRPr sz="2400" b="0"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777240"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 name="Google Shape;16;p1"/>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n0rLr7iscCFUGkiAodlSUBjg&amp;url=http://ecomm.al-anon.org/iCommerce/Store/StoreLayouts/Category_BP_Results.aspx?InitialText%3DGroup%20Materials&amp;ei=2li-VbmfG8HIogSVy4TwCA&amp;bvm=bv.99261572,d.cGU&amp;psig=AFQjCNH8aj2659imcmXScJqkSCn5e13BiQ&amp;ust=14386243219749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ctrTitle"/>
          </p:nvPr>
        </p:nvSpPr>
        <p:spPr>
          <a:xfrm>
            <a:off x="939800" y="6324600"/>
            <a:ext cx="7543800" cy="1981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000"/>
              <a:buFont typeface="Calibri"/>
              <a:buNone/>
            </a:pPr>
            <a:br>
              <a:rPr lang="en-US" sz="4000" b="1"/>
            </a:br>
            <a:br>
              <a:rPr lang="en-US" sz="4000" b="1"/>
            </a:br>
            <a:br>
              <a:rPr lang="en-US" sz="4000" b="1"/>
            </a:br>
            <a:br>
              <a:rPr lang="en-US" sz="4000"/>
            </a:br>
            <a:r>
              <a:rPr lang="en-US"/>
              <a:t>	</a:t>
            </a:r>
            <a:endParaRPr/>
          </a:p>
        </p:txBody>
      </p:sp>
      <p:sp>
        <p:nvSpPr>
          <p:cNvPr id="99" name="Google Shape;99;p13"/>
          <p:cNvSpPr txBox="1"/>
          <p:nvPr/>
        </p:nvSpPr>
        <p:spPr>
          <a:xfrm>
            <a:off x="685800" y="685800"/>
            <a:ext cx="7772400" cy="24314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800"/>
              <a:buFont typeface="Verdana"/>
              <a:buNone/>
            </a:pPr>
            <a:r>
              <a:rPr lang="en-US" sz="2800">
                <a:solidFill>
                  <a:srgbClr val="FFFF00"/>
                </a:solidFill>
                <a:latin typeface="Calibri"/>
                <a:ea typeface="Calibri"/>
                <a:cs typeface="Calibri"/>
                <a:sym typeface="Calibri"/>
              </a:rPr>
              <a:t>Module III</a:t>
            </a:r>
            <a:endParaRPr sz="2800">
              <a:solidFill>
                <a:srgbClr val="FFFF00"/>
              </a:solidFill>
              <a:latin typeface="Calibri"/>
              <a:ea typeface="Calibri"/>
              <a:cs typeface="Calibri"/>
              <a:sym typeface="Calibri"/>
            </a:endParaRPr>
          </a:p>
          <a:p>
            <a:pPr marL="0" marR="0" lvl="0" indent="0" algn="l" rtl="0">
              <a:spcBef>
                <a:spcPts val="0"/>
              </a:spcBef>
              <a:spcAft>
                <a:spcPts val="0"/>
              </a:spcAft>
              <a:buClr>
                <a:schemeClr val="lt1"/>
              </a:buClr>
              <a:buSzPts val="2800"/>
              <a:buFont typeface="Verdana"/>
              <a:buNone/>
            </a:pPr>
            <a:endParaRPr sz="2800">
              <a:solidFill>
                <a:srgbClr val="FFFF00"/>
              </a:solidFill>
              <a:latin typeface="Calibri"/>
              <a:ea typeface="Calibri"/>
              <a:cs typeface="Calibri"/>
              <a:sym typeface="Calibri"/>
            </a:endParaRPr>
          </a:p>
          <a:p>
            <a:pPr marL="0" lvl="0" indent="0" algn="l" rtl="0">
              <a:spcBef>
                <a:spcPts val="0"/>
              </a:spcBef>
              <a:spcAft>
                <a:spcPts val="0"/>
              </a:spcAft>
              <a:buClr>
                <a:srgbClr val="FFFF00"/>
              </a:buClr>
              <a:buSzPts val="2400"/>
              <a:buFont typeface="Verdana"/>
              <a:buNone/>
            </a:pPr>
            <a:r>
              <a:rPr lang="en-US" sz="2400">
                <a:solidFill>
                  <a:srgbClr val="FFFF00"/>
                </a:solidFill>
                <a:latin typeface="Calibri"/>
                <a:ea typeface="Calibri"/>
                <a:cs typeface="Calibri"/>
                <a:sym typeface="Calibri"/>
              </a:rPr>
              <a:t>Area 9 AMIAS Training</a:t>
            </a:r>
            <a:endParaRPr sz="2800">
              <a:solidFill>
                <a:srgbClr val="FFFF00"/>
              </a:solidFill>
              <a:latin typeface="Calibri"/>
              <a:ea typeface="Calibri"/>
              <a:cs typeface="Calibri"/>
              <a:sym typeface="Calibri"/>
            </a:endParaRPr>
          </a:p>
          <a:p>
            <a:pPr marL="0" marR="0" lvl="0" indent="0" algn="l" rtl="0">
              <a:spcBef>
                <a:spcPts val="0"/>
              </a:spcBef>
              <a:spcAft>
                <a:spcPts val="0"/>
              </a:spcAft>
              <a:buClr>
                <a:schemeClr val="lt1"/>
              </a:buClr>
              <a:buSzPts val="2800"/>
              <a:buFont typeface="Verdana"/>
              <a:buNone/>
            </a:pPr>
            <a:r>
              <a:rPr lang="en-US" sz="2800">
                <a:solidFill>
                  <a:srgbClr val="FFFF00"/>
                </a:solidFill>
                <a:latin typeface="Calibri"/>
                <a:ea typeface="Calibri"/>
                <a:cs typeface="Calibri"/>
                <a:sym typeface="Calibri"/>
              </a:rPr>
              <a:t>Conflict Resolution and </a:t>
            </a:r>
            <a:endParaRPr sz="2800">
              <a:solidFill>
                <a:srgbClr val="FFFF00"/>
              </a:solidFill>
              <a:latin typeface="Calibri"/>
              <a:ea typeface="Calibri"/>
              <a:cs typeface="Calibri"/>
              <a:sym typeface="Calibri"/>
            </a:endParaRPr>
          </a:p>
          <a:p>
            <a:pPr marL="0" marR="0" lvl="0" indent="0" algn="l" rtl="0">
              <a:spcBef>
                <a:spcPts val="0"/>
              </a:spcBef>
              <a:spcAft>
                <a:spcPts val="0"/>
              </a:spcAft>
              <a:buClr>
                <a:schemeClr val="lt1"/>
              </a:buClr>
              <a:buSzPts val="2800"/>
              <a:buFont typeface="Verdana"/>
              <a:buNone/>
            </a:pPr>
            <a:r>
              <a:rPr lang="en-US" sz="2800">
                <a:solidFill>
                  <a:srgbClr val="FFFF00"/>
                </a:solidFill>
                <a:latin typeface="Calibri"/>
                <a:ea typeface="Calibri"/>
                <a:cs typeface="Calibri"/>
                <a:sym typeface="Calibri"/>
              </a:rPr>
              <a:t>Problem Solving</a:t>
            </a:r>
            <a:endParaRPr sz="2800">
              <a:solidFill>
                <a:srgbClr val="FFFF00"/>
              </a:solidFill>
              <a:latin typeface="Calibri"/>
              <a:ea typeface="Calibri"/>
              <a:cs typeface="Calibri"/>
              <a:sym typeface="Calibri"/>
            </a:endParaRPr>
          </a:p>
          <a:p>
            <a:pPr marL="0" marR="0" lvl="0" indent="0" algn="l" rtl="0">
              <a:spcBef>
                <a:spcPts val="0"/>
              </a:spcBef>
              <a:spcAft>
                <a:spcPts val="0"/>
              </a:spcAft>
              <a:buClr>
                <a:schemeClr val="lt1"/>
              </a:buClr>
              <a:buSzPts val="2800"/>
              <a:buFont typeface="Verdana"/>
              <a:buNone/>
            </a:pPr>
            <a:br>
              <a:rPr lang="en-US" sz="2800" b="1" i="0" u="none" strike="noStrike" cap="none">
                <a:solidFill>
                  <a:schemeClr val="lt1"/>
                </a:solidFill>
                <a:latin typeface="Verdana"/>
                <a:ea typeface="Verdana"/>
                <a:cs typeface="Verdana"/>
                <a:sym typeface="Verdana"/>
              </a:rPr>
            </a:br>
            <a:br>
              <a:rPr lang="en-US" sz="2800" b="1" i="0" u="none" strike="noStrike" cap="none">
                <a:solidFill>
                  <a:schemeClr val="dk1"/>
                </a:solidFill>
                <a:latin typeface="Verdana"/>
                <a:ea typeface="Verdana"/>
                <a:cs typeface="Verdana"/>
                <a:sym typeface="Verdana"/>
              </a:rPr>
            </a:br>
            <a:endParaRPr sz="2400" b="1" i="0" u="none" strike="noStrike" cap="none">
              <a:solidFill>
                <a:srgbClr val="FFFF00"/>
              </a:solidFill>
              <a:latin typeface="Verdana"/>
              <a:ea typeface="Verdana"/>
              <a:cs typeface="Verdana"/>
              <a:sym typeface="Verdana"/>
            </a:endParaRPr>
          </a:p>
        </p:txBody>
      </p:sp>
      <p:sp>
        <p:nvSpPr>
          <p:cNvPr id="100" name="Google Shape;100;p13"/>
          <p:cNvSpPr txBox="1"/>
          <p:nvPr/>
        </p:nvSpPr>
        <p:spPr>
          <a:xfrm>
            <a:off x="685801" y="3307050"/>
            <a:ext cx="7904174" cy="24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262626"/>
                </a:solidFill>
                <a:latin typeface="Calibri"/>
                <a:ea typeface="Calibri"/>
                <a:cs typeface="Calibri"/>
                <a:sym typeface="Calibri"/>
              </a:rPr>
              <a:t>Conflict </a:t>
            </a:r>
            <a:endParaRPr sz="2400" dirty="0">
              <a:solidFill>
                <a:srgbClr val="262626"/>
              </a:solidFill>
              <a:latin typeface="Calibri"/>
              <a:ea typeface="Calibri"/>
              <a:cs typeface="Calibri"/>
              <a:sym typeface="Calibri"/>
            </a:endParaRPr>
          </a:p>
          <a:p>
            <a:pPr marL="0" lvl="0" indent="0" algn="l" rtl="0">
              <a:spcBef>
                <a:spcPts val="0"/>
              </a:spcBef>
              <a:spcAft>
                <a:spcPts val="0"/>
              </a:spcAft>
              <a:buNone/>
            </a:pPr>
            <a:r>
              <a:rPr lang="en-US" sz="2400" dirty="0">
                <a:solidFill>
                  <a:srgbClr val="262626"/>
                </a:solidFill>
                <a:latin typeface="Calibri"/>
                <a:ea typeface="Calibri"/>
                <a:cs typeface="Calibri"/>
                <a:sym typeface="Calibri"/>
              </a:rPr>
              <a:t>Conflicts with AMIAS</a:t>
            </a:r>
            <a:br>
              <a:rPr lang="en-US" sz="2400" dirty="0">
                <a:solidFill>
                  <a:srgbClr val="262626"/>
                </a:solidFill>
                <a:latin typeface="Calibri"/>
                <a:ea typeface="Calibri"/>
                <a:cs typeface="Calibri"/>
                <a:sym typeface="Calibri"/>
              </a:rPr>
            </a:br>
            <a:r>
              <a:rPr lang="en-US" sz="2400" dirty="0">
                <a:solidFill>
                  <a:srgbClr val="262626"/>
                </a:solidFill>
                <a:latin typeface="Calibri"/>
                <a:ea typeface="Calibri"/>
                <a:cs typeface="Calibri"/>
                <a:sym typeface="Calibri"/>
              </a:rPr>
              <a:t>Alateens in difficult situations (“Tough Stuff”)</a:t>
            </a:r>
            <a:br>
              <a:rPr lang="en-US" sz="2400" dirty="0">
                <a:solidFill>
                  <a:srgbClr val="262626"/>
                </a:solidFill>
                <a:latin typeface="Calibri"/>
                <a:ea typeface="Calibri"/>
                <a:cs typeface="Calibri"/>
                <a:sym typeface="Calibri"/>
              </a:rPr>
            </a:br>
            <a:r>
              <a:rPr lang="en-US" sz="2400" dirty="0">
                <a:solidFill>
                  <a:srgbClr val="262626"/>
                </a:solidFill>
                <a:latin typeface="Calibri"/>
                <a:ea typeface="Calibri"/>
                <a:cs typeface="Calibri"/>
                <a:sym typeface="Calibri"/>
              </a:rPr>
              <a:t>Interactions with parents</a:t>
            </a:r>
            <a:br>
              <a:rPr lang="en-US" sz="2400" dirty="0">
                <a:solidFill>
                  <a:srgbClr val="262626"/>
                </a:solidFill>
                <a:latin typeface="Calibri"/>
                <a:ea typeface="Calibri"/>
                <a:cs typeface="Calibri"/>
                <a:sym typeface="Calibri"/>
              </a:rPr>
            </a:br>
            <a:r>
              <a:rPr lang="en-US" sz="2400" dirty="0">
                <a:solidFill>
                  <a:srgbClr val="262626"/>
                </a:solidFill>
                <a:latin typeface="Calibri"/>
                <a:ea typeface="Calibri"/>
                <a:cs typeface="Calibri"/>
                <a:sym typeface="Calibri"/>
              </a:rPr>
              <a:t>Anonymity</a:t>
            </a:r>
            <a:endParaRPr sz="2400" dirty="0">
              <a:solidFill>
                <a:srgbClr val="262626"/>
              </a:solidFill>
              <a:latin typeface="Calibri"/>
              <a:ea typeface="Calibri"/>
              <a:cs typeface="Calibri"/>
              <a:sym typeface="Calibri"/>
            </a:endParaRPr>
          </a:p>
          <a:p>
            <a:pPr marL="0" lvl="0" indent="0" algn="l" rtl="0">
              <a:spcBef>
                <a:spcPts val="0"/>
              </a:spcBef>
              <a:spcAft>
                <a:spcPts val="0"/>
              </a:spcAft>
              <a:buNone/>
            </a:pPr>
            <a:r>
              <a:rPr lang="en-US" sz="2400" dirty="0">
                <a:solidFill>
                  <a:srgbClr val="262626"/>
                </a:solidFill>
                <a:latin typeface="Calibri"/>
                <a:ea typeface="Calibri"/>
                <a:cs typeface="Calibri"/>
                <a:sym typeface="Calibri"/>
              </a:rPr>
              <a:t>Technology</a:t>
            </a:r>
            <a:br>
              <a:rPr lang="en-US" sz="2400" dirty="0">
                <a:solidFill>
                  <a:srgbClr val="262626"/>
                </a:solidFill>
                <a:latin typeface="Calibri"/>
                <a:ea typeface="Calibri"/>
                <a:cs typeface="Calibri"/>
                <a:sym typeface="Calibri"/>
              </a:rPr>
            </a:br>
            <a:br>
              <a:rPr lang="en-US" sz="4000" dirty="0">
                <a:solidFill>
                  <a:srgbClr val="262626"/>
                </a:solidFill>
                <a:latin typeface="Calibri"/>
                <a:ea typeface="Calibri"/>
                <a:cs typeface="Calibri"/>
                <a:sym typeface="Calibri"/>
              </a:rPr>
            </a:br>
            <a:br>
              <a:rPr lang="en-US" sz="4000" dirty="0">
                <a:solidFill>
                  <a:schemeClr val="dk1"/>
                </a:solidFill>
                <a:latin typeface="Calibri"/>
                <a:ea typeface="Calibri"/>
                <a:cs typeface="Calibri"/>
                <a:sym typeface="Calibri"/>
              </a:rPr>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762000" y="2286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3600"/>
              <a:buFont typeface="Calibri"/>
              <a:buNone/>
            </a:pPr>
            <a:r>
              <a:rPr lang="en-US" sz="3600" dirty="0">
                <a:solidFill>
                  <a:srgbClr val="C00000"/>
                </a:solidFill>
              </a:rPr>
              <a:t>Interacting with Parents </a:t>
            </a:r>
            <a:br>
              <a:rPr lang="en-US" dirty="0">
                <a:solidFill>
                  <a:srgbClr val="FF0000"/>
                </a:solidFill>
              </a:rPr>
            </a:br>
            <a:r>
              <a:rPr lang="en-US" sz="4400" dirty="0">
                <a:solidFill>
                  <a:srgbClr val="C00000"/>
                </a:solidFill>
              </a:rPr>
              <a:t>When parents ask questions</a:t>
            </a:r>
            <a:endParaRPr dirty="0"/>
          </a:p>
        </p:txBody>
      </p:sp>
      <p:sp>
        <p:nvSpPr>
          <p:cNvPr id="168" name="Google Shape;168;p22"/>
          <p:cNvSpPr txBox="1">
            <a:spLocks noGrp="1"/>
          </p:cNvSpPr>
          <p:nvPr>
            <p:ph type="body" idx="1"/>
          </p:nvPr>
        </p:nvSpPr>
        <p:spPr>
          <a:xfrm>
            <a:off x="533400" y="1600200"/>
            <a:ext cx="8229600" cy="4953000"/>
          </a:xfrm>
          <a:prstGeom prst="rect">
            <a:avLst/>
          </a:prstGeom>
          <a:noFill/>
          <a:ln>
            <a:noFill/>
          </a:ln>
        </p:spPr>
        <p:txBody>
          <a:bodyPr spcFirstLastPara="1" wrap="square" lIns="91425" tIns="45700" rIns="91425" bIns="45700" anchor="ctr" anchorCtr="0">
            <a:noAutofit/>
          </a:bodyPr>
          <a:lstStyle/>
          <a:p>
            <a:pPr marL="342900" lvl="1" indent="-342900" algn="l" rtl="0">
              <a:spcBef>
                <a:spcPts val="0"/>
              </a:spcBef>
              <a:spcAft>
                <a:spcPts val="0"/>
              </a:spcAft>
              <a:buSzPts val="2400"/>
              <a:buFont typeface="Cambria"/>
              <a:buChar char="•"/>
            </a:pPr>
            <a:r>
              <a:rPr lang="en-US" sz="2400"/>
              <a:t>Alateen recovery is about learning to keep the focus on oneself, just as Al-Anon members do.</a:t>
            </a:r>
            <a:endParaRPr/>
          </a:p>
          <a:p>
            <a:pPr marL="274320" lvl="0" indent="-274320" algn="l" rtl="0">
              <a:spcBef>
                <a:spcPts val="480"/>
              </a:spcBef>
              <a:spcAft>
                <a:spcPts val="0"/>
              </a:spcAft>
              <a:buSzPts val="2400"/>
              <a:buChar char="•"/>
            </a:pPr>
            <a:r>
              <a:rPr lang="en-US" sz="2400"/>
              <a:t>The Alateen Group Sponsor and the other Alateens are bound by our Tradition of anonymity.  In the same way, we respect parents’ confidentiality and do not share what they say with the Alateen member</a:t>
            </a:r>
            <a:r>
              <a:rPr lang="en-US"/>
              <a:t>.</a:t>
            </a:r>
            <a:endParaRPr/>
          </a:p>
          <a:p>
            <a:pPr marL="274320" lvl="0" indent="-274320" algn="l" rtl="0">
              <a:spcBef>
                <a:spcPts val="480"/>
              </a:spcBef>
              <a:spcAft>
                <a:spcPts val="0"/>
              </a:spcAft>
              <a:buSzPts val="2400"/>
              <a:buChar char="•"/>
            </a:pPr>
            <a:r>
              <a:rPr lang="en-US" sz="2400"/>
              <a:t>Never come between a child and their parent, or undermine the parent’s authority.  The Alateen Group Sponsor only has responsibility for the child while the child is in the Alateen meeting or event.  The parent’s decisions must be adhered to—whether you agree with them or not.</a:t>
            </a:r>
            <a:endParaRPr/>
          </a:p>
          <a:p>
            <a:pPr marL="274320" lvl="0" indent="-121920" algn="l" rtl="0">
              <a:spcBef>
                <a:spcPts val="480"/>
              </a:spcBef>
              <a:spcAft>
                <a:spcPts val="0"/>
              </a:spcAft>
              <a:buSzPts val="2400"/>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442913" y="103188"/>
            <a:ext cx="6567487" cy="13144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5400"/>
              <a:buFont typeface="Calibri"/>
              <a:buNone/>
            </a:pPr>
            <a:r>
              <a:rPr lang="en-US">
                <a:solidFill>
                  <a:srgbClr val="C00000"/>
                </a:solidFill>
              </a:rPr>
              <a:t>Anonymity</a:t>
            </a:r>
            <a:endParaRPr/>
          </a:p>
        </p:txBody>
      </p:sp>
      <p:sp>
        <p:nvSpPr>
          <p:cNvPr id="175" name="Google Shape;175;p23"/>
          <p:cNvSpPr txBox="1">
            <a:spLocks noGrp="1"/>
          </p:cNvSpPr>
          <p:nvPr>
            <p:ph type="body" idx="1"/>
          </p:nvPr>
        </p:nvSpPr>
        <p:spPr>
          <a:xfrm>
            <a:off x="735013" y="1422400"/>
            <a:ext cx="8153400" cy="53340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600"/>
              <a:buChar char="•"/>
            </a:pPr>
            <a:r>
              <a:rPr lang="en-US" sz="2600"/>
              <a:t>It is important to discuss the meaning of anonymity and confidentiality with the Alateen group (Traditions Eleven and Twelve).</a:t>
            </a:r>
            <a:endParaRPr/>
          </a:p>
          <a:p>
            <a:pPr marL="274320" lvl="0" indent="-274320" algn="l" rtl="0">
              <a:spcBef>
                <a:spcPts val="520"/>
              </a:spcBef>
              <a:spcAft>
                <a:spcPts val="0"/>
              </a:spcAft>
              <a:buSzPts val="2600"/>
              <a:buChar char="•"/>
            </a:pPr>
            <a:r>
              <a:rPr lang="en-US" sz="2600"/>
              <a:t>Alateens and AMIAS need to understand the importance of “Whom you see here, what you hear here, when you leave here, let it stay here.”</a:t>
            </a:r>
            <a:endParaRPr/>
          </a:p>
          <a:p>
            <a:pPr marL="274320" lvl="0" indent="-274320" algn="l" rtl="0">
              <a:spcBef>
                <a:spcPts val="520"/>
              </a:spcBef>
              <a:spcAft>
                <a:spcPts val="0"/>
              </a:spcAft>
              <a:buSzPts val="2600"/>
              <a:buChar char="•"/>
            </a:pPr>
            <a:r>
              <a:rPr lang="en-US" sz="2600"/>
              <a:t>AMIAS protect Alateen confidences when talking with others.</a:t>
            </a:r>
            <a:endParaRPr/>
          </a:p>
          <a:p>
            <a:pPr marL="0" lvl="0" indent="0" algn="l" rtl="0">
              <a:spcBef>
                <a:spcPts val="520"/>
              </a:spcBef>
              <a:spcAft>
                <a:spcPts val="0"/>
              </a:spcAft>
              <a:buNone/>
            </a:pPr>
            <a:endParaRPr sz="2600" b="1"/>
          </a:p>
          <a:p>
            <a:pPr marL="274320" lvl="0" indent="-96520" algn="l" rtl="0">
              <a:spcBef>
                <a:spcPts val="560"/>
              </a:spcBef>
              <a:spcAft>
                <a:spcPts val="0"/>
              </a:spcAft>
              <a:buSzPts val="2800"/>
              <a:buNone/>
            </a:pPr>
            <a:endParaRPr sz="2800"/>
          </a:p>
        </p:txBody>
      </p:sp>
      <p:pic>
        <p:nvPicPr>
          <p:cNvPr id="176" name="Google Shape;176;p23" descr="C:\Documents and Settings\marylou\Local Settings\Temporary Internet Files\Content.IE5\20I3DQTI\MCj00889540000[1].wmf"/>
          <p:cNvPicPr preferRelativeResize="0"/>
          <p:nvPr/>
        </p:nvPicPr>
        <p:blipFill rotWithShape="1">
          <a:blip r:embed="rId3">
            <a:alphaModFix/>
          </a:blip>
          <a:srcRect/>
          <a:stretch/>
        </p:blipFill>
        <p:spPr>
          <a:xfrm>
            <a:off x="7086600" y="0"/>
            <a:ext cx="1801813" cy="1489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685800" y="19685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3600"/>
              <a:buFont typeface="Calibri"/>
              <a:buNone/>
            </a:pPr>
            <a:r>
              <a:rPr lang="en-US" sz="3600">
                <a:solidFill>
                  <a:srgbClr val="C00000"/>
                </a:solidFill>
              </a:rPr>
              <a:t>Anonymity</a:t>
            </a:r>
            <a:r>
              <a:rPr lang="en-US">
                <a:solidFill>
                  <a:srgbClr val="C00000"/>
                </a:solidFill>
              </a:rPr>
              <a:t> </a:t>
            </a:r>
            <a:br>
              <a:rPr lang="en-US">
                <a:solidFill>
                  <a:srgbClr val="C00000"/>
                </a:solidFill>
              </a:rPr>
            </a:br>
            <a:r>
              <a:rPr lang="en-US" sz="4000">
                <a:solidFill>
                  <a:srgbClr val="C00000"/>
                </a:solidFill>
              </a:rPr>
              <a:t>Challenges of technology</a:t>
            </a:r>
            <a:endParaRPr sz="4000">
              <a:solidFill>
                <a:srgbClr val="C00000"/>
              </a:solidFill>
            </a:endParaRPr>
          </a:p>
        </p:txBody>
      </p:sp>
      <p:sp>
        <p:nvSpPr>
          <p:cNvPr id="183" name="Google Shape;183;p24"/>
          <p:cNvSpPr txBox="1">
            <a:spLocks noGrp="1"/>
          </p:cNvSpPr>
          <p:nvPr>
            <p:ph type="body" idx="1"/>
          </p:nvPr>
        </p:nvSpPr>
        <p:spPr>
          <a:xfrm>
            <a:off x="457200" y="1600201"/>
            <a:ext cx="8382000" cy="41910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Font typeface="Cambria"/>
              <a:buNone/>
            </a:pPr>
            <a:r>
              <a:rPr lang="en-US" sz="2800" dirty="0"/>
              <a:t>Anonymity On-line</a:t>
            </a:r>
            <a:endParaRPr dirty="0"/>
          </a:p>
          <a:p>
            <a:pPr marL="274320" lvl="0" indent="-274320" algn="l" rtl="0">
              <a:spcBef>
                <a:spcPts val="480"/>
              </a:spcBef>
              <a:spcAft>
                <a:spcPts val="0"/>
              </a:spcAft>
              <a:buSzPts val="2400"/>
              <a:buFont typeface="Cambria"/>
              <a:buNone/>
            </a:pPr>
            <a:r>
              <a:rPr lang="en-US" sz="2400" dirty="0"/>
              <a:t>        “Tradition Eleven gives a specific guideline: ‘we need always maintain personal anonymity at the level of press, radio, films, and TV</a:t>
            </a:r>
            <a:r>
              <a:rPr lang="en-US" sz="2400" dirty="0">
                <a:solidFill>
                  <a:schemeClr val="dk1"/>
                </a:solidFill>
              </a:rPr>
              <a:t>.</a:t>
            </a:r>
            <a:r>
              <a:rPr lang="en-US" sz="2400" dirty="0">
                <a:solidFill>
                  <a:srgbClr val="C00000"/>
                </a:solidFill>
              </a:rPr>
              <a:t> It is Al-Anon/Alateen policy to interpret Tradition Eleven to include the Internet as well as all forms of evolving public media. </a:t>
            </a:r>
            <a:r>
              <a:rPr lang="en-US" sz="2400" dirty="0"/>
              <a:t>Personal anonymity in the media guards the fellowship from the Al-Anon/ Alateen member who may be tempted to seek public recognition.”</a:t>
            </a:r>
            <a:endParaRPr dirty="0"/>
          </a:p>
          <a:p>
            <a:pPr marL="274320" lvl="0" indent="-274320" algn="r" rtl="0">
              <a:spcBef>
                <a:spcPts val="360"/>
              </a:spcBef>
              <a:spcAft>
                <a:spcPts val="0"/>
              </a:spcAft>
              <a:buSzPts val="1800"/>
              <a:buFont typeface="Cambria"/>
              <a:buNone/>
            </a:pPr>
            <a:r>
              <a:rPr lang="en-US" sz="1800" i="1" dirty="0"/>
              <a:t>2014-2017 Al-Anon/Alateen Service Manual </a:t>
            </a:r>
            <a:r>
              <a:rPr lang="en-US" sz="1800" dirty="0"/>
              <a:t>(P-24/27), page 91</a:t>
            </a:r>
            <a:endParaRPr sz="1800" i="1" dirty="0"/>
          </a:p>
        </p:txBody>
      </p:sp>
      <p:pic>
        <p:nvPicPr>
          <p:cNvPr id="184" name="Google Shape;184;p24" descr="C:\Documents and Settings\marylou\Local Settings\Temporary Internet Files\Content.IE5\20I3DQTI\MCj03118360000[1].wmf"/>
          <p:cNvPicPr preferRelativeResize="0"/>
          <p:nvPr/>
        </p:nvPicPr>
        <p:blipFill rotWithShape="1">
          <a:blip r:embed="rId3">
            <a:alphaModFix/>
          </a:blip>
          <a:srcRect/>
          <a:stretch/>
        </p:blipFill>
        <p:spPr>
          <a:xfrm>
            <a:off x="7010400" y="228600"/>
            <a:ext cx="1701800" cy="174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685800" y="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3600"/>
              <a:buFont typeface="Calibri"/>
              <a:buNone/>
            </a:pPr>
            <a:r>
              <a:rPr lang="en-US" sz="3600">
                <a:solidFill>
                  <a:srgbClr val="C00000"/>
                </a:solidFill>
              </a:rPr>
              <a:t>Anonymity</a:t>
            </a:r>
            <a:r>
              <a:rPr lang="en-US">
                <a:solidFill>
                  <a:srgbClr val="C00000"/>
                </a:solidFill>
              </a:rPr>
              <a:t> </a:t>
            </a:r>
            <a:br>
              <a:rPr lang="en-US">
                <a:solidFill>
                  <a:srgbClr val="C00000"/>
                </a:solidFill>
              </a:rPr>
            </a:br>
            <a:r>
              <a:rPr lang="en-US" sz="4000">
                <a:solidFill>
                  <a:srgbClr val="C00000"/>
                </a:solidFill>
              </a:rPr>
              <a:t>Challenges of technology</a:t>
            </a:r>
            <a:endParaRPr sz="4000">
              <a:solidFill>
                <a:srgbClr val="C00000"/>
              </a:solidFill>
            </a:endParaRPr>
          </a:p>
        </p:txBody>
      </p:sp>
      <p:sp>
        <p:nvSpPr>
          <p:cNvPr id="191" name="Google Shape;191;p25"/>
          <p:cNvSpPr txBox="1">
            <a:spLocks noGrp="1"/>
          </p:cNvSpPr>
          <p:nvPr>
            <p:ph type="body" idx="1"/>
          </p:nvPr>
        </p:nvSpPr>
        <p:spPr>
          <a:xfrm>
            <a:off x="457200" y="1981200"/>
            <a:ext cx="8534400" cy="4075113"/>
          </a:xfrm>
          <a:prstGeom prst="rect">
            <a:avLst/>
          </a:prstGeom>
          <a:noFill/>
          <a:ln>
            <a:noFill/>
          </a:ln>
        </p:spPr>
        <p:txBody>
          <a:bodyPr spcFirstLastPara="1" wrap="square" lIns="91425" tIns="45700" rIns="91425" bIns="45700" anchor="ctr" anchorCtr="0">
            <a:noAutofit/>
          </a:bodyPr>
          <a:lstStyle/>
          <a:p>
            <a:pPr marL="274320" lvl="0" indent="0" algn="l" rtl="0">
              <a:spcBef>
                <a:spcPts val="0"/>
              </a:spcBef>
              <a:spcAft>
                <a:spcPts val="0"/>
              </a:spcAft>
              <a:buNone/>
            </a:pPr>
            <a:endParaRPr sz="2400"/>
          </a:p>
          <a:p>
            <a:pPr marL="274320" lvl="0" indent="-274320" algn="l" rtl="0">
              <a:spcBef>
                <a:spcPts val="0"/>
              </a:spcBef>
              <a:spcAft>
                <a:spcPts val="0"/>
              </a:spcAft>
              <a:buSzPts val="2400"/>
              <a:buChar char="•"/>
            </a:pPr>
            <a:r>
              <a:rPr lang="en-US"/>
              <a:t>“</a:t>
            </a:r>
            <a:r>
              <a:rPr lang="en-US" sz="2400"/>
              <a:t>On any Web site accessible to the public, whether an Al-Anon site or not, full names, phone numbers, or other identifying information are not posted, if they are identified as belonging to an Al-Anon/Alateen member.”   </a:t>
            </a:r>
            <a:endParaRPr/>
          </a:p>
          <a:p>
            <a:pPr marL="0" lvl="0" indent="0" algn="r" rtl="0">
              <a:spcBef>
                <a:spcPts val="360"/>
              </a:spcBef>
              <a:spcAft>
                <a:spcPts val="0"/>
              </a:spcAft>
              <a:buSzPts val="1800"/>
              <a:buFont typeface="Cambria"/>
              <a:buNone/>
            </a:pPr>
            <a:r>
              <a:rPr lang="en-US" sz="1800" i="1"/>
              <a:t>Al-Anon/Alateen Service Manual</a:t>
            </a:r>
            <a:endParaRPr/>
          </a:p>
          <a:p>
            <a:pPr marL="274320" lvl="0" indent="-274320" algn="l" rtl="0">
              <a:spcBef>
                <a:spcPts val="480"/>
              </a:spcBef>
              <a:spcAft>
                <a:spcPts val="0"/>
              </a:spcAft>
              <a:buSzPts val="2400"/>
              <a:buChar char="•"/>
            </a:pPr>
            <a:r>
              <a:rPr lang="en-US" sz="2400"/>
              <a:t>Alateen identifying information is never posted on the Internet.</a:t>
            </a:r>
            <a:endParaRPr/>
          </a:p>
          <a:p>
            <a:pPr marL="274320" lvl="0" indent="-274320" algn="l" rtl="0">
              <a:spcBef>
                <a:spcPts val="480"/>
              </a:spcBef>
              <a:spcAft>
                <a:spcPts val="0"/>
              </a:spcAft>
              <a:buSzPts val="2400"/>
              <a:buChar char="•"/>
            </a:pPr>
            <a:r>
              <a:rPr lang="en-US" sz="2400"/>
              <a:t>Any contacts for an Alateen event posted online should be Area-certified AMIAS.</a:t>
            </a:r>
            <a:endParaRPr sz="2400"/>
          </a:p>
          <a:p>
            <a:pPr marL="274320" lvl="0" indent="-236220" algn="l" rtl="0">
              <a:spcBef>
                <a:spcPts val="480"/>
              </a:spcBef>
              <a:spcAft>
                <a:spcPts val="0"/>
              </a:spcAft>
              <a:buSzPts val="1800"/>
              <a:buChar char="•"/>
            </a:pPr>
            <a:r>
              <a:rPr lang="en-US"/>
              <a:t>Discuss other social media with the teens and facilitate a meeting topic on using the Traditions</a:t>
            </a:r>
            <a:endParaRPr/>
          </a:p>
          <a:p>
            <a:pPr marL="274320" lvl="0" indent="0" algn="l" rtl="0">
              <a:spcBef>
                <a:spcPts val="480"/>
              </a:spcBef>
              <a:spcAft>
                <a:spcPts val="0"/>
              </a:spcAft>
              <a:buNone/>
            </a:pPr>
            <a:endParaRPr/>
          </a:p>
          <a:p>
            <a:pPr marL="274320" lvl="0" indent="-274320" algn="l" rtl="0">
              <a:spcBef>
                <a:spcPts val="560"/>
              </a:spcBef>
              <a:spcAft>
                <a:spcPts val="0"/>
              </a:spcAft>
              <a:buSzPts val="2800"/>
              <a:buFont typeface="Cambria"/>
              <a:buNone/>
            </a:pPr>
            <a:endParaRPr sz="2800"/>
          </a:p>
        </p:txBody>
      </p:sp>
      <p:pic>
        <p:nvPicPr>
          <p:cNvPr id="192" name="Google Shape;192;p25" descr="C:\Documents and Settings\marylou\Local Settings\Temporary Internet Files\Content.IE5\20I3DQTI\MCj03118360000[1].wmf"/>
          <p:cNvPicPr preferRelativeResize="0"/>
          <p:nvPr/>
        </p:nvPicPr>
        <p:blipFill rotWithShape="1">
          <a:blip r:embed="rId3">
            <a:alphaModFix/>
          </a:blip>
          <a:srcRect/>
          <a:stretch/>
        </p:blipFill>
        <p:spPr>
          <a:xfrm>
            <a:off x="7010400" y="25400"/>
            <a:ext cx="1701800" cy="174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609600" y="-254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Calibri"/>
              <a:buNone/>
            </a:pPr>
            <a:r>
              <a:rPr lang="en-US"/>
              <a:t> </a:t>
            </a:r>
            <a:r>
              <a:rPr lang="en-US" sz="4400">
                <a:solidFill>
                  <a:srgbClr val="C00000"/>
                </a:solidFill>
              </a:rPr>
              <a:t>Financial Challenges</a:t>
            </a:r>
            <a:endParaRPr sz="4400">
              <a:solidFill>
                <a:srgbClr val="C00000"/>
              </a:solidFill>
            </a:endParaRPr>
          </a:p>
        </p:txBody>
      </p:sp>
      <p:sp>
        <p:nvSpPr>
          <p:cNvPr id="199" name="Google Shape;199;p26"/>
          <p:cNvSpPr txBox="1">
            <a:spLocks noGrp="1"/>
          </p:cNvSpPr>
          <p:nvPr>
            <p:ph type="body" idx="1"/>
          </p:nvPr>
        </p:nvSpPr>
        <p:spPr>
          <a:xfrm>
            <a:off x="609600" y="1447800"/>
            <a:ext cx="7696200" cy="44196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Font typeface="Cambria"/>
              <a:buNone/>
            </a:pPr>
            <a:endParaRPr dirty="0"/>
          </a:p>
          <a:p>
            <a:pPr marL="274320" lvl="0" indent="-274320" algn="l" rtl="0">
              <a:spcBef>
                <a:spcPts val="560"/>
              </a:spcBef>
              <a:spcAft>
                <a:spcPts val="0"/>
              </a:spcAft>
              <a:buSzPts val="2800"/>
              <a:buChar char="•"/>
            </a:pPr>
            <a:r>
              <a:rPr lang="en-US" sz="2800" dirty="0"/>
              <a:t>It is the goal of every Al-Anon/Alateen group to be “fully self-supporting” (Tradition Seven).</a:t>
            </a:r>
            <a:endParaRPr dirty="0"/>
          </a:p>
          <a:p>
            <a:pPr marL="274320" lvl="0" indent="-274320" algn="l" rtl="0">
              <a:spcBef>
                <a:spcPts val="560"/>
              </a:spcBef>
              <a:spcAft>
                <a:spcPts val="0"/>
              </a:spcAft>
              <a:buSzPts val="2800"/>
              <a:buChar char="•"/>
            </a:pPr>
            <a:r>
              <a:rPr lang="en-US" sz="2800" dirty="0"/>
              <a:t>Within Al-Anon/Alateen, members and groups help each other to attain the goal of self support.</a:t>
            </a:r>
            <a:endParaRPr dirty="0"/>
          </a:p>
          <a:p>
            <a:pPr marL="274320" lvl="0" indent="-274320" algn="l" rtl="0">
              <a:spcBef>
                <a:spcPts val="560"/>
              </a:spcBef>
              <a:spcAft>
                <a:spcPts val="0"/>
              </a:spcAft>
              <a:buSzPts val="2800"/>
              <a:buChar char="•"/>
            </a:pPr>
            <a:r>
              <a:rPr lang="en-US" sz="2800" dirty="0"/>
              <a:t>Discussion of Tradition Seven in the Alateen group is helpful.</a:t>
            </a:r>
            <a:endParaRPr dirty="0"/>
          </a:p>
        </p:txBody>
      </p:sp>
      <p:pic>
        <p:nvPicPr>
          <p:cNvPr id="200" name="Google Shape;200;p26" descr="C:\Documents and Settings\marylou\Local Settings\Temporary Internet Files\Content.IE5\EUZCL4RY\MCj04413150000[1].png"/>
          <p:cNvPicPr preferRelativeResize="0"/>
          <p:nvPr/>
        </p:nvPicPr>
        <p:blipFill rotWithShape="1">
          <a:blip r:embed="rId3">
            <a:alphaModFix/>
          </a:blip>
          <a:srcRect/>
          <a:stretch/>
        </p:blipFill>
        <p:spPr>
          <a:xfrm>
            <a:off x="6553200" y="0"/>
            <a:ext cx="2362200" cy="236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304800" y="457200"/>
            <a:ext cx="8534400" cy="14970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Applying the Traditions in Alateen meetings/events and in Alateen service</a:t>
            </a:r>
            <a:endParaRPr/>
          </a:p>
        </p:txBody>
      </p:sp>
      <p:sp>
        <p:nvSpPr>
          <p:cNvPr id="207" name="Google Shape;207;p27"/>
          <p:cNvSpPr txBox="1">
            <a:spLocks noGrp="1"/>
          </p:cNvSpPr>
          <p:nvPr>
            <p:ph type="body" idx="1"/>
          </p:nvPr>
        </p:nvSpPr>
        <p:spPr>
          <a:xfrm>
            <a:off x="457200" y="1905000"/>
            <a:ext cx="7239000" cy="4456113"/>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Font typeface="Cambria"/>
              <a:buNone/>
            </a:pPr>
            <a:r>
              <a:rPr lang="en-US" sz="2800"/>
              <a:t>Study of the Traditions can: </a:t>
            </a:r>
            <a:endParaRPr/>
          </a:p>
          <a:p>
            <a:pPr marL="274320" lvl="0" indent="-274320" algn="l" rtl="0">
              <a:spcBef>
                <a:spcPts val="560"/>
              </a:spcBef>
              <a:spcAft>
                <a:spcPts val="0"/>
              </a:spcAft>
              <a:buSzPts val="2800"/>
              <a:buChar char="•"/>
            </a:pPr>
            <a:r>
              <a:rPr lang="en-US" sz="2800"/>
              <a:t>Help solve problems</a:t>
            </a:r>
            <a:endParaRPr/>
          </a:p>
          <a:p>
            <a:pPr marL="274320" lvl="0" indent="-274320" algn="l" rtl="0">
              <a:spcBef>
                <a:spcPts val="560"/>
              </a:spcBef>
              <a:spcAft>
                <a:spcPts val="0"/>
              </a:spcAft>
              <a:buSzPts val="2800"/>
              <a:buChar char="•"/>
            </a:pPr>
            <a:r>
              <a:rPr lang="en-US" sz="2800"/>
              <a:t>Help the Alateens to understand the principles of anonymity and self-support</a:t>
            </a:r>
            <a:endParaRPr/>
          </a:p>
          <a:p>
            <a:pPr marL="274320" lvl="0" indent="-274320" algn="l" rtl="0">
              <a:spcBef>
                <a:spcPts val="560"/>
              </a:spcBef>
              <a:spcAft>
                <a:spcPts val="0"/>
              </a:spcAft>
              <a:buSzPts val="2800"/>
              <a:buFont typeface="Cambria"/>
              <a:buNone/>
            </a:pPr>
            <a:r>
              <a:rPr lang="en-US" sz="2800"/>
              <a:t>Alateen CAL Resources:  </a:t>
            </a:r>
            <a:endParaRPr sz="2800">
              <a:latin typeface="Calibri"/>
              <a:ea typeface="Calibri"/>
              <a:cs typeface="Calibri"/>
              <a:sym typeface="Calibri"/>
            </a:endParaRPr>
          </a:p>
          <a:p>
            <a:pPr marL="274320" lvl="0" indent="-274320" algn="l" rtl="0">
              <a:spcBef>
                <a:spcPts val="480"/>
              </a:spcBef>
              <a:spcAft>
                <a:spcPts val="0"/>
              </a:spcAft>
              <a:buSzPts val="2400"/>
              <a:buChar char="•"/>
            </a:pPr>
            <a:r>
              <a:rPr lang="en-US" sz="2400" i="1">
                <a:latin typeface="Calibri"/>
                <a:ea typeface="Calibri"/>
                <a:cs typeface="Calibri"/>
                <a:sym typeface="Calibri"/>
              </a:rPr>
              <a:t>Alateen—Hope for Children of Alcoholics </a:t>
            </a:r>
            <a:r>
              <a:rPr lang="en-US" sz="2400">
                <a:latin typeface="Calibri"/>
                <a:ea typeface="Calibri"/>
                <a:cs typeface="Calibri"/>
                <a:sym typeface="Calibri"/>
              </a:rPr>
              <a:t>(B-3)</a:t>
            </a:r>
            <a:endParaRPr sz="2400" i="1">
              <a:latin typeface="Calibri"/>
              <a:ea typeface="Calibri"/>
              <a:cs typeface="Calibri"/>
              <a:sym typeface="Calibri"/>
            </a:endParaRPr>
          </a:p>
          <a:p>
            <a:pPr marL="274320" lvl="0" indent="-274320" algn="l" rtl="0">
              <a:spcBef>
                <a:spcPts val="480"/>
              </a:spcBef>
              <a:spcAft>
                <a:spcPts val="0"/>
              </a:spcAft>
              <a:buSzPts val="2400"/>
              <a:buChar char="•"/>
            </a:pPr>
            <a:r>
              <a:rPr lang="en-US" sz="2400" i="1"/>
              <a:t>Twelve Steps and Twelve Traditions for Alateen</a:t>
            </a:r>
            <a:r>
              <a:rPr lang="en-US" sz="2400"/>
              <a:t> </a:t>
            </a:r>
            <a:endParaRPr/>
          </a:p>
          <a:p>
            <a:pPr marL="0" lvl="0" indent="0" algn="l" rtl="0">
              <a:spcBef>
                <a:spcPts val="480"/>
              </a:spcBef>
              <a:spcAft>
                <a:spcPts val="0"/>
              </a:spcAft>
              <a:buSzPts val="2400"/>
              <a:buNone/>
            </a:pPr>
            <a:r>
              <a:rPr lang="en-US"/>
              <a:t>    </a:t>
            </a:r>
            <a:r>
              <a:rPr lang="en-US" sz="2400"/>
              <a:t>(P-18)</a:t>
            </a:r>
            <a:endParaRPr/>
          </a:p>
        </p:txBody>
      </p:sp>
      <p:pic>
        <p:nvPicPr>
          <p:cNvPr id="208" name="Google Shape;208;p27"/>
          <p:cNvPicPr preferRelativeResize="0"/>
          <p:nvPr/>
        </p:nvPicPr>
        <p:blipFill rotWithShape="1">
          <a:blip r:embed="rId3">
            <a:alphaModFix/>
          </a:blip>
          <a:srcRect/>
          <a:stretch/>
        </p:blipFill>
        <p:spPr>
          <a:xfrm rot="797598">
            <a:off x="7041233" y="2991858"/>
            <a:ext cx="1698599" cy="401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762000" y="685800"/>
            <a:ext cx="7543800" cy="38862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a:t>questions?</a:t>
            </a:r>
            <a:endParaRPr/>
          </a:p>
          <a:p>
            <a:pPr marL="0" lvl="0" indent="0" algn="l" rtl="0">
              <a:spcBef>
                <a:spcPts val="360"/>
              </a:spcBef>
              <a:spcAft>
                <a:spcPts val="0"/>
              </a:spcAft>
              <a:buNone/>
            </a:pPr>
            <a:endParaRPr/>
          </a:p>
          <a:p>
            <a:pPr marL="0" lvl="0" indent="0" algn="l" rtl="0">
              <a:spcBef>
                <a:spcPts val="360"/>
              </a:spcBef>
              <a:spcAft>
                <a:spcPts val="0"/>
              </a:spcAft>
              <a:buNone/>
            </a:pPr>
            <a:r>
              <a:rPr lang="en-US"/>
              <a:t>comments?</a:t>
            </a:r>
            <a:endParaRPr/>
          </a:p>
          <a:p>
            <a:pPr marL="0" lvl="0" indent="0" algn="l" rtl="0">
              <a:spcBef>
                <a:spcPts val="360"/>
              </a:spcBef>
              <a:spcAft>
                <a:spcPts val="0"/>
              </a:spcAft>
              <a:buNone/>
            </a:pPr>
            <a:endParaRPr/>
          </a:p>
          <a:p>
            <a:pPr marL="0" lvl="0" indent="0" algn="l" rtl="0">
              <a:spcBef>
                <a:spcPts val="360"/>
              </a:spcBef>
              <a:spcAft>
                <a:spcPts val="0"/>
              </a:spcAft>
              <a:buNone/>
            </a:pPr>
            <a:r>
              <a:rPr lang="en-US"/>
              <a:t>suggestions?</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pic>
        <p:nvPicPr>
          <p:cNvPr id="215" name="Google Shape;215;p28"/>
          <p:cNvPicPr preferRelativeResize="0"/>
          <p:nvPr/>
        </p:nvPicPr>
        <p:blipFill>
          <a:blip r:embed="rId3">
            <a:alphaModFix/>
          </a:blip>
          <a:stretch>
            <a:fillRect/>
          </a:stretch>
        </p:blipFill>
        <p:spPr>
          <a:xfrm>
            <a:off x="1662025" y="3647575"/>
            <a:ext cx="5881776" cy="235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685800" y="3810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0000"/>
              </a:buClr>
              <a:buSzPts val="4860"/>
              <a:buFont typeface="Calibri"/>
              <a:buNone/>
            </a:pPr>
            <a:br>
              <a:rPr lang="en-US" sz="4860">
                <a:solidFill>
                  <a:srgbClr val="FF0000"/>
                </a:solidFill>
              </a:rPr>
            </a:br>
            <a:r>
              <a:rPr lang="en-US" sz="4860">
                <a:solidFill>
                  <a:srgbClr val="C00000"/>
                </a:solidFill>
              </a:rPr>
              <a:t>Dealing with Conflict</a:t>
            </a:r>
            <a:endParaRPr sz="4860">
              <a:solidFill>
                <a:srgbClr val="C00000"/>
              </a:solidFill>
            </a:endParaRPr>
          </a:p>
        </p:txBody>
      </p:sp>
      <p:sp>
        <p:nvSpPr>
          <p:cNvPr id="107" name="Google Shape;107;p14"/>
          <p:cNvSpPr txBox="1">
            <a:spLocks noGrp="1"/>
          </p:cNvSpPr>
          <p:nvPr>
            <p:ph type="body" idx="1"/>
          </p:nvPr>
        </p:nvSpPr>
        <p:spPr>
          <a:xfrm>
            <a:off x="457200" y="1676400"/>
            <a:ext cx="8229600" cy="4227513"/>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Char char="•"/>
            </a:pPr>
            <a:r>
              <a:rPr lang="en-US" sz="2800"/>
              <a:t>Conflict can occur in any group, and dealing with it can make the group and the individuals involved stronger.</a:t>
            </a:r>
            <a:endParaRPr/>
          </a:p>
          <a:p>
            <a:pPr marL="274320" lvl="0" indent="-274320" algn="l" rtl="0">
              <a:spcBef>
                <a:spcPts val="560"/>
              </a:spcBef>
              <a:spcAft>
                <a:spcPts val="0"/>
              </a:spcAft>
              <a:buSzPts val="2800"/>
              <a:buChar char="•"/>
            </a:pPr>
            <a:r>
              <a:rPr lang="en-US" sz="2800"/>
              <a:t>See K-70 Using Al-Anon Principles to Resolve Conflict</a:t>
            </a:r>
            <a:endParaRPr/>
          </a:p>
          <a:p>
            <a:pPr marL="274320" lvl="0" indent="-274320" algn="l" rtl="0">
              <a:spcBef>
                <a:spcPts val="560"/>
              </a:spcBef>
              <a:spcAft>
                <a:spcPts val="0"/>
              </a:spcAft>
              <a:buSzPts val="2800"/>
              <a:buChar char="•"/>
            </a:pPr>
            <a:r>
              <a:rPr lang="en-US" sz="2800"/>
              <a:t>Take a moment for AMIAS to describe conflicts they may have experienced.</a:t>
            </a:r>
            <a:endParaRPr/>
          </a:p>
        </p:txBody>
      </p:sp>
      <p:pic>
        <p:nvPicPr>
          <p:cNvPr id="108" name="Google Shape;108;p14" descr="C:\Documents and Settings\marylou\Local Settings\Temporary Internet Files\Content.IE5\0DLXM3KV\MCj02169600000[1].wmf"/>
          <p:cNvPicPr preferRelativeResize="0"/>
          <p:nvPr/>
        </p:nvPicPr>
        <p:blipFill rotWithShape="1">
          <a:blip r:embed="rId3">
            <a:alphaModFix/>
          </a:blip>
          <a:srcRect/>
          <a:stretch/>
        </p:blipFill>
        <p:spPr>
          <a:xfrm>
            <a:off x="6248400" y="5456238"/>
            <a:ext cx="2438400" cy="1401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762000" y="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Conflict between Alateens and an AMIAS</a:t>
            </a:r>
            <a:endParaRPr sz="4000">
              <a:solidFill>
                <a:srgbClr val="C00000"/>
              </a:solidFill>
            </a:endParaRPr>
          </a:p>
        </p:txBody>
      </p:sp>
      <p:sp>
        <p:nvSpPr>
          <p:cNvPr id="115" name="Google Shape;115;p15"/>
          <p:cNvSpPr txBox="1">
            <a:spLocks noGrp="1"/>
          </p:cNvSpPr>
          <p:nvPr>
            <p:ph type="body" idx="1"/>
          </p:nvPr>
        </p:nvSpPr>
        <p:spPr>
          <a:xfrm>
            <a:off x="304800" y="1371600"/>
            <a:ext cx="8610600" cy="51816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100"/>
              <a:buChar char="•"/>
            </a:pPr>
            <a:r>
              <a:rPr lang="en-US" sz="2100"/>
              <a:t>An open discussion in the group may be helpful.  All parties practice the Twelfth Tradition by placing principles above personalities.</a:t>
            </a:r>
            <a:endParaRPr/>
          </a:p>
          <a:p>
            <a:pPr marL="274320" lvl="0" indent="-274320" algn="l" rtl="0">
              <a:spcBef>
                <a:spcPts val="420"/>
              </a:spcBef>
              <a:spcAft>
                <a:spcPts val="0"/>
              </a:spcAft>
              <a:buSzPts val="2100"/>
              <a:buChar char="•"/>
            </a:pPr>
            <a:r>
              <a:rPr lang="en-US" sz="2100"/>
              <a:t>The AMIAS the Alateens are having difficulty with may be asked to leave the room as long as there is another AMIAS present. </a:t>
            </a:r>
            <a:endParaRPr/>
          </a:p>
          <a:p>
            <a:pPr marL="274320" lvl="0" indent="-274320" algn="l" rtl="0">
              <a:spcBef>
                <a:spcPts val="420"/>
              </a:spcBef>
              <a:spcAft>
                <a:spcPts val="0"/>
              </a:spcAft>
              <a:buSzPts val="2100"/>
              <a:buChar char="•"/>
            </a:pPr>
            <a:r>
              <a:rPr lang="en-US" sz="2100"/>
              <a:t>The group might ask the District Representative (DR), Alateen Coordinator, or another trusted servant to participate in the discussion. An impartial party may provide a new perspective.</a:t>
            </a:r>
            <a:endParaRPr/>
          </a:p>
          <a:p>
            <a:pPr marL="274320" lvl="0" indent="-274320" algn="l" rtl="0">
              <a:spcBef>
                <a:spcPts val="420"/>
              </a:spcBef>
              <a:spcAft>
                <a:spcPts val="0"/>
              </a:spcAft>
              <a:buSzPts val="2100"/>
              <a:buChar char="•"/>
            </a:pPr>
            <a:r>
              <a:rPr lang="en-US" sz="2100"/>
              <a:t>The DR or Alateen Coordinator may also help the group take a group inventory.</a:t>
            </a:r>
            <a:endParaRPr/>
          </a:p>
          <a:p>
            <a:pPr marL="274320" lvl="0" indent="-274320" algn="l" rtl="0">
              <a:spcBef>
                <a:spcPts val="420"/>
              </a:spcBef>
              <a:spcAft>
                <a:spcPts val="0"/>
              </a:spcAft>
              <a:buSzPts val="2100"/>
              <a:buChar char="•"/>
            </a:pPr>
            <a:r>
              <a:rPr lang="en-US" sz="2100"/>
              <a:t>In order to resolve the conflict, the AMIAS may step down for a time.</a:t>
            </a:r>
            <a:r>
              <a:rPr lang="en-US" sz="2100" b="1"/>
              <a:t> </a:t>
            </a:r>
            <a:endParaRPr sz="2100"/>
          </a:p>
          <a:p>
            <a:pPr marL="320040" lvl="1" indent="0" algn="ctr" rtl="0">
              <a:spcBef>
                <a:spcPts val="380"/>
              </a:spcBef>
              <a:spcAft>
                <a:spcPts val="0"/>
              </a:spcAft>
              <a:buSzPts val="19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685800" y="254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Conflict between </a:t>
            </a:r>
            <a:br>
              <a:rPr lang="en-US" sz="4000">
                <a:solidFill>
                  <a:srgbClr val="C00000"/>
                </a:solidFill>
              </a:rPr>
            </a:br>
            <a:r>
              <a:rPr lang="en-US" sz="4000">
                <a:solidFill>
                  <a:srgbClr val="C00000"/>
                </a:solidFill>
              </a:rPr>
              <a:t>Alateen Group Sponsors</a:t>
            </a:r>
            <a:endParaRPr/>
          </a:p>
        </p:txBody>
      </p:sp>
      <p:sp>
        <p:nvSpPr>
          <p:cNvPr id="122" name="Google Shape;122;p16"/>
          <p:cNvSpPr txBox="1">
            <a:spLocks noGrp="1"/>
          </p:cNvSpPr>
          <p:nvPr>
            <p:ph type="body" idx="1"/>
          </p:nvPr>
        </p:nvSpPr>
        <p:spPr>
          <a:xfrm>
            <a:off x="685800" y="1590675"/>
            <a:ext cx="8229600" cy="4548868"/>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400"/>
              <a:buFont typeface="Cambria"/>
              <a:buNone/>
            </a:pPr>
            <a:r>
              <a:rPr lang="en-US" b="1" dirty="0"/>
              <a:t>Some conflicts are personal in nature:</a:t>
            </a:r>
            <a:endParaRPr dirty="0"/>
          </a:p>
          <a:p>
            <a:pPr marL="274320" lvl="0" indent="-274320" algn="l" rtl="0">
              <a:spcBef>
                <a:spcPts val="560"/>
              </a:spcBef>
              <a:spcAft>
                <a:spcPts val="0"/>
              </a:spcAft>
              <a:buSzPts val="2800"/>
              <a:buChar char="•"/>
            </a:pPr>
            <a:r>
              <a:rPr lang="en-US" sz="2800" dirty="0"/>
              <a:t>Personality conflicts</a:t>
            </a:r>
            <a:endParaRPr dirty="0"/>
          </a:p>
          <a:p>
            <a:pPr marL="274320" lvl="0" indent="-274320" algn="l" rtl="0">
              <a:spcBef>
                <a:spcPts val="560"/>
              </a:spcBef>
              <a:spcAft>
                <a:spcPts val="0"/>
              </a:spcAft>
              <a:buSzPts val="2800"/>
              <a:buChar char="•"/>
            </a:pPr>
            <a:r>
              <a:rPr lang="en-US" sz="2800" dirty="0"/>
              <a:t>Differences in style of recovery</a:t>
            </a:r>
            <a:endParaRPr dirty="0"/>
          </a:p>
          <a:p>
            <a:pPr marL="274320" lvl="0" indent="-274320" algn="l" rtl="0">
              <a:spcBef>
                <a:spcPts val="560"/>
              </a:spcBef>
              <a:spcAft>
                <a:spcPts val="0"/>
              </a:spcAft>
              <a:buSzPts val="2800"/>
              <a:buChar char="•"/>
            </a:pPr>
            <a:r>
              <a:rPr lang="en-US" sz="2800" dirty="0"/>
              <a:t>Dominating the group and other </a:t>
            </a:r>
            <a:r>
              <a:rPr lang="en-US" sz="2800" dirty="0" err="1"/>
              <a:t>AMIASes</a:t>
            </a:r>
            <a:endParaRPr dirty="0"/>
          </a:p>
          <a:p>
            <a:pPr marL="274320" lvl="0" indent="-274320" algn="l" rtl="0">
              <a:spcBef>
                <a:spcPts val="560"/>
              </a:spcBef>
              <a:spcAft>
                <a:spcPts val="0"/>
              </a:spcAft>
              <a:buSzPts val="2800"/>
              <a:buFont typeface="Cambria"/>
              <a:buNone/>
            </a:pPr>
            <a:r>
              <a:rPr lang="en-US" sz="2800" b="1" dirty="0"/>
              <a:t>Use your resources: </a:t>
            </a:r>
            <a:endParaRPr dirty="0"/>
          </a:p>
          <a:p>
            <a:pPr marL="274320" lvl="0" indent="-274320" algn="l" rtl="0">
              <a:spcBef>
                <a:spcPts val="560"/>
              </a:spcBef>
              <a:spcAft>
                <a:spcPts val="0"/>
              </a:spcAft>
              <a:buSzPts val="2800"/>
              <a:buFont typeface="Cambria"/>
              <a:buNone/>
            </a:pPr>
            <a:r>
              <a:rPr lang="en-US" sz="2800" dirty="0"/>
              <a:t>Talk to your DR, Alateen Coordinator, </a:t>
            </a:r>
            <a:endParaRPr dirty="0"/>
          </a:p>
          <a:p>
            <a:pPr marL="274320" lvl="0" indent="-274320" algn="l" rtl="0">
              <a:spcBef>
                <a:spcPts val="560"/>
              </a:spcBef>
              <a:spcAft>
                <a:spcPts val="0"/>
              </a:spcAft>
              <a:buSzPts val="2800"/>
              <a:buFont typeface="Cambria"/>
              <a:buNone/>
            </a:pPr>
            <a:r>
              <a:rPr lang="en-US" sz="2800" dirty="0"/>
              <a:t>other trusted servants</a:t>
            </a:r>
            <a:endParaRPr dirty="0"/>
          </a:p>
          <a:p>
            <a:pPr marL="274320" lvl="0" indent="-274320" algn="l" rtl="0">
              <a:spcBef>
                <a:spcPts val="480"/>
              </a:spcBef>
              <a:spcAft>
                <a:spcPts val="0"/>
              </a:spcAft>
              <a:buSzPts val="2400"/>
              <a:buFont typeface="Cambria"/>
              <a:buNone/>
            </a:pPr>
            <a:endParaRPr dirty="0"/>
          </a:p>
        </p:txBody>
      </p:sp>
      <p:pic>
        <p:nvPicPr>
          <p:cNvPr id="123" name="Google Shape;123;p16" descr="C:\Documents and Settings\marylou\Local Settings\Temporary Internet Files\Content.IE5\HEEKASBU\MCj03206340000[1].wmf"/>
          <p:cNvPicPr preferRelativeResize="0"/>
          <p:nvPr/>
        </p:nvPicPr>
        <p:blipFill rotWithShape="1">
          <a:blip r:embed="rId3">
            <a:alphaModFix/>
          </a:blip>
          <a:srcRect/>
          <a:stretch/>
        </p:blipFill>
        <p:spPr>
          <a:xfrm>
            <a:off x="7065963" y="4343400"/>
            <a:ext cx="2078037" cy="2200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609600" y="346025"/>
            <a:ext cx="6781800" cy="2362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00000"/>
              </a:buClr>
              <a:buSzPts val="4860"/>
              <a:buFont typeface="Calibri"/>
              <a:buNone/>
            </a:pPr>
            <a:r>
              <a:rPr lang="en-US" sz="4860">
                <a:solidFill>
                  <a:srgbClr val="C00000"/>
                </a:solidFill>
              </a:rPr>
              <a:t>AMIAS</a:t>
            </a:r>
            <a:endParaRPr sz="4860">
              <a:solidFill>
                <a:srgbClr val="C00000"/>
              </a:solidFill>
            </a:endParaRPr>
          </a:p>
          <a:p>
            <a:pPr marL="0" lvl="0" indent="0" algn="ctr" rtl="0">
              <a:spcBef>
                <a:spcPts val="0"/>
              </a:spcBef>
              <a:spcAft>
                <a:spcPts val="0"/>
              </a:spcAft>
              <a:buClr>
                <a:srgbClr val="C00000"/>
              </a:buClr>
              <a:buSzPts val="4860"/>
              <a:buFont typeface="Calibri"/>
              <a:buNone/>
            </a:pPr>
            <a:r>
              <a:rPr lang="en-US" sz="4860">
                <a:solidFill>
                  <a:srgbClr val="C00000"/>
                </a:solidFill>
              </a:rPr>
              <a:t> in conflict with the Area</a:t>
            </a:r>
            <a:br>
              <a:rPr lang="en-US" sz="4860">
                <a:solidFill>
                  <a:srgbClr val="C00000"/>
                </a:solidFill>
              </a:rPr>
            </a:br>
            <a:endParaRPr sz="4860">
              <a:solidFill>
                <a:srgbClr val="C00000"/>
              </a:solidFill>
            </a:endParaRPr>
          </a:p>
        </p:txBody>
      </p:sp>
      <p:sp>
        <p:nvSpPr>
          <p:cNvPr id="130" name="Google Shape;130;p17"/>
          <p:cNvSpPr txBox="1">
            <a:spLocks noGrp="1"/>
          </p:cNvSpPr>
          <p:nvPr>
            <p:ph type="body" idx="1"/>
          </p:nvPr>
        </p:nvSpPr>
        <p:spPr>
          <a:xfrm>
            <a:off x="609600" y="1219200"/>
            <a:ext cx="8077200" cy="54864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400"/>
              <a:buFont typeface="Cambria"/>
              <a:buNone/>
            </a:pPr>
            <a:r>
              <a:rPr lang="en-US" b="1"/>
              <a:t>Some conflicts are with the Area Alateen Process:</a:t>
            </a:r>
            <a:endParaRPr/>
          </a:p>
          <a:p>
            <a:pPr marL="274320" lvl="0" indent="-274320" algn="l" rtl="0">
              <a:spcBef>
                <a:spcPts val="480"/>
              </a:spcBef>
              <a:spcAft>
                <a:spcPts val="0"/>
              </a:spcAft>
              <a:buSzPts val="2400"/>
              <a:buChar char="•"/>
            </a:pPr>
            <a:r>
              <a:rPr lang="en-US" sz="2400">
                <a:solidFill>
                  <a:srgbClr val="C00000"/>
                </a:solidFill>
                <a:latin typeface="Arial"/>
                <a:ea typeface="Arial"/>
                <a:cs typeface="Arial"/>
                <a:sym typeface="Arial"/>
              </a:rPr>
              <a:t>Use of the Alateen name requires compliance with the Area Alateen Safety and Behavioral Requirements.  </a:t>
            </a:r>
            <a:endParaRPr/>
          </a:p>
          <a:p>
            <a:pPr marL="274320" lvl="0" indent="-274320" algn="ctr" rtl="0">
              <a:spcBef>
                <a:spcPts val="480"/>
              </a:spcBef>
              <a:spcAft>
                <a:spcPts val="0"/>
              </a:spcAft>
              <a:buSzPts val="2400"/>
              <a:buFont typeface="Arial"/>
              <a:buNone/>
            </a:pPr>
            <a:r>
              <a:rPr lang="en-US" sz="2400" b="1">
                <a:solidFill>
                  <a:srgbClr val="C00000"/>
                </a:solidFill>
                <a:latin typeface="Arial"/>
                <a:ea typeface="Arial"/>
                <a:cs typeface="Arial"/>
                <a:sym typeface="Arial"/>
              </a:rPr>
              <a:t>This is not optional.  </a:t>
            </a:r>
            <a:endParaRPr/>
          </a:p>
          <a:p>
            <a:pPr marL="274320" lvl="0" indent="-274320" algn="l" rtl="0">
              <a:spcBef>
                <a:spcPts val="480"/>
              </a:spcBef>
              <a:spcAft>
                <a:spcPts val="0"/>
              </a:spcAft>
              <a:buSzPts val="2400"/>
              <a:buChar char="•"/>
            </a:pPr>
            <a:r>
              <a:rPr lang="en-US" sz="2400">
                <a:latin typeface="Arial"/>
                <a:ea typeface="Arial"/>
                <a:cs typeface="Arial"/>
                <a:sym typeface="Arial"/>
              </a:rPr>
              <a:t>The Area Requirements  define the qualifications for Alateen Group Sponsor. </a:t>
            </a:r>
            <a:endParaRPr>
              <a:latin typeface="Arial"/>
              <a:ea typeface="Arial"/>
              <a:cs typeface="Arial"/>
              <a:sym typeface="Arial"/>
            </a:endParaRPr>
          </a:p>
          <a:p>
            <a:pPr marL="274320" lvl="0" indent="-274320" algn="l" rtl="0">
              <a:spcBef>
                <a:spcPts val="480"/>
              </a:spcBef>
              <a:spcAft>
                <a:spcPts val="0"/>
              </a:spcAft>
              <a:buSzPts val="2400"/>
              <a:buChar char="•"/>
            </a:pPr>
            <a:r>
              <a:rPr lang="en-US" sz="2400">
                <a:latin typeface="Arial"/>
                <a:ea typeface="Arial"/>
                <a:cs typeface="Arial"/>
                <a:sym typeface="Arial"/>
              </a:rPr>
              <a:t>Any questions regarding certification </a:t>
            </a:r>
            <a:r>
              <a:rPr lang="en-US">
                <a:latin typeface="Arial"/>
                <a:ea typeface="Arial"/>
                <a:cs typeface="Arial"/>
                <a:sym typeface="Arial"/>
              </a:rPr>
              <a:t>can</a:t>
            </a:r>
            <a:r>
              <a:rPr lang="en-US" sz="2400">
                <a:latin typeface="Arial"/>
                <a:ea typeface="Arial"/>
                <a:cs typeface="Arial"/>
                <a:sym typeface="Arial"/>
              </a:rPr>
              <a:t> </a:t>
            </a:r>
            <a:r>
              <a:rPr lang="en-US">
                <a:latin typeface="Arial"/>
                <a:ea typeface="Arial"/>
                <a:cs typeface="Arial"/>
                <a:sym typeface="Arial"/>
              </a:rPr>
              <a:t>start with the Area Alateen Process Person</a:t>
            </a:r>
            <a:endParaRPr/>
          </a:p>
          <a:p>
            <a:pPr marL="274320" lvl="0" indent="-274320" algn="l" rtl="0">
              <a:spcBef>
                <a:spcPts val="480"/>
              </a:spcBef>
              <a:spcAft>
                <a:spcPts val="0"/>
              </a:spcAft>
              <a:buSzPts val="2400"/>
              <a:buChar char="•"/>
            </a:pPr>
            <a:r>
              <a:rPr lang="en-US" sz="2400">
                <a:latin typeface="Arial"/>
                <a:ea typeface="Arial"/>
                <a:cs typeface="Arial"/>
                <a:sym typeface="Arial"/>
              </a:rPr>
              <a:t>The Area Alateen Coordinator, Alateen Process Person, and Delegate </a:t>
            </a:r>
            <a:r>
              <a:rPr lang="en-US">
                <a:latin typeface="Arial"/>
                <a:ea typeface="Arial"/>
                <a:cs typeface="Arial"/>
                <a:sym typeface="Arial"/>
              </a:rPr>
              <a:t>work together</a:t>
            </a:r>
            <a:r>
              <a:rPr lang="en-US" sz="2400">
                <a:latin typeface="Arial"/>
                <a:ea typeface="Arial"/>
                <a:cs typeface="Arial"/>
                <a:sym typeface="Arial"/>
              </a:rPr>
              <a:t> for Area Process </a:t>
            </a:r>
            <a:r>
              <a:rPr lang="en-US">
                <a:latin typeface="Arial"/>
                <a:ea typeface="Arial"/>
                <a:cs typeface="Arial"/>
                <a:sym typeface="Arial"/>
              </a:rPr>
              <a:t>issues</a:t>
            </a:r>
            <a:r>
              <a:rPr lang="en-US" sz="2400">
                <a:latin typeface="Arial"/>
                <a:ea typeface="Arial"/>
                <a:cs typeface="Arial"/>
                <a:sym typeface="Aria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685800" y="22860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4000"/>
              <a:buFont typeface="Calibri"/>
              <a:buNone/>
            </a:pPr>
            <a:r>
              <a:rPr lang="en-US" sz="4000">
                <a:solidFill>
                  <a:srgbClr val="C00000"/>
                </a:solidFill>
              </a:rPr>
              <a:t>Alateens and </a:t>
            </a:r>
            <a:br>
              <a:rPr lang="en-US" sz="4000">
                <a:solidFill>
                  <a:srgbClr val="C00000"/>
                </a:solidFill>
              </a:rPr>
            </a:br>
            <a:r>
              <a:rPr lang="en-US" sz="4000">
                <a:solidFill>
                  <a:srgbClr val="C00000"/>
                </a:solidFill>
              </a:rPr>
              <a:t>Difficult Situations </a:t>
            </a:r>
            <a:endParaRPr/>
          </a:p>
        </p:txBody>
      </p:sp>
      <p:sp>
        <p:nvSpPr>
          <p:cNvPr id="137" name="Google Shape;137;p18"/>
          <p:cNvSpPr txBox="1">
            <a:spLocks noGrp="1"/>
          </p:cNvSpPr>
          <p:nvPr>
            <p:ph type="body" idx="1"/>
          </p:nvPr>
        </p:nvSpPr>
        <p:spPr>
          <a:xfrm>
            <a:off x="228600" y="1524000"/>
            <a:ext cx="5105400" cy="4724400"/>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Font typeface="Cambria"/>
              <a:buNone/>
            </a:pPr>
            <a:r>
              <a:rPr lang="en-US" sz="2800" b="1" dirty="0"/>
              <a:t>Topics teens bring up could be:</a:t>
            </a:r>
            <a:endParaRPr dirty="0"/>
          </a:p>
          <a:p>
            <a:pPr marL="274320" lvl="0" indent="-274320" algn="l" rtl="0">
              <a:spcBef>
                <a:spcPts val="560"/>
              </a:spcBef>
              <a:spcAft>
                <a:spcPts val="0"/>
              </a:spcAft>
              <a:buSzPts val="2800"/>
              <a:buChar char="•"/>
            </a:pPr>
            <a:r>
              <a:rPr lang="en-US" sz="2800" dirty="0"/>
              <a:t>Having an incarcerated parent</a:t>
            </a:r>
            <a:endParaRPr dirty="0"/>
          </a:p>
          <a:p>
            <a:pPr marL="274320" lvl="0" indent="0" algn="l" rtl="0">
              <a:spcBef>
                <a:spcPts val="560"/>
              </a:spcBef>
              <a:spcAft>
                <a:spcPts val="0"/>
              </a:spcAft>
              <a:buNone/>
            </a:pPr>
            <a:r>
              <a:rPr lang="en-US" sz="2800" dirty="0"/>
              <a:t>or sibling</a:t>
            </a:r>
            <a:endParaRPr dirty="0"/>
          </a:p>
          <a:p>
            <a:pPr marL="274320" lvl="0" indent="-274320" algn="l" rtl="0">
              <a:spcBef>
                <a:spcPts val="560"/>
              </a:spcBef>
              <a:spcAft>
                <a:spcPts val="0"/>
              </a:spcAft>
              <a:buSzPts val="2800"/>
              <a:buChar char="•"/>
            </a:pPr>
            <a:r>
              <a:rPr lang="en-US" sz="2800" dirty="0"/>
              <a:t>Peer pressure</a:t>
            </a:r>
            <a:endParaRPr dirty="0"/>
          </a:p>
          <a:p>
            <a:pPr marL="274320" lvl="0" indent="-274320" algn="l" rtl="0">
              <a:spcBef>
                <a:spcPts val="560"/>
              </a:spcBef>
              <a:spcAft>
                <a:spcPts val="0"/>
              </a:spcAft>
              <a:buSzPts val="2800"/>
              <a:buChar char="•"/>
            </a:pPr>
            <a:r>
              <a:rPr lang="en-US" sz="2800" dirty="0"/>
              <a:t>Abuse or neglect</a:t>
            </a:r>
            <a:endParaRPr dirty="0"/>
          </a:p>
          <a:p>
            <a:pPr marL="274320" lvl="0" indent="-274320" algn="l" rtl="0">
              <a:spcBef>
                <a:spcPts val="560"/>
              </a:spcBef>
              <a:spcAft>
                <a:spcPts val="0"/>
              </a:spcAft>
              <a:buSzPts val="2800"/>
              <a:buChar char="•"/>
            </a:pPr>
            <a:r>
              <a:rPr lang="en-US" sz="2800" dirty="0"/>
              <a:t>Sex &amp; sexuality</a:t>
            </a:r>
            <a:endParaRPr dirty="0"/>
          </a:p>
          <a:p>
            <a:pPr marL="274320" lvl="0" indent="-274320" algn="l" rtl="0">
              <a:spcBef>
                <a:spcPts val="560"/>
              </a:spcBef>
              <a:spcAft>
                <a:spcPts val="0"/>
              </a:spcAft>
              <a:buSzPts val="2800"/>
              <a:buChar char="•"/>
            </a:pPr>
            <a:r>
              <a:rPr lang="en-US" sz="2800" dirty="0"/>
              <a:t>Suicide</a:t>
            </a:r>
            <a:endParaRPr dirty="0"/>
          </a:p>
        </p:txBody>
      </p:sp>
      <p:sp>
        <p:nvSpPr>
          <p:cNvPr id="138" name="Google Shape;138;p18"/>
          <p:cNvSpPr txBox="1"/>
          <p:nvPr/>
        </p:nvSpPr>
        <p:spPr>
          <a:xfrm>
            <a:off x="5105400" y="1981200"/>
            <a:ext cx="4038600" cy="4533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endParaRPr/>
          </a:p>
        </p:txBody>
      </p:sp>
      <p:pic>
        <p:nvPicPr>
          <p:cNvPr id="139" name="Google Shape;139;p18" descr="http://ecomm.al-anon.org/ProductImages100/P29.jpg">
            <a:hlinkClick r:id="rId3"/>
          </p:cNvPr>
          <p:cNvPicPr preferRelativeResize="0"/>
          <p:nvPr/>
        </p:nvPicPr>
        <p:blipFill rotWithShape="1">
          <a:blip r:embed="rId4">
            <a:alphaModFix/>
          </a:blip>
          <a:srcRect/>
          <a:stretch/>
        </p:blipFill>
        <p:spPr>
          <a:xfrm rot="547955">
            <a:off x="6082000" y="2409250"/>
            <a:ext cx="1524000" cy="35201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228600" y="381000"/>
            <a:ext cx="8701088" cy="13144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860"/>
              <a:buFont typeface="Calibri"/>
              <a:buNone/>
            </a:pPr>
            <a:br>
              <a:rPr lang="en-US" sz="4860"/>
            </a:br>
            <a:r>
              <a:rPr lang="en-US" sz="4860">
                <a:solidFill>
                  <a:srgbClr val="C00000"/>
                </a:solidFill>
              </a:rPr>
              <a:t> </a:t>
            </a:r>
            <a:r>
              <a:rPr lang="en-US" sz="3240">
                <a:solidFill>
                  <a:srgbClr val="C00000"/>
                </a:solidFill>
              </a:rPr>
              <a:t>Difficult Situations </a:t>
            </a:r>
            <a:br>
              <a:rPr lang="en-US" sz="3240">
                <a:solidFill>
                  <a:srgbClr val="C00000"/>
                </a:solidFill>
              </a:rPr>
            </a:br>
            <a:r>
              <a:rPr lang="en-US" sz="2880">
                <a:solidFill>
                  <a:srgbClr val="C00000"/>
                </a:solidFill>
              </a:rPr>
              <a:t>  </a:t>
            </a:r>
            <a:r>
              <a:rPr lang="en-US" sz="3600">
                <a:solidFill>
                  <a:srgbClr val="C00000"/>
                </a:solidFill>
              </a:rPr>
              <a:t>When you encounter tough stuff</a:t>
            </a:r>
            <a:endParaRPr sz="3600">
              <a:solidFill>
                <a:srgbClr val="C00000"/>
              </a:solidFill>
            </a:endParaRPr>
          </a:p>
        </p:txBody>
      </p:sp>
      <p:sp>
        <p:nvSpPr>
          <p:cNvPr id="146" name="Google Shape;146;p19"/>
          <p:cNvSpPr txBox="1">
            <a:spLocks noGrp="1"/>
          </p:cNvSpPr>
          <p:nvPr>
            <p:ph type="body" idx="1"/>
          </p:nvPr>
        </p:nvSpPr>
        <p:spPr>
          <a:xfrm>
            <a:off x="457200" y="1600200"/>
            <a:ext cx="8458200" cy="4456113"/>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400"/>
              <a:buChar char="•"/>
            </a:pPr>
            <a:r>
              <a:rPr lang="en-US"/>
              <a:t>What can an AMIAS do?</a:t>
            </a:r>
            <a:endParaRPr/>
          </a:p>
          <a:p>
            <a:pPr marL="594360" lvl="1" indent="-274319" algn="l" rtl="0">
              <a:spcBef>
                <a:spcPts val="480"/>
              </a:spcBef>
              <a:spcAft>
                <a:spcPts val="0"/>
              </a:spcAft>
              <a:buSzPts val="2400"/>
              <a:buChar char="•"/>
            </a:pPr>
            <a:r>
              <a:rPr lang="en-US" sz="2400" b="1"/>
              <a:t>Let the child talk about it.</a:t>
            </a:r>
            <a:r>
              <a:rPr lang="en-US" sz="2400"/>
              <a:t>  Encourage members to find their own solutions.</a:t>
            </a:r>
            <a:endParaRPr/>
          </a:p>
          <a:p>
            <a:pPr marL="594360" lvl="1" indent="-274319" algn="l" rtl="0">
              <a:spcBef>
                <a:spcPts val="480"/>
              </a:spcBef>
              <a:spcAft>
                <a:spcPts val="0"/>
              </a:spcAft>
              <a:buSzPts val="2400"/>
              <a:buChar char="•"/>
            </a:pPr>
            <a:r>
              <a:rPr lang="en-US" sz="2400" b="1"/>
              <a:t>Suggest a meeting topic </a:t>
            </a:r>
            <a:r>
              <a:rPr lang="en-US" sz="2400"/>
              <a:t>to engage the group in general discussion on living with violence or anger.</a:t>
            </a:r>
            <a:endParaRPr/>
          </a:p>
          <a:p>
            <a:pPr marL="594360" lvl="1" indent="-274319" algn="l" rtl="0">
              <a:spcBef>
                <a:spcPts val="480"/>
              </a:spcBef>
              <a:spcAft>
                <a:spcPts val="0"/>
              </a:spcAft>
              <a:buSzPts val="2400"/>
              <a:buChar char="•"/>
            </a:pPr>
            <a:r>
              <a:rPr lang="en-US" sz="2400" b="1"/>
              <a:t>Know your local laws</a:t>
            </a:r>
            <a:r>
              <a:rPr lang="en-US" sz="2400"/>
              <a:t>, especially regarding mandatory reporting. Keep a list of community resources to provide to Alateens if needed.</a:t>
            </a:r>
            <a:endParaRPr/>
          </a:p>
          <a:p>
            <a:pPr marL="594360" lvl="1" indent="-274319" algn="l" rtl="0">
              <a:spcBef>
                <a:spcPts val="480"/>
              </a:spcBef>
              <a:spcAft>
                <a:spcPts val="0"/>
              </a:spcAft>
              <a:buSzPts val="2400"/>
              <a:buChar char="•"/>
            </a:pPr>
            <a:r>
              <a:rPr lang="en-US" sz="2400"/>
              <a:t>Talk to other AMIAS, Alateen Coordinator, AAPP and your Service Sponsor.  Share your concerns without violating the Alateen’s anonymity.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457200" y="228600"/>
            <a:ext cx="8243888" cy="14970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3240"/>
              <a:buFont typeface="Calibri"/>
              <a:buNone/>
            </a:pPr>
            <a:r>
              <a:rPr lang="en-US" sz="3240">
                <a:solidFill>
                  <a:srgbClr val="C00000"/>
                </a:solidFill>
              </a:rPr>
              <a:t>Difficult Situations </a:t>
            </a:r>
            <a:br>
              <a:rPr lang="en-US" sz="4860">
                <a:solidFill>
                  <a:srgbClr val="C00000"/>
                </a:solidFill>
              </a:rPr>
            </a:br>
            <a:r>
              <a:rPr lang="en-US" sz="3600">
                <a:solidFill>
                  <a:srgbClr val="C00000"/>
                </a:solidFill>
              </a:rPr>
              <a:t>Detaching from things you hear in Alateen</a:t>
            </a:r>
            <a:endParaRPr/>
          </a:p>
        </p:txBody>
      </p:sp>
      <p:sp>
        <p:nvSpPr>
          <p:cNvPr id="153" name="Google Shape;153;p20"/>
          <p:cNvSpPr txBox="1">
            <a:spLocks noGrp="1"/>
          </p:cNvSpPr>
          <p:nvPr>
            <p:ph type="body" idx="1"/>
          </p:nvPr>
        </p:nvSpPr>
        <p:spPr>
          <a:xfrm>
            <a:off x="457200" y="1676400"/>
            <a:ext cx="8229600" cy="3929743"/>
          </a:xfrm>
          <a:prstGeom prst="rect">
            <a:avLst/>
          </a:prstGeom>
          <a:noFill/>
          <a:ln>
            <a:noFill/>
          </a:ln>
        </p:spPr>
        <p:txBody>
          <a:bodyPr spcFirstLastPara="1" wrap="square" lIns="91425" tIns="45700" rIns="91425" bIns="45700" anchor="ctr" anchorCtr="0">
            <a:noAutofit/>
          </a:bodyPr>
          <a:lstStyle/>
          <a:p>
            <a:pPr marL="274320" lvl="0" indent="-274320" algn="l" rtl="0">
              <a:lnSpc>
                <a:spcPct val="90000"/>
              </a:lnSpc>
              <a:spcBef>
                <a:spcPts val="0"/>
              </a:spcBef>
              <a:spcAft>
                <a:spcPts val="0"/>
              </a:spcAft>
              <a:buSzPts val="2400"/>
              <a:buChar char="•"/>
            </a:pPr>
            <a:r>
              <a:rPr lang="en-US" sz="2400" dirty="0"/>
              <a:t>Alateens may share family matters that are disturbing. Remember they are only sharing one side of the story.  It is important that the Alateen Group Sponsor not place themselves between the child and the parent.</a:t>
            </a:r>
            <a:endParaRPr dirty="0"/>
          </a:p>
          <a:p>
            <a:pPr marL="274320" lvl="0" indent="-274320" algn="l" rtl="0">
              <a:lnSpc>
                <a:spcPct val="90000"/>
              </a:lnSpc>
              <a:spcBef>
                <a:spcPts val="480"/>
              </a:spcBef>
              <a:spcAft>
                <a:spcPts val="0"/>
              </a:spcAft>
              <a:buSzPts val="2400"/>
              <a:buChar char="•"/>
            </a:pPr>
            <a:r>
              <a:rPr lang="en-US" sz="2400" dirty="0"/>
              <a:t>The Alateen Group Sponsors’ or AMIAS’ role is not to “fix” each </a:t>
            </a:r>
            <a:r>
              <a:rPr lang="en-US" sz="2400" dirty="0" err="1"/>
              <a:t>Alateen’s</a:t>
            </a:r>
            <a:r>
              <a:rPr lang="en-US" sz="2400" dirty="0"/>
              <a:t> problems. </a:t>
            </a:r>
            <a:endParaRPr dirty="0"/>
          </a:p>
          <a:p>
            <a:pPr marL="274320" lvl="0" indent="-274320" algn="l" rtl="0">
              <a:lnSpc>
                <a:spcPct val="90000"/>
              </a:lnSpc>
              <a:spcBef>
                <a:spcPts val="480"/>
              </a:spcBef>
              <a:spcAft>
                <a:spcPts val="0"/>
              </a:spcAft>
              <a:buSzPts val="2400"/>
              <a:buChar char="•"/>
            </a:pPr>
            <a:r>
              <a:rPr lang="en-US" sz="2400" dirty="0"/>
              <a:t>Alateen Group Sponsors and AMIAS need to keep their focus on their own recovery, and not let others’ problems become overwhelming.</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762000" y="0"/>
            <a:ext cx="6781800"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2800"/>
              <a:buFont typeface="Calibri"/>
              <a:buNone/>
            </a:pPr>
            <a:r>
              <a:rPr lang="en-US" sz="2800">
                <a:solidFill>
                  <a:srgbClr val="C00000"/>
                </a:solidFill>
              </a:rPr>
              <a:t>Difficult Situations </a:t>
            </a:r>
            <a:br>
              <a:rPr lang="en-US"/>
            </a:br>
            <a:r>
              <a:rPr lang="en-US" sz="4000">
                <a:solidFill>
                  <a:srgbClr val="C00000"/>
                </a:solidFill>
              </a:rPr>
              <a:t>Avoiding Sponsor burnout</a:t>
            </a:r>
            <a:endParaRPr sz="4000">
              <a:solidFill>
                <a:srgbClr val="C00000"/>
              </a:solidFill>
            </a:endParaRPr>
          </a:p>
        </p:txBody>
      </p:sp>
      <p:sp>
        <p:nvSpPr>
          <p:cNvPr id="160" name="Google Shape;160;p21"/>
          <p:cNvSpPr txBox="1">
            <a:spLocks noGrp="1"/>
          </p:cNvSpPr>
          <p:nvPr>
            <p:ph type="body" idx="1"/>
          </p:nvPr>
        </p:nvSpPr>
        <p:spPr>
          <a:xfrm>
            <a:off x="457200" y="1905000"/>
            <a:ext cx="8153400" cy="3995057"/>
          </a:xfrm>
          <a:prstGeom prst="rect">
            <a:avLst/>
          </a:prstGeom>
          <a:noFill/>
          <a:ln>
            <a:noFill/>
          </a:ln>
        </p:spPr>
        <p:txBody>
          <a:bodyPr spcFirstLastPara="1" wrap="square" lIns="91425" tIns="45700" rIns="91425" bIns="45700" anchor="ctr" anchorCtr="0">
            <a:noAutofit/>
          </a:bodyPr>
          <a:lstStyle/>
          <a:p>
            <a:pPr marL="274320" lvl="0" indent="-274320" algn="l" rtl="0">
              <a:spcBef>
                <a:spcPts val="0"/>
              </a:spcBef>
              <a:spcAft>
                <a:spcPts val="0"/>
              </a:spcAft>
              <a:buSzPts val="2800"/>
              <a:buFont typeface="Cambria"/>
              <a:buNone/>
            </a:pPr>
            <a:r>
              <a:rPr lang="en-US" sz="2800" dirty="0"/>
              <a:t>Alateen Group Sponsors need to take steps to avoid burnout, as Alateen sponsorship can be stressful and emotionally draining.</a:t>
            </a:r>
            <a:endParaRPr dirty="0"/>
          </a:p>
          <a:p>
            <a:pPr marL="274320" lvl="0" indent="-274320" algn="l" rtl="0">
              <a:spcBef>
                <a:spcPts val="480"/>
              </a:spcBef>
              <a:spcAft>
                <a:spcPts val="0"/>
              </a:spcAft>
              <a:buSzPts val="2400"/>
              <a:buChar char="•"/>
            </a:pPr>
            <a:r>
              <a:rPr lang="en-US" sz="2400" dirty="0"/>
              <a:t>Attend additional Al-Anon meetings.</a:t>
            </a:r>
            <a:endParaRPr dirty="0"/>
          </a:p>
          <a:p>
            <a:pPr marL="274320" lvl="0" indent="-274320" algn="l" rtl="0">
              <a:spcBef>
                <a:spcPts val="480"/>
              </a:spcBef>
              <a:spcAft>
                <a:spcPts val="0"/>
              </a:spcAft>
              <a:buSzPts val="2400"/>
              <a:buChar char="•"/>
            </a:pPr>
            <a:r>
              <a:rPr lang="en-US" dirty="0"/>
              <a:t>Reach out to Al-Anon Members and Area trusted servants</a:t>
            </a:r>
            <a:endParaRPr dirty="0"/>
          </a:p>
          <a:p>
            <a:pPr marL="274320" lvl="0" indent="-274320" algn="l" rtl="0">
              <a:spcBef>
                <a:spcPts val="480"/>
              </a:spcBef>
              <a:spcAft>
                <a:spcPts val="0"/>
              </a:spcAft>
              <a:buSzPts val="2400"/>
              <a:buChar char="•"/>
            </a:pPr>
            <a:r>
              <a:rPr lang="en-US" sz="2400" dirty="0"/>
              <a:t>Use your personal and service Sponsors.</a:t>
            </a:r>
            <a:endParaRPr dirty="0"/>
          </a:p>
          <a:p>
            <a:pPr marL="274320" lvl="0" indent="-274320" algn="l" rtl="0">
              <a:spcBef>
                <a:spcPts val="480"/>
              </a:spcBef>
              <a:spcAft>
                <a:spcPts val="0"/>
              </a:spcAft>
              <a:buSzPts val="2400"/>
              <a:buChar char="•"/>
            </a:pPr>
            <a:r>
              <a:rPr lang="en-US" sz="2400" dirty="0"/>
              <a:t>Put your emotional and spiritual needs first.</a:t>
            </a:r>
            <a:endParaRPr dirty="0"/>
          </a:p>
          <a:p>
            <a:pPr marL="274320" lvl="0" indent="-274320" algn="l" rtl="0">
              <a:spcBef>
                <a:spcPts val="480"/>
              </a:spcBef>
              <a:spcAft>
                <a:spcPts val="0"/>
              </a:spcAft>
              <a:buSzPts val="2400"/>
              <a:buChar char="•"/>
            </a:pPr>
            <a:r>
              <a:rPr lang="en-US" sz="2400" dirty="0"/>
              <a:t>Take a break from sponsoring.  </a:t>
            </a:r>
            <a:endParaRPr dirty="0"/>
          </a:p>
          <a:p>
            <a:pPr marL="274320" lvl="0" indent="-121920" algn="l" rtl="0">
              <a:spcBef>
                <a:spcPts val="480"/>
              </a:spcBef>
              <a:spcAft>
                <a:spcPts val="0"/>
              </a:spcAft>
              <a:buSzPts val="2400"/>
              <a:buNone/>
            </a:pPr>
            <a:endParaRPr dirty="0"/>
          </a:p>
        </p:txBody>
      </p:sp>
      <p:pic>
        <p:nvPicPr>
          <p:cNvPr id="161" name="Google Shape;161;p21" descr="C:\Documents and Settings\marylou\Local Settings\Temporary Internet Files\Content.IE5\0DLXM3KV\MCj02310450000[1].wmf"/>
          <p:cNvPicPr preferRelativeResize="0"/>
          <p:nvPr/>
        </p:nvPicPr>
        <p:blipFill rotWithShape="1">
          <a:blip r:embed="rId3">
            <a:alphaModFix/>
          </a:blip>
          <a:srcRect/>
          <a:stretch/>
        </p:blipFill>
        <p:spPr>
          <a:xfrm>
            <a:off x="7122885" y="152400"/>
            <a:ext cx="1879600" cy="1447800"/>
          </a:xfrm>
          <a:prstGeom prst="rect">
            <a:avLst/>
          </a:prstGeom>
          <a:noFill/>
          <a:ln>
            <a:noFill/>
          </a:ln>
        </p:spPr>
      </p:pic>
    </p:spTree>
  </p:cSld>
  <p:clrMapOvr>
    <a:masterClrMapping/>
  </p:clrMapOvr>
</p:sld>
</file>

<file path=ppt/theme/theme1.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2395</Words>
  <Application>Microsoft Office PowerPoint</Application>
  <PresentationFormat>On-screen Show (4:3)</PresentationFormat>
  <Paragraphs>225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Cambria</vt:lpstr>
      <vt:lpstr>Calibri</vt:lpstr>
      <vt:lpstr>Verdana</vt:lpstr>
      <vt:lpstr>Garamond</vt:lpstr>
      <vt:lpstr>Arial</vt:lpstr>
      <vt:lpstr>NewsPrint</vt:lpstr>
      <vt:lpstr>     </vt:lpstr>
      <vt:lpstr> Dealing with Conflict</vt:lpstr>
      <vt:lpstr>Conflict between Alateens and an AMIAS</vt:lpstr>
      <vt:lpstr>Conflict between  Alateen Group Sponsors</vt:lpstr>
      <vt:lpstr>AMIAS  in conflict with the Area </vt:lpstr>
      <vt:lpstr>Alateens and  Difficult Situations </vt:lpstr>
      <vt:lpstr>  Difficult Situations    When you encounter tough stuff</vt:lpstr>
      <vt:lpstr>Difficult Situations  Detaching from things you hear in Alateen</vt:lpstr>
      <vt:lpstr>Difficult Situations  Avoiding Sponsor burnout</vt:lpstr>
      <vt:lpstr>Interacting with Parents  When parents ask questions</vt:lpstr>
      <vt:lpstr>Anonymity</vt:lpstr>
      <vt:lpstr>Anonymity  Challenges of technology</vt:lpstr>
      <vt:lpstr>Anonymity  Challenges of technology</vt:lpstr>
      <vt:lpstr> Financial Challenges</vt:lpstr>
      <vt:lpstr>Applying the Traditions in Alateen meetings/events and in Alateen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Karyn McCann</dc:creator>
  <cp:lastModifiedBy>Karyn McCann</cp:lastModifiedBy>
  <cp:revision>1</cp:revision>
  <dcterms:modified xsi:type="dcterms:W3CDTF">2024-02-10T13:56:25Z</dcterms:modified>
</cp:coreProperties>
</file>