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73" r:id="rId5"/>
    <p:sldId id="271" r:id="rId6"/>
    <p:sldId id="258" r:id="rId7"/>
    <p:sldId id="259" r:id="rId8"/>
    <p:sldId id="261" r:id="rId9"/>
    <p:sldId id="263" r:id="rId10"/>
    <p:sldId id="264"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13739-40AA-49E1-B2D4-B6057694D18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13739-40AA-49E1-B2D4-B6057694D18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13739-40AA-49E1-B2D4-B6057694D18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13739-40AA-49E1-B2D4-B6057694D18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13739-40AA-49E1-B2D4-B6057694D18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913739-40AA-49E1-B2D4-B6057694D18E}"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13739-40AA-49E1-B2D4-B6057694D18E}"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13739-40AA-49E1-B2D4-B6057694D18E}"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13739-40AA-49E1-B2D4-B6057694D18E}"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13739-40AA-49E1-B2D4-B6057694D18E}"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490A4-049A-4ABE-9429-5F68CD34B2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13739-40AA-49E1-B2D4-B6057694D18E}"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490A4-049A-4ABE-9429-5F68CD34B268}"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7913739-40AA-49E1-B2D4-B6057694D18E}" type="datetimeFigureOut">
              <a:rPr lang="en-US" smtClean="0"/>
              <a:t>4/14/2018</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C9490A4-049A-4ABE-9429-5F68CD34B2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117180" cy="1470025"/>
          </a:xfrm>
        </p:spPr>
        <p:txBody>
          <a:bodyPr>
            <a:normAutofit/>
          </a:bodyPr>
          <a:lstStyle/>
          <a:p>
            <a:pPr algn="ctr"/>
            <a:r>
              <a:rPr lang="en-US" b="1" u="sng" dirty="0">
                <a:solidFill>
                  <a:schemeClr val="bg1"/>
                </a:solidFill>
                <a:effectLst>
                  <a:outerShdw blurRad="38100" dist="38100" dir="2700000" algn="tl">
                    <a:srgbClr val="000000">
                      <a:alpha val="43137"/>
                    </a:srgbClr>
                  </a:outerShdw>
                </a:effectLst>
              </a:rPr>
              <a:t>Group Representative </a:t>
            </a:r>
            <a:r>
              <a:rPr lang="en-US" b="1" u="sng" dirty="0" smtClean="0">
                <a:solidFill>
                  <a:schemeClr val="bg1"/>
                </a:solidFill>
                <a:effectLst>
                  <a:outerShdw blurRad="38100" dist="38100" dir="2700000" algn="tl">
                    <a:srgbClr val="000000">
                      <a:alpha val="43137"/>
                    </a:srgbClr>
                  </a:outerShdw>
                </a:effectLst>
              </a:rPr>
              <a:t>Orientation</a:t>
            </a:r>
            <a:endParaRPr lang="en-US"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66800" y="4495800"/>
            <a:ext cx="7117180" cy="861420"/>
          </a:xfrm>
        </p:spPr>
        <p:txBody>
          <a:bodyPr/>
          <a:lstStyle/>
          <a:p>
            <a:pPr algn="ctr"/>
            <a:r>
              <a:rPr lang="en-US" dirty="0" smtClean="0">
                <a:solidFill>
                  <a:schemeClr val="bg1"/>
                </a:solidFill>
                <a:effectLst>
                  <a:outerShdw blurRad="38100" dist="38100" dir="2700000" algn="tl">
                    <a:srgbClr val="000000">
                      <a:alpha val="43137"/>
                    </a:srgbClr>
                  </a:outerShdw>
                </a:effectLst>
              </a:rPr>
              <a:t>Panel 58</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1692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obert\AppData\Local\Microsoft\Windows\INetCache\IE\IKUYA8T5\coaching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226695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9442" y="228600"/>
            <a:ext cx="7125113" cy="924475"/>
          </a:xfrm>
        </p:spPr>
        <p:txBody>
          <a:bodyPr/>
          <a:lstStyle/>
          <a:p>
            <a:pPr algn="ctr"/>
            <a:r>
              <a:rPr lang="en-US" sz="2800" b="1" dirty="0" smtClean="0">
                <a:solidFill>
                  <a:schemeClr val="bg1"/>
                </a:solidFill>
                <a:effectLst>
                  <a:outerShdw blurRad="38100" dist="38100" dir="2700000" algn="tl">
                    <a:srgbClr val="000000">
                      <a:alpha val="43137"/>
                    </a:srgbClr>
                  </a:outerShdw>
                </a:effectLst>
              </a:rPr>
              <a:t>Service </a:t>
            </a:r>
            <a:r>
              <a:rPr lang="en-US" sz="2800" b="1" dirty="0">
                <a:solidFill>
                  <a:schemeClr val="bg1"/>
                </a:solidFill>
                <a:effectLst>
                  <a:outerShdw blurRad="38100" dist="38100" dir="2700000" algn="tl">
                    <a:srgbClr val="000000">
                      <a:alpha val="43137"/>
                    </a:srgbClr>
                  </a:outerShdw>
                </a:effectLst>
              </a:rPr>
              <a:t>Sponsorship</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taken from 2014-2017 Service Manual, page 49 &amp; 71:</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90800" y="914400"/>
            <a:ext cx="6248400" cy="4648200"/>
          </a:xfrm>
        </p:spPr>
        <p:txBody>
          <a:bodyPr>
            <a:normAutofit/>
          </a:bodyPr>
          <a:lstStyle/>
          <a:p>
            <a:pPr marL="0" indent="0">
              <a:buNone/>
            </a:pPr>
            <a:r>
              <a:rPr lang="en-US" dirty="0" smtClean="0">
                <a:solidFill>
                  <a:schemeClr val="bg1"/>
                </a:solidFill>
                <a:effectLst>
                  <a:outerShdw blurRad="38100" dist="38100" dir="2700000" algn="tl">
                    <a:srgbClr val="000000">
                      <a:alpha val="43137"/>
                    </a:srgbClr>
                  </a:outerShdw>
                </a:effectLst>
              </a:rPr>
              <a:t>Our </a:t>
            </a:r>
            <a:r>
              <a:rPr lang="en-US" dirty="0">
                <a:solidFill>
                  <a:schemeClr val="bg1"/>
                </a:solidFill>
                <a:effectLst>
                  <a:outerShdw blurRad="38100" dist="38100" dir="2700000" algn="tl">
                    <a:srgbClr val="000000">
                      <a:alpha val="43137"/>
                    </a:srgbClr>
                  </a:outerShdw>
                </a:effectLst>
              </a:rPr>
              <a:t>Service Manual states that Service Sponsors guide members in applying the Traditions and Concepts of Service, and shares experience, strength, and hope while giving service to Al-Anon.  </a:t>
            </a:r>
            <a:endParaRPr lang="en-US" dirty="0" smtClean="0">
              <a:solidFill>
                <a:schemeClr val="bg1"/>
              </a:solidFill>
              <a:effectLst>
                <a:outerShdw blurRad="38100" dist="38100" dir="2700000" algn="tl">
                  <a:srgbClr val="000000">
                    <a:alpha val="43137"/>
                  </a:srgbClr>
                </a:outerShdw>
              </a:effectLst>
            </a:endParaRPr>
          </a:p>
          <a:p>
            <a:pPr>
              <a:buBlip>
                <a:blip r:embed="rId3"/>
              </a:buBlip>
            </a:pPr>
            <a:r>
              <a:rPr lang="en-US" dirty="0" smtClean="0">
                <a:solidFill>
                  <a:schemeClr val="bg1"/>
                </a:solidFill>
                <a:effectLst>
                  <a:outerShdw blurRad="38100" dist="38100" dir="2700000" algn="tl">
                    <a:srgbClr val="000000">
                      <a:alpha val="43137"/>
                    </a:srgbClr>
                  </a:outerShdw>
                </a:effectLst>
              </a:rPr>
              <a:t>Service </a:t>
            </a:r>
            <a:r>
              <a:rPr lang="en-US" dirty="0">
                <a:solidFill>
                  <a:schemeClr val="bg1"/>
                </a:solidFill>
                <a:effectLst>
                  <a:outerShdw blurRad="38100" dist="38100" dir="2700000" algn="tl">
                    <a:srgbClr val="000000">
                      <a:alpha val="43137"/>
                    </a:srgbClr>
                  </a:outerShdw>
                </a:effectLst>
              </a:rPr>
              <a:t>sponsorship helps both the service Sponsor and the sponsee acquire new skills while being an example of personal growth through service. </a:t>
            </a:r>
            <a:endParaRPr lang="en-US" dirty="0" smtClean="0">
              <a:solidFill>
                <a:schemeClr val="bg1"/>
              </a:solidFill>
              <a:effectLst>
                <a:outerShdw blurRad="38100" dist="38100" dir="2700000" algn="tl">
                  <a:srgbClr val="000000">
                    <a:alpha val="43137"/>
                  </a:srgbClr>
                </a:outerShdw>
              </a:effectLst>
            </a:endParaRPr>
          </a:p>
          <a:p>
            <a:pPr>
              <a:buBlip>
                <a:blip r:embed="rId3"/>
              </a:buBlip>
            </a:pPr>
            <a:r>
              <a:rPr lang="en-US" dirty="0" smtClean="0">
                <a:solidFill>
                  <a:schemeClr val="bg1"/>
                </a:solidFill>
                <a:effectLst>
                  <a:outerShdw blurRad="38100" dist="38100" dir="2700000" algn="tl">
                    <a:srgbClr val="000000">
                      <a:alpha val="43137"/>
                    </a:srgbClr>
                  </a:outerShdw>
                </a:effectLst>
              </a:rPr>
              <a:t>Al-Anon </a:t>
            </a:r>
            <a:r>
              <a:rPr lang="en-US" dirty="0">
                <a:solidFill>
                  <a:schemeClr val="bg1"/>
                </a:solidFill>
                <a:effectLst>
                  <a:outerShdw blurRad="38100" dist="38100" dir="2700000" algn="tl">
                    <a:srgbClr val="000000">
                      <a:alpha val="43137"/>
                    </a:srgbClr>
                  </a:outerShdw>
                </a:effectLst>
              </a:rPr>
              <a:t>Family Groups worldwide benefits when members are enthusiastic about service. </a:t>
            </a:r>
            <a:endParaRPr lang="en-US" dirty="0" smtClean="0">
              <a:solidFill>
                <a:schemeClr val="bg1"/>
              </a:solidFill>
              <a:effectLst>
                <a:outerShdw blurRad="38100" dist="38100" dir="2700000" algn="tl">
                  <a:srgbClr val="000000">
                    <a:alpha val="43137"/>
                  </a:srgbClr>
                </a:outerShdw>
              </a:effectLst>
            </a:endParaRPr>
          </a:p>
          <a:p>
            <a:pPr>
              <a:buBlip>
                <a:blip r:embed="rId3"/>
              </a:buBlip>
            </a:pPr>
            <a:r>
              <a:rPr lang="en-US" dirty="0" smtClean="0">
                <a:solidFill>
                  <a:schemeClr val="bg1"/>
                </a:solidFill>
                <a:effectLst>
                  <a:outerShdw blurRad="38100" dist="38100" dir="2700000" algn="tl">
                    <a:srgbClr val="000000">
                      <a:alpha val="43137"/>
                    </a:srgbClr>
                  </a:outerShdw>
                </a:effectLst>
              </a:rPr>
              <a:t>For </a:t>
            </a:r>
            <a:r>
              <a:rPr lang="en-US" dirty="0">
                <a:solidFill>
                  <a:schemeClr val="bg1"/>
                </a:solidFill>
                <a:effectLst>
                  <a:outerShdw blurRad="38100" dist="38100" dir="2700000" algn="tl">
                    <a:srgbClr val="000000">
                      <a:alpha val="43137"/>
                    </a:srgbClr>
                  </a:outerShdw>
                </a:effectLst>
              </a:rPr>
              <a:t>more information about service sponsorship, read the pamphlet Service Sponsorship–Working Smarter, Not Harder (P-88</a:t>
            </a:r>
            <a:r>
              <a:rPr lang="en-US" dirty="0" smtClean="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pic>
        <p:nvPicPr>
          <p:cNvPr id="9219" name="Picture 3" descr="C:\Users\Robert\AppData\Local\Microsoft\Windows\INetCache\IE\ZLQYH21S\200px-SponsorshipAvailable.490x2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295900"/>
            <a:ext cx="29718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500" fill="hold"/>
                                        <p:tgtEl>
                                          <p:spTgt spid="9218"/>
                                        </p:tgtEl>
                                        <p:attrNameLst>
                                          <p:attrName>ppt_w</p:attrName>
                                        </p:attrNameLst>
                                      </p:cBhvr>
                                      <p:tavLst>
                                        <p:tav tm="0">
                                          <p:val>
                                            <p:fltVal val="0"/>
                                          </p:val>
                                        </p:tav>
                                        <p:tav tm="100000">
                                          <p:val>
                                            <p:strVal val="#ppt_w"/>
                                          </p:val>
                                        </p:tav>
                                      </p:tavLst>
                                    </p:anim>
                                    <p:anim calcmode="lin" valueType="num">
                                      <p:cBhvr>
                                        <p:cTn id="12" dur="500" fill="hold"/>
                                        <p:tgtEl>
                                          <p:spTgt spid="9218"/>
                                        </p:tgtEl>
                                        <p:attrNameLst>
                                          <p:attrName>ppt_h</p:attrName>
                                        </p:attrNameLst>
                                      </p:cBhvr>
                                      <p:tavLst>
                                        <p:tav tm="0">
                                          <p:val>
                                            <p:fltVal val="0"/>
                                          </p:val>
                                        </p:tav>
                                        <p:tav tm="100000">
                                          <p:val>
                                            <p:strVal val="#ppt_h"/>
                                          </p:val>
                                        </p:tav>
                                      </p:tavLst>
                                    </p:anim>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par>
                          <p:cTn id="29" fill="hold">
                            <p:stCondLst>
                              <p:cond delay="500"/>
                            </p:stCondLst>
                            <p:childTnLst>
                              <p:par>
                                <p:cTn id="30" presetID="21" presetClass="entr" presetSubtype="1" fill="hold" nodeType="afterEffect">
                                  <p:stCondLst>
                                    <p:cond delay="0"/>
                                  </p:stCondLst>
                                  <p:childTnLst>
                                    <p:set>
                                      <p:cBhvr>
                                        <p:cTn id="31" dur="1" fill="hold">
                                          <p:stCondLst>
                                            <p:cond delay="0"/>
                                          </p:stCondLst>
                                        </p:cTn>
                                        <p:tgtEl>
                                          <p:spTgt spid="9219"/>
                                        </p:tgtEl>
                                        <p:attrNameLst>
                                          <p:attrName>style.visibility</p:attrName>
                                        </p:attrNameLst>
                                      </p:cBhvr>
                                      <p:to>
                                        <p:strVal val="visible"/>
                                      </p:to>
                                    </p:set>
                                    <p:animEffect transition="in" filter="wheel(1)">
                                      <p:cBhvr>
                                        <p:cTn id="3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924475"/>
          </a:xfrm>
        </p:spPr>
        <p:txBody>
          <a:bodyPr/>
          <a:lstStyle/>
          <a:p>
            <a:pPr algn="ctr"/>
            <a:r>
              <a:rPr lang="en-US" sz="2800" b="1" dirty="0">
                <a:solidFill>
                  <a:schemeClr val="bg1"/>
                </a:solidFill>
                <a:effectLst>
                  <a:outerShdw blurRad="38100" dist="38100" dir="2700000" algn="tl">
                    <a:srgbClr val="000000">
                      <a:alpha val="43137"/>
                    </a:srgbClr>
                  </a:outerShdw>
                </a:effectLst>
              </a:rPr>
              <a:t>Finances</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taken from 2014-2017 Service Manual, page 155-156:</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838200"/>
            <a:ext cx="5029200" cy="6019800"/>
          </a:xfrm>
        </p:spPr>
        <p:txBody>
          <a:bodyPr>
            <a:normAutofit/>
          </a:bodyPr>
          <a:lstStyle/>
          <a:p>
            <a:pPr marL="0" lvl="0" indent="0">
              <a:buNone/>
            </a:pPr>
            <a:r>
              <a:rPr lang="en-US" sz="2200" dirty="0">
                <a:solidFill>
                  <a:schemeClr val="bg1"/>
                </a:solidFill>
                <a:effectLst>
                  <a:outerShdw blurRad="38100" dist="38100" dir="2700000" algn="tl">
                    <a:srgbClr val="000000">
                      <a:alpha val="43137"/>
                    </a:srgbClr>
                  </a:outerShdw>
                </a:effectLst>
              </a:rPr>
              <a:t>The GR should be mindful of Al-Anon and Alateen’s traditional insistence on being self-supporting. </a:t>
            </a:r>
            <a:endParaRPr lang="en-US" sz="2200" dirty="0" smtClean="0">
              <a:solidFill>
                <a:schemeClr val="bg1"/>
              </a:solidFill>
              <a:effectLst>
                <a:outerShdw blurRad="38100" dist="38100" dir="2700000" algn="tl">
                  <a:srgbClr val="000000">
                    <a:alpha val="43137"/>
                  </a:srgbClr>
                </a:outerShdw>
              </a:effectLst>
            </a:endParaRPr>
          </a:p>
          <a:p>
            <a:pPr>
              <a:buBlip>
                <a:blip r:embed="rId2"/>
              </a:buBlip>
            </a:pPr>
            <a:r>
              <a:rPr lang="en-US" sz="2000" dirty="0" smtClean="0">
                <a:solidFill>
                  <a:schemeClr val="bg1"/>
                </a:solidFill>
                <a:effectLst>
                  <a:outerShdw blurRad="38100" dist="38100" dir="2700000" algn="tl">
                    <a:srgbClr val="000000">
                      <a:alpha val="43137"/>
                    </a:srgbClr>
                  </a:outerShdw>
                </a:effectLst>
              </a:rPr>
              <a:t>He </a:t>
            </a:r>
            <a:r>
              <a:rPr lang="en-US" sz="2000" dirty="0">
                <a:solidFill>
                  <a:schemeClr val="bg1"/>
                </a:solidFill>
                <a:effectLst>
                  <a:outerShdw blurRad="38100" dist="38100" dir="2700000" algn="tl">
                    <a:srgbClr val="000000">
                      <a:alpha val="43137"/>
                    </a:srgbClr>
                  </a:outerShdw>
                </a:effectLst>
              </a:rPr>
              <a:t>makes sure the appeals for support of the WSO, sent four times a year (February, May, August, and November), are read to the group. </a:t>
            </a:r>
            <a:endParaRPr lang="en-US" sz="2000" dirty="0" smtClean="0">
              <a:solidFill>
                <a:schemeClr val="bg1"/>
              </a:solidFill>
              <a:effectLst>
                <a:outerShdw blurRad="38100" dist="38100" dir="2700000" algn="tl">
                  <a:srgbClr val="000000">
                    <a:alpha val="43137"/>
                  </a:srgbClr>
                </a:outerShdw>
              </a:effectLst>
            </a:endParaRPr>
          </a:p>
          <a:p>
            <a:pPr>
              <a:buBlip>
                <a:blip r:embed="rId2"/>
              </a:buBlip>
            </a:pPr>
            <a:r>
              <a:rPr lang="en-US" sz="2000" dirty="0" smtClean="0">
                <a:solidFill>
                  <a:schemeClr val="bg1"/>
                </a:solidFill>
                <a:effectLst>
                  <a:outerShdw blurRad="38100" dist="38100" dir="2700000" algn="tl">
                    <a:srgbClr val="000000">
                      <a:alpha val="43137"/>
                    </a:srgbClr>
                  </a:outerShdw>
                </a:effectLst>
              </a:rPr>
              <a:t>He </a:t>
            </a:r>
            <a:r>
              <a:rPr lang="en-US" sz="2000" dirty="0">
                <a:solidFill>
                  <a:schemeClr val="bg1"/>
                </a:solidFill>
                <a:effectLst>
                  <a:outerShdw blurRad="38100" dist="38100" dir="2700000" algn="tl">
                    <a:srgbClr val="000000">
                      <a:alpha val="43137"/>
                    </a:srgbClr>
                  </a:outerShdw>
                </a:effectLst>
              </a:rPr>
              <a:t>may personally present to his group the appeals sent by the Area Treasurer for support of the Assembly and give the group Treasurer the name and address of the Area Treasurer.</a:t>
            </a:r>
          </a:p>
        </p:txBody>
      </p:sp>
      <p:pic>
        <p:nvPicPr>
          <p:cNvPr id="10242" name="Picture 2" descr="C:\Users\Robert\AppData\Local\Microsoft\Windows\INetCache\IE\IKUYA8T5\Cartoon-money-guy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3023616"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924475"/>
          </a:xfrm>
        </p:spPr>
        <p:txBody>
          <a:bodyPr/>
          <a:lstStyle/>
          <a:p>
            <a:pPr algn="ctr"/>
            <a:r>
              <a:rPr lang="en-US" sz="2800" b="1" dirty="0">
                <a:solidFill>
                  <a:schemeClr val="bg1"/>
                </a:solidFill>
                <a:effectLst>
                  <a:outerShdw blurRad="38100" dist="38100" dir="2700000" algn="tl">
                    <a:srgbClr val="000000">
                      <a:alpha val="43137"/>
                    </a:srgbClr>
                  </a:outerShdw>
                </a:effectLst>
              </a:rPr>
              <a:t>Conference Approved Literature (CAL)</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taken from 2014-2017 Service Manual, page 155-156:</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066800"/>
            <a:ext cx="5867400" cy="2743200"/>
          </a:xfrm>
        </p:spPr>
        <p:txBody>
          <a:bodyPr>
            <a:normAutofit/>
          </a:bodyPr>
          <a:lstStyle/>
          <a:p>
            <a:pPr marL="0" lvl="0" indent="0">
              <a:buNone/>
            </a:pPr>
            <a:r>
              <a:rPr lang="en-US" sz="2200" dirty="0">
                <a:solidFill>
                  <a:schemeClr val="bg1"/>
                </a:solidFill>
                <a:effectLst>
                  <a:outerShdw blurRad="38100" dist="38100" dir="2700000" algn="tl">
                    <a:srgbClr val="000000">
                      <a:alpha val="43137"/>
                    </a:srgbClr>
                  </a:outerShdw>
                </a:effectLst>
              </a:rPr>
              <a:t>The GR, recognizing the importance of CAL, makes sure that the pamphlet Why Conference Approved Literature? (P-35) is always available at the meeting. </a:t>
            </a:r>
          </a:p>
        </p:txBody>
      </p:sp>
      <p:pic>
        <p:nvPicPr>
          <p:cNvPr id="1126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8095" t="39910" r="26142" b="27632"/>
          <a:stretch/>
        </p:blipFill>
        <p:spPr bwMode="auto">
          <a:xfrm>
            <a:off x="4136655" y="3429000"/>
            <a:ext cx="485494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838200" y="5105400"/>
            <a:ext cx="4038600" cy="2057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2200" dirty="0" smtClean="0">
                <a:solidFill>
                  <a:schemeClr val="bg1"/>
                </a:solidFill>
                <a:effectLst>
                  <a:outerShdw blurRad="38100" dist="38100" dir="2700000" algn="tl">
                    <a:srgbClr val="000000">
                      <a:alpha val="43137"/>
                    </a:srgbClr>
                  </a:outerShdw>
                </a:effectLst>
              </a:rPr>
              <a:t>Encourages use of a variety of CAL for meeting topics.</a:t>
            </a:r>
            <a:endParaRPr lang="en-US" sz="2200" dirty="0">
              <a:solidFill>
                <a:schemeClr val="bg1"/>
              </a:solidFill>
              <a:effectLst>
                <a:outerShdw blurRad="38100" dist="38100" dir="2700000" algn="tl">
                  <a:srgbClr val="000000">
                    <a:alpha val="43137"/>
                  </a:srgbClr>
                </a:outerShdw>
              </a:effectLst>
            </a:endParaRPr>
          </a:p>
        </p:txBody>
      </p:sp>
      <p:pic>
        <p:nvPicPr>
          <p:cNvPr id="1127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016" t="25587" r="28984" b="17422"/>
          <a:stretch/>
        </p:blipFill>
        <p:spPr bwMode="auto">
          <a:xfrm>
            <a:off x="228600" y="1619794"/>
            <a:ext cx="1828800" cy="325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8412" t="41549" r="25969" b="29226"/>
          <a:stretch/>
        </p:blipFill>
        <p:spPr bwMode="auto">
          <a:xfrm>
            <a:off x="1905000" y="3886199"/>
            <a:ext cx="2889046" cy="168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7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fade">
                                      <p:cBhvr>
                                        <p:cTn id="11" dur="1000"/>
                                        <p:tgtEl>
                                          <p:spTgt spid="11269"/>
                                        </p:tgtEl>
                                      </p:cBhvr>
                                    </p:animEffect>
                                    <p:anim calcmode="lin" valueType="num">
                                      <p:cBhvr>
                                        <p:cTn id="12" dur="1000" fill="hold"/>
                                        <p:tgtEl>
                                          <p:spTgt spid="11269"/>
                                        </p:tgtEl>
                                        <p:attrNameLst>
                                          <p:attrName>ppt_x</p:attrName>
                                        </p:attrNameLst>
                                      </p:cBhvr>
                                      <p:tavLst>
                                        <p:tav tm="0">
                                          <p:val>
                                            <p:strVal val="#ppt_x"/>
                                          </p:val>
                                        </p:tav>
                                        <p:tav tm="100000">
                                          <p:val>
                                            <p:strVal val="#ppt_x"/>
                                          </p:val>
                                        </p:tav>
                                      </p:tavLst>
                                    </p:anim>
                                    <p:anim calcmode="lin" valueType="num">
                                      <p:cBhvr>
                                        <p:cTn id="13" dur="1000" fill="hold"/>
                                        <p:tgtEl>
                                          <p:spTgt spid="1126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circle(in)">
                                      <p:cBhvr>
                                        <p:cTn id="17" dur="2000"/>
                                        <p:tgtEl>
                                          <p:spTgt spid="11270"/>
                                        </p:tgtEl>
                                      </p:cBhvr>
                                    </p:animEffect>
                                  </p:childTnLst>
                                </p:cTn>
                              </p:par>
                            </p:childTnLst>
                          </p:cTn>
                        </p:par>
                        <p:par>
                          <p:cTn id="18" fill="hold">
                            <p:stCondLst>
                              <p:cond delay="3500"/>
                            </p:stCondLst>
                            <p:childTnLst>
                              <p:par>
                                <p:cTn id="19" presetID="21" presetClass="entr" presetSubtype="1" fill="hold" nodeType="afterEffect">
                                  <p:stCondLst>
                                    <p:cond delay="0"/>
                                  </p:stCondLst>
                                  <p:childTnLst>
                                    <p:set>
                                      <p:cBhvr>
                                        <p:cTn id="20" dur="1" fill="hold">
                                          <p:stCondLst>
                                            <p:cond delay="0"/>
                                          </p:stCondLst>
                                        </p:cTn>
                                        <p:tgtEl>
                                          <p:spTgt spid="11271"/>
                                        </p:tgtEl>
                                        <p:attrNameLst>
                                          <p:attrName>style.visibility</p:attrName>
                                        </p:attrNameLst>
                                      </p:cBhvr>
                                      <p:to>
                                        <p:strVal val="visible"/>
                                      </p:to>
                                    </p:set>
                                    <p:animEffect transition="in" filter="wheel(1)">
                                      <p:cBhvr>
                                        <p:cTn id="21" dur="2000"/>
                                        <p:tgtEl>
                                          <p:spTgt spid="1127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924475"/>
          </a:xfrm>
        </p:spPr>
        <p:txBody>
          <a:bodyPr/>
          <a:lstStyle/>
          <a:p>
            <a:pPr algn="ctr"/>
            <a:r>
              <a:rPr lang="en-US" sz="2800" b="1" dirty="0">
                <a:solidFill>
                  <a:schemeClr val="bg1"/>
                </a:solidFill>
                <a:effectLst>
                  <a:outerShdw blurRad="38100" dist="38100" dir="2700000" algn="tl">
                    <a:srgbClr val="000000">
                      <a:alpha val="43137"/>
                    </a:srgbClr>
                  </a:outerShdw>
                </a:effectLst>
              </a:rPr>
              <a:t>Group Representative* (GR) </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Basic Housekeeping at Assembly</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066800"/>
            <a:ext cx="7125112" cy="2209799"/>
          </a:xfrm>
        </p:spPr>
        <p:txBody>
          <a:bodyPr>
            <a:noAutofit/>
          </a:bodyPr>
          <a:lstStyle/>
          <a:p>
            <a:pPr lvl="0">
              <a:buBlip>
                <a:blip r:embed="rId3"/>
              </a:buBlip>
            </a:pPr>
            <a:r>
              <a:rPr lang="en-US" sz="2200" dirty="0">
                <a:solidFill>
                  <a:schemeClr val="bg1"/>
                </a:solidFill>
                <a:effectLst>
                  <a:outerShdw blurRad="38100" dist="38100" dir="2700000" algn="tl">
                    <a:srgbClr val="000000">
                      <a:alpha val="43137"/>
                    </a:srgbClr>
                  </a:outerShdw>
                </a:effectLst>
              </a:rPr>
              <a:t>Registration closes at 10 AM. If you are not registered before that time, you will not be able to vote on any issues brought before assembly. </a:t>
            </a:r>
            <a:endParaRPr lang="en-US" sz="2000" dirty="0">
              <a:solidFill>
                <a:schemeClr val="bg1"/>
              </a:solidFill>
              <a:effectLst>
                <a:outerShdw blurRad="38100" dist="38100" dir="2700000" algn="tl">
                  <a:srgbClr val="000000">
                    <a:alpha val="43137"/>
                  </a:srgbClr>
                </a:outerShdw>
              </a:effectLst>
            </a:endParaRPr>
          </a:p>
        </p:txBody>
      </p:sp>
      <p:pic>
        <p:nvPicPr>
          <p:cNvPr id="1028" name="Picture 4" descr="C:\Users\Robert\AppData\Local\Microsoft\Windows\INetCache\IE\ZLQYH21S\registration-chsguru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2950464"/>
            <a:ext cx="3514725" cy="337413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90600" y="2743200"/>
            <a:ext cx="4800600" cy="3277819"/>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lvl="1">
              <a:buBlip>
                <a:blip r:embed="rId3"/>
              </a:buBlip>
            </a:pPr>
            <a:r>
              <a:rPr lang="en-US" sz="2000" dirty="0" smtClean="0">
                <a:solidFill>
                  <a:schemeClr val="bg1"/>
                </a:solidFill>
                <a:effectLst>
                  <a:outerShdw blurRad="38100" dist="38100" dir="2700000" algn="tl">
                    <a:srgbClr val="000000">
                      <a:alpha val="43137"/>
                    </a:srgbClr>
                  </a:outerShdw>
                </a:effectLst>
              </a:rPr>
              <a:t>There are public restrooms </a:t>
            </a:r>
            <a:r>
              <a:rPr lang="en-US" sz="2000" dirty="0">
                <a:solidFill>
                  <a:schemeClr val="bg1"/>
                </a:solidFill>
                <a:effectLst>
                  <a:outerShdw blurRad="38100" dist="38100" dir="2700000" algn="tl">
                    <a:srgbClr val="000000">
                      <a:alpha val="43137"/>
                    </a:srgbClr>
                  </a:outerShdw>
                </a:effectLst>
              </a:rPr>
              <a:t>located in the hotel </a:t>
            </a:r>
            <a:r>
              <a:rPr lang="en-US" sz="2000" dirty="0" smtClean="0">
                <a:solidFill>
                  <a:schemeClr val="bg1"/>
                </a:solidFill>
                <a:effectLst>
                  <a:outerShdw blurRad="38100" dist="38100" dir="2700000" algn="tl">
                    <a:srgbClr val="000000">
                      <a:alpha val="43137"/>
                    </a:srgbClr>
                  </a:outerShdw>
                </a:effectLst>
              </a:rPr>
              <a:t>lobby. </a:t>
            </a:r>
          </a:p>
          <a:p>
            <a:pPr lvl="1">
              <a:buBlip>
                <a:blip r:embed="rId3"/>
              </a:buBlip>
            </a:pPr>
            <a:r>
              <a:rPr lang="en-US" sz="2000" dirty="0" smtClean="0">
                <a:solidFill>
                  <a:schemeClr val="bg1"/>
                </a:solidFill>
                <a:effectLst>
                  <a:outerShdw blurRad="38100" dist="38100" dir="2700000" algn="tl">
                    <a:srgbClr val="000000">
                      <a:alpha val="43137"/>
                    </a:srgbClr>
                  </a:outerShdw>
                </a:effectLst>
              </a:rPr>
              <a:t>The chairperson will announce break times. </a:t>
            </a:r>
          </a:p>
          <a:p>
            <a:pPr lvl="1">
              <a:buBlip>
                <a:blip r:embed="rId3"/>
              </a:buBlip>
            </a:pPr>
            <a:r>
              <a:rPr lang="en-US" sz="2000" dirty="0" smtClean="0">
                <a:solidFill>
                  <a:schemeClr val="bg1"/>
                </a:solidFill>
                <a:effectLst>
                  <a:outerShdw blurRad="38100" dist="38100" dir="2700000" algn="tl">
                    <a:srgbClr val="000000">
                      <a:alpha val="43137"/>
                    </a:srgbClr>
                  </a:outerShdw>
                </a:effectLst>
              </a:rPr>
              <a:t>Please silence all cell phones and electronic devices.  </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7954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randombar(horizontal)">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6287" y="76200"/>
            <a:ext cx="7125113" cy="924475"/>
          </a:xfrm>
        </p:spPr>
        <p:txBody>
          <a:bodyPr/>
          <a:lstStyle/>
          <a:p>
            <a:pPr algn="ctr"/>
            <a:r>
              <a:rPr lang="en-US" sz="2800" b="1" dirty="0">
                <a:solidFill>
                  <a:schemeClr val="bg1"/>
                </a:solidFill>
                <a:effectLst>
                  <a:outerShdw blurRad="38100" dist="38100" dir="2700000" algn="tl">
                    <a:srgbClr val="000000">
                      <a:alpha val="43137"/>
                    </a:srgbClr>
                  </a:outerShdw>
                </a:effectLst>
              </a:rPr>
              <a:t>Group Representative* (GR) </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a:solidFill>
                  <a:schemeClr val="bg1"/>
                </a:solidFill>
                <a:effectLst>
                  <a:outerShdw blurRad="38100" dist="38100" dir="2700000" algn="tl">
                    <a:srgbClr val="000000">
                      <a:alpha val="43137"/>
                    </a:srgbClr>
                  </a:outerShdw>
                </a:effectLst>
              </a:rPr>
              <a:t>Basic Housekeeping at Assembly</a:t>
            </a:r>
          </a:p>
        </p:txBody>
      </p:sp>
      <p:sp>
        <p:nvSpPr>
          <p:cNvPr id="3" name="Content Placeholder 2"/>
          <p:cNvSpPr>
            <a:spLocks noGrp="1"/>
          </p:cNvSpPr>
          <p:nvPr>
            <p:ph idx="1"/>
          </p:nvPr>
        </p:nvSpPr>
        <p:spPr>
          <a:xfrm>
            <a:off x="3886200" y="3276600"/>
            <a:ext cx="5105400" cy="3581399"/>
          </a:xfrm>
        </p:spPr>
        <p:txBody>
          <a:bodyPr>
            <a:noAutofit/>
          </a:bodyPr>
          <a:lstStyle/>
          <a:p>
            <a:pPr lvl="1">
              <a:buBlip>
                <a:blip r:embed="rId3"/>
              </a:buBlip>
            </a:pPr>
            <a:r>
              <a:rPr lang="en-US" sz="2000" dirty="0" smtClean="0">
                <a:solidFill>
                  <a:schemeClr val="bg1"/>
                </a:solidFill>
                <a:effectLst>
                  <a:outerShdw blurRad="38100" dist="38100" dir="2700000" algn="tl">
                    <a:srgbClr val="000000">
                      <a:alpha val="43137"/>
                    </a:srgbClr>
                  </a:outerShdw>
                </a:effectLst>
              </a:rPr>
              <a:t>If </a:t>
            </a:r>
            <a:r>
              <a:rPr lang="en-US" sz="2000" dirty="0">
                <a:solidFill>
                  <a:schemeClr val="bg1"/>
                </a:solidFill>
                <a:effectLst>
                  <a:outerShdw blurRad="38100" dist="38100" dir="2700000" algn="tl">
                    <a:srgbClr val="000000">
                      <a:alpha val="43137"/>
                    </a:srgbClr>
                  </a:outerShdw>
                </a:effectLst>
              </a:rPr>
              <a:t>you have medical issues, come prepare with your snacks, medicines and pillows. </a:t>
            </a:r>
            <a:endParaRPr lang="en-US" sz="2000" dirty="0" smtClean="0">
              <a:solidFill>
                <a:schemeClr val="bg1"/>
              </a:solidFill>
              <a:effectLst>
                <a:outerShdw blurRad="38100" dist="38100" dir="2700000" algn="tl">
                  <a:srgbClr val="000000">
                    <a:alpha val="43137"/>
                  </a:srgbClr>
                </a:outerShdw>
              </a:effectLst>
            </a:endParaRPr>
          </a:p>
          <a:p>
            <a:pPr lvl="1">
              <a:buBlip>
                <a:blip r:embed="rId3"/>
              </a:buBlip>
            </a:pPr>
            <a:r>
              <a:rPr lang="en-US" sz="2000" dirty="0" smtClean="0">
                <a:solidFill>
                  <a:schemeClr val="bg1"/>
                </a:solidFill>
                <a:effectLst>
                  <a:outerShdw blurRad="38100" dist="38100" dir="2700000" algn="tl">
                    <a:srgbClr val="000000">
                      <a:alpha val="43137"/>
                    </a:srgbClr>
                  </a:outerShdw>
                </a:effectLst>
              </a:rPr>
              <a:t>If </a:t>
            </a:r>
            <a:r>
              <a:rPr lang="en-US" sz="2000" dirty="0">
                <a:solidFill>
                  <a:schemeClr val="bg1"/>
                </a:solidFill>
                <a:effectLst>
                  <a:outerShdw blurRad="38100" dist="38100" dir="2700000" algn="tl">
                    <a:srgbClr val="000000">
                      <a:alpha val="43137"/>
                    </a:srgbClr>
                  </a:outerShdw>
                </a:effectLst>
              </a:rPr>
              <a:t>you are always chilly, come prepared with sweaters and/or blanket and comfy socks, so that you will be able to remain comfortable in the meetings and during lengthy discussions. </a:t>
            </a:r>
          </a:p>
        </p:txBody>
      </p:sp>
      <p:pic>
        <p:nvPicPr>
          <p:cNvPr id="2053" name="Picture 5" descr="C:\Users\Robert\AppData\Local\Microsoft\Windows\INetCache\IE\IKUYA8T5\self-care[1].jpg"/>
          <p:cNvPicPr>
            <a:picLocks noChangeAspect="1" noChangeArrowheads="1"/>
          </p:cNvPicPr>
          <p:nvPr/>
        </p:nvPicPr>
        <p:blipFill rotWithShape="1">
          <a:blip r:embed="rId4">
            <a:extLst>
              <a:ext uri="{28A0092B-C50C-407E-A947-70E740481C1C}">
                <a14:useLocalDpi xmlns:a14="http://schemas.microsoft.com/office/drawing/2010/main" val="0"/>
              </a:ext>
            </a:extLst>
          </a:blip>
          <a:srcRect l="3705" r="22351" b="2381"/>
          <a:stretch/>
        </p:blipFill>
        <p:spPr bwMode="auto">
          <a:xfrm>
            <a:off x="7239000" y="228600"/>
            <a:ext cx="158191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obert\AppData\Local\Microsoft\Windows\INetCache\IE\ZLQYH21S\s_a05_ozenRos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23" y="3276600"/>
            <a:ext cx="4018377" cy="276542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455821" y="1066801"/>
            <a:ext cx="6783179" cy="18288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Blip>
                <a:blip r:embed="rId3"/>
              </a:buBlip>
            </a:pPr>
            <a:r>
              <a:rPr lang="en-US" sz="2200" dirty="0" smtClean="0">
                <a:solidFill>
                  <a:schemeClr val="bg1"/>
                </a:solidFill>
                <a:effectLst>
                  <a:outerShdw blurRad="38100" dist="38100" dir="2700000" algn="tl">
                    <a:srgbClr val="000000">
                      <a:alpha val="43137"/>
                    </a:srgbClr>
                  </a:outerShdw>
                </a:effectLst>
              </a:rPr>
              <a:t>Please remember this will probably be a long day/weekend. With that in mind, be kind to yourself and others. Please plan for your personal comfort.  For example:</a:t>
            </a:r>
            <a:r>
              <a:rPr lang="en-US"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1022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randombar(horizontal)">
                                      <p:cBhvr>
                                        <p:cTn id="11" dur="500"/>
                                        <p:tgtEl>
                                          <p:spTgt spid="205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par>
                          <p:cTn id="22" fill="hold">
                            <p:stCondLst>
                              <p:cond delay="500"/>
                            </p:stCondLst>
                            <p:childTnLst>
                              <p:par>
                                <p:cTn id="23" presetID="14" presetClass="entr" presetSubtype="10" fill="hold" nodeType="afterEffect">
                                  <p:stCondLst>
                                    <p:cond delay="1500"/>
                                  </p:stCondLst>
                                  <p:childTnLst>
                                    <p:set>
                                      <p:cBhvr>
                                        <p:cTn id="24" dur="1" fill="hold">
                                          <p:stCondLst>
                                            <p:cond delay="0"/>
                                          </p:stCondLst>
                                        </p:cTn>
                                        <p:tgtEl>
                                          <p:spTgt spid="2056"/>
                                        </p:tgtEl>
                                        <p:attrNameLst>
                                          <p:attrName>style.visibility</p:attrName>
                                        </p:attrNameLst>
                                      </p:cBhvr>
                                      <p:to>
                                        <p:strVal val="visible"/>
                                      </p:to>
                                    </p:set>
                                    <p:animEffect transition="in" filter="randombar(horizontal)">
                                      <p:cBhvr>
                                        <p:cTn id="25"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924475"/>
          </a:xfrm>
        </p:spPr>
        <p:txBody>
          <a:bodyPr/>
          <a:lstStyle/>
          <a:p>
            <a:pPr algn="ctr"/>
            <a:r>
              <a:rPr lang="en-US" sz="2800" b="1" dirty="0">
                <a:solidFill>
                  <a:schemeClr val="bg1"/>
                </a:solidFill>
                <a:effectLst>
                  <a:outerShdw blurRad="38100" dist="38100" dir="2700000" algn="tl">
                    <a:srgbClr val="000000">
                      <a:alpha val="43137"/>
                    </a:srgbClr>
                  </a:outerShdw>
                </a:effectLst>
              </a:rPr>
              <a:t>Group Representative* (GR) </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a:solidFill>
                  <a:schemeClr val="bg1"/>
                </a:solidFill>
                <a:effectLst>
                  <a:outerShdw blurRad="38100" dist="38100" dir="2700000" algn="tl">
                    <a:srgbClr val="000000">
                      <a:alpha val="43137"/>
                    </a:srgbClr>
                  </a:outerShdw>
                </a:effectLst>
              </a:rPr>
              <a:t>Basic Housekeeping at Assembly</a:t>
            </a:r>
          </a:p>
        </p:txBody>
      </p:sp>
      <p:sp>
        <p:nvSpPr>
          <p:cNvPr id="3" name="Content Placeholder 2"/>
          <p:cNvSpPr>
            <a:spLocks noGrp="1"/>
          </p:cNvSpPr>
          <p:nvPr>
            <p:ph idx="1"/>
          </p:nvPr>
        </p:nvSpPr>
        <p:spPr>
          <a:xfrm>
            <a:off x="1009443" y="914400"/>
            <a:ext cx="7125112" cy="1447799"/>
          </a:xfrm>
        </p:spPr>
        <p:txBody>
          <a:bodyPr>
            <a:noAutofit/>
          </a:bodyPr>
          <a:lstStyle/>
          <a:p>
            <a:pPr lvl="0">
              <a:buBlip>
                <a:blip r:embed="rId3"/>
              </a:buBlip>
            </a:pPr>
            <a:r>
              <a:rPr lang="en-US" sz="2200" dirty="0" smtClean="0">
                <a:solidFill>
                  <a:schemeClr val="bg1"/>
                </a:solidFill>
                <a:effectLst>
                  <a:outerShdw blurRad="38100" dist="38100" dir="2700000" algn="tl">
                    <a:srgbClr val="000000">
                      <a:alpha val="43137"/>
                    </a:srgbClr>
                  </a:outerShdw>
                </a:effectLst>
              </a:rPr>
              <a:t>Remember </a:t>
            </a:r>
            <a:r>
              <a:rPr lang="en-US" sz="2200" dirty="0">
                <a:solidFill>
                  <a:schemeClr val="bg1"/>
                </a:solidFill>
                <a:effectLst>
                  <a:outerShdw blurRad="38100" dist="38100" dir="2700000" algn="tl">
                    <a:srgbClr val="000000">
                      <a:alpha val="43137"/>
                    </a:srgbClr>
                  </a:outerShdw>
                </a:effectLst>
              </a:rPr>
              <a:t>as an Al-Anon member you are working for your group, the good of Al-Anon, and area 9</a:t>
            </a:r>
            <a:r>
              <a:rPr lang="en-US" sz="2200" dirty="0" smtClean="0">
                <a:solidFill>
                  <a:schemeClr val="bg1"/>
                </a:solidFill>
                <a:effectLst>
                  <a:outerShdw blurRad="38100" dist="38100" dir="2700000" algn="tl">
                    <a:srgbClr val="000000">
                      <a:alpha val="43137"/>
                    </a:srgbClr>
                  </a:outerShdw>
                </a:effectLst>
              </a:rPr>
              <a:t>.</a:t>
            </a:r>
            <a:endParaRPr lang="en-US" sz="2000" dirty="0">
              <a:solidFill>
                <a:schemeClr val="bg1"/>
              </a:solidFill>
              <a:effectLst>
                <a:outerShdw blurRad="38100" dist="38100" dir="2700000" algn="tl">
                  <a:srgbClr val="000000">
                    <a:alpha val="43137"/>
                  </a:srgbClr>
                </a:outerShdw>
              </a:effectLst>
            </a:endParaRPr>
          </a:p>
        </p:txBody>
      </p:sp>
      <p:pic>
        <p:nvPicPr>
          <p:cNvPr id="3074" name="Picture 2" descr="C:\Users\Robert\AppData\Local\Microsoft\Windows\INetCache\IE\ZLQYH21S\5029147286_dda298df27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33600"/>
            <a:ext cx="3200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28600" y="4406763"/>
            <a:ext cx="8763000" cy="2298837"/>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Blip>
                <a:blip r:embed="rId3"/>
              </a:buBlip>
            </a:pPr>
            <a:r>
              <a:rPr lang="en-US" sz="2200" dirty="0" smtClean="0">
                <a:solidFill>
                  <a:schemeClr val="bg1"/>
                </a:solidFill>
                <a:effectLst>
                  <a:outerShdw blurRad="38100" dist="38100" dir="2700000" algn="tl">
                    <a:srgbClr val="000000">
                      <a:alpha val="43137"/>
                    </a:srgbClr>
                  </a:outerShdw>
                </a:effectLst>
              </a:rPr>
              <a:t>Concept 3: “The right of decision makes effective leadership possible.”  You are not a “group robot.”  As you hear new information, you may find that, based on that information, you cannot vote the group conscience.  You best represent your group by thinking for yourself and asking for guidance from your Higher Power.</a:t>
            </a:r>
            <a:endParaRPr lang="en-US" sz="2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344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1000" fill="hold"/>
                                        <p:tgtEl>
                                          <p:spTgt spid="3074"/>
                                        </p:tgtEl>
                                        <p:attrNameLst>
                                          <p:attrName>ppt_w</p:attrName>
                                        </p:attrNameLst>
                                      </p:cBhvr>
                                      <p:tavLst>
                                        <p:tav tm="0">
                                          <p:val>
                                            <p:fltVal val="0"/>
                                          </p:val>
                                        </p:tav>
                                        <p:tav tm="100000">
                                          <p:val>
                                            <p:strVal val="#ppt_w"/>
                                          </p:val>
                                        </p:tav>
                                      </p:tavLst>
                                    </p:anim>
                                    <p:anim calcmode="lin" valueType="num">
                                      <p:cBhvr>
                                        <p:cTn id="11" dur="1000" fill="hold"/>
                                        <p:tgtEl>
                                          <p:spTgt spid="3074"/>
                                        </p:tgtEl>
                                        <p:attrNameLst>
                                          <p:attrName>ppt_h</p:attrName>
                                        </p:attrNameLst>
                                      </p:cBhvr>
                                      <p:tavLst>
                                        <p:tav tm="0">
                                          <p:val>
                                            <p:fltVal val="0"/>
                                          </p:val>
                                        </p:tav>
                                        <p:tav tm="100000">
                                          <p:val>
                                            <p:strVal val="#ppt_h"/>
                                          </p:val>
                                        </p:tav>
                                      </p:tavLst>
                                    </p:anim>
                                    <p:anim calcmode="lin" valueType="num">
                                      <p:cBhvr>
                                        <p:cTn id="12" dur="1000" fill="hold"/>
                                        <p:tgtEl>
                                          <p:spTgt spid="3074"/>
                                        </p:tgtEl>
                                        <p:attrNameLst>
                                          <p:attrName>style.rotation</p:attrName>
                                        </p:attrNameLst>
                                      </p:cBhvr>
                                      <p:tavLst>
                                        <p:tav tm="0">
                                          <p:val>
                                            <p:fltVal val="90"/>
                                          </p:val>
                                        </p:tav>
                                        <p:tav tm="100000">
                                          <p:val>
                                            <p:fltVal val="0"/>
                                          </p:val>
                                        </p:tav>
                                      </p:tavLst>
                                    </p:anim>
                                    <p:animEffect transition="in" filter="fade">
                                      <p:cBhvr>
                                        <p:cTn id="13" dur="1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0"/>
            <a:ext cx="7125113" cy="924475"/>
          </a:xfrm>
        </p:spPr>
        <p:txBody>
          <a:bodyPr/>
          <a:lstStyle/>
          <a:p>
            <a:pPr algn="ctr"/>
            <a:r>
              <a:rPr lang="en-US" sz="2800" b="1" dirty="0">
                <a:solidFill>
                  <a:schemeClr val="bg1"/>
                </a:solidFill>
                <a:effectLst>
                  <a:outerShdw blurRad="38100" dist="38100" dir="2700000" algn="tl">
                    <a:srgbClr val="000000">
                      <a:alpha val="43137"/>
                    </a:srgbClr>
                  </a:outerShdw>
                </a:effectLst>
              </a:rPr>
              <a:t>Group Representative* (GR) </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a:t>
            </a:r>
            <a:r>
              <a:rPr lang="en-US" sz="1400" dirty="0">
                <a:solidFill>
                  <a:schemeClr val="bg1"/>
                </a:solidFill>
                <a:effectLst>
                  <a:outerShdw blurRad="38100" dist="38100" dir="2700000" algn="tl">
                    <a:srgbClr val="000000">
                      <a:alpha val="43137"/>
                    </a:srgbClr>
                  </a:outerShdw>
                </a:effectLst>
              </a:rPr>
              <a:t>taken from 2014-2017 Service Manual, page 47</a:t>
            </a:r>
            <a:r>
              <a:rPr lang="en-US" sz="1400" b="1" dirty="0" smtClean="0">
                <a:solidFill>
                  <a:schemeClr val="bg1"/>
                </a:solidFill>
                <a:effectLst>
                  <a:outerShdw blurRad="38100" dist="38100" dir="2700000" algn="tl">
                    <a:srgbClr val="000000">
                      <a:alpha val="43137"/>
                    </a:srgbClr>
                  </a:outerShdw>
                </a:effectLst>
              </a:rPr>
              <a:t>:</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09443" y="1219200"/>
            <a:ext cx="5619957" cy="5410200"/>
          </a:xfrm>
        </p:spPr>
        <p:txBody>
          <a:bodyPr>
            <a:normAutofit fontScale="40000" lnSpcReduction="20000"/>
          </a:bodyPr>
          <a:lstStyle/>
          <a:p>
            <a:pPr lvl="0">
              <a:buBlip>
                <a:blip r:embed="rId2"/>
              </a:buBlip>
            </a:pPr>
            <a:r>
              <a:rPr lang="en-US" sz="5500" dirty="0">
                <a:solidFill>
                  <a:schemeClr val="bg1"/>
                </a:solidFill>
                <a:effectLst>
                  <a:outerShdw blurRad="38100" dist="38100" dir="2700000" algn="tl">
                    <a:srgbClr val="000000">
                      <a:alpha val="43137"/>
                    </a:srgbClr>
                  </a:outerShdw>
                </a:effectLst>
              </a:rPr>
              <a:t>Acts as liaison between the group and the district and between the group and the Assembly.</a:t>
            </a:r>
          </a:p>
          <a:p>
            <a:pPr lvl="0">
              <a:buBlip>
                <a:blip r:embed="rId2"/>
              </a:buBlip>
            </a:pPr>
            <a:r>
              <a:rPr lang="en-US" sz="5500" dirty="0">
                <a:solidFill>
                  <a:schemeClr val="bg1"/>
                </a:solidFill>
                <a:effectLst>
                  <a:outerShdw blurRad="38100" dist="38100" dir="2700000" algn="tl">
                    <a:srgbClr val="000000">
                      <a:alpha val="43137"/>
                    </a:srgbClr>
                  </a:outerShdw>
                </a:effectLst>
              </a:rPr>
              <a:t>Familiarizes themselves with the current copy of the Al‑Anon/ Alateen Service Manual (P‑24/27), and encourages its use among group members.</a:t>
            </a:r>
          </a:p>
          <a:p>
            <a:pPr lvl="0">
              <a:buBlip>
                <a:blip r:embed="rId2"/>
              </a:buBlip>
            </a:pPr>
            <a:r>
              <a:rPr lang="en-US" sz="5500" dirty="0">
                <a:solidFill>
                  <a:schemeClr val="bg1"/>
                </a:solidFill>
                <a:effectLst>
                  <a:outerShdw blurRad="38100" dist="38100" dir="2700000" algn="tl">
                    <a:srgbClr val="000000">
                      <a:alpha val="43137"/>
                    </a:srgbClr>
                  </a:outerShdw>
                </a:effectLst>
              </a:rPr>
              <a:t>Works through the district in helping to initiate public </a:t>
            </a:r>
            <a:r>
              <a:rPr lang="en-US" sz="5500" dirty="0" smtClean="0">
                <a:solidFill>
                  <a:schemeClr val="bg1"/>
                </a:solidFill>
                <a:effectLst>
                  <a:outerShdw blurRad="38100" dist="38100" dir="2700000" algn="tl">
                    <a:srgbClr val="000000">
                      <a:alpha val="43137"/>
                    </a:srgbClr>
                  </a:outerShdw>
                </a:effectLst>
              </a:rPr>
              <a:t>out‑reach </a:t>
            </a:r>
            <a:r>
              <a:rPr lang="en-US" sz="5500" dirty="0">
                <a:solidFill>
                  <a:schemeClr val="bg1"/>
                </a:solidFill>
                <a:effectLst>
                  <a:outerShdw blurRad="38100" dist="38100" dir="2700000" algn="tl">
                    <a:srgbClr val="000000">
                      <a:alpha val="43137"/>
                    </a:srgbClr>
                  </a:outerShdw>
                </a:effectLst>
              </a:rPr>
              <a:t>projects.</a:t>
            </a:r>
          </a:p>
          <a:p>
            <a:pPr lvl="0">
              <a:buBlip>
                <a:blip r:embed="rId2"/>
              </a:buBlip>
            </a:pPr>
            <a:r>
              <a:rPr lang="en-US" sz="5500" dirty="0">
                <a:solidFill>
                  <a:schemeClr val="bg1"/>
                </a:solidFill>
                <a:effectLst>
                  <a:outerShdw blurRad="38100" dist="38100" dir="2700000" algn="tl">
                    <a:srgbClr val="000000">
                      <a:alpha val="43137"/>
                    </a:srgbClr>
                  </a:outerShdw>
                </a:effectLst>
              </a:rPr>
              <a:t>Encourages Alateen sponsorship in accordance with Area Alateen Safety and Behavioral Requirements.</a:t>
            </a:r>
          </a:p>
          <a:p>
            <a:pPr>
              <a:buBlip>
                <a:blip r:embed="rId2"/>
              </a:buBlip>
            </a:pPr>
            <a:endParaRPr lang="en-US" dirty="0">
              <a:solidFill>
                <a:schemeClr val="bg1"/>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502" t="42312" r="43597" b="36089"/>
          <a:stretch/>
        </p:blipFill>
        <p:spPr bwMode="auto">
          <a:xfrm>
            <a:off x="6477000" y="1981200"/>
            <a:ext cx="24895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9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circle(in)">
                                      <p:cBhvr>
                                        <p:cTn id="16" dur="20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par>
                          <p:cTn id="22" fill="hold">
                            <p:stCondLst>
                              <p:cond delay="500"/>
                            </p:stCondLst>
                            <p:childTnLst>
                              <p:par>
                                <p:cTn id="23" presetID="26" presetClass="emph" presetSubtype="0" repeatCount="5000" fill="hold" nodeType="afterEffect">
                                  <p:stCondLst>
                                    <p:cond delay="0"/>
                                  </p:stCondLst>
                                  <p:childTnLst>
                                    <p:animEffect transition="out" filter="fade">
                                      <p:cBhvr>
                                        <p:cTn id="24" dur="500" tmFilter="0, 0; .2, .5; .8, .5; 1, 0"/>
                                        <p:tgtEl>
                                          <p:spTgt spid="4099"/>
                                        </p:tgtEl>
                                      </p:cBhvr>
                                    </p:animEffect>
                                    <p:animScale>
                                      <p:cBhvr>
                                        <p:cTn id="25" dur="250" autoRev="1" fill="hold"/>
                                        <p:tgtEl>
                                          <p:spTgt spid="409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par>
                          <p:cTn id="31" fill="hold">
                            <p:stCondLst>
                              <p:cond delay="500"/>
                            </p:stCondLst>
                            <p:childTnLst>
                              <p:par>
                                <p:cTn id="32" presetID="32" presetClass="emph" presetSubtype="0" repeatCount="3000" fill="hold" nodeType="afterEffect">
                                  <p:stCondLst>
                                    <p:cond delay="0"/>
                                  </p:stCondLst>
                                  <p:childTnLst>
                                    <p:animRot by="120000">
                                      <p:cBhvr>
                                        <p:cTn id="33" dur="100" fill="hold">
                                          <p:stCondLst>
                                            <p:cond delay="0"/>
                                          </p:stCondLst>
                                        </p:cTn>
                                        <p:tgtEl>
                                          <p:spTgt spid="4099"/>
                                        </p:tgtEl>
                                        <p:attrNameLst>
                                          <p:attrName>r</p:attrName>
                                        </p:attrNameLst>
                                      </p:cBhvr>
                                    </p:animRot>
                                    <p:animRot by="-240000">
                                      <p:cBhvr>
                                        <p:cTn id="34" dur="200" fill="hold">
                                          <p:stCondLst>
                                            <p:cond delay="200"/>
                                          </p:stCondLst>
                                        </p:cTn>
                                        <p:tgtEl>
                                          <p:spTgt spid="4099"/>
                                        </p:tgtEl>
                                        <p:attrNameLst>
                                          <p:attrName>r</p:attrName>
                                        </p:attrNameLst>
                                      </p:cBhvr>
                                    </p:animRot>
                                    <p:animRot by="240000">
                                      <p:cBhvr>
                                        <p:cTn id="35" dur="200" fill="hold">
                                          <p:stCondLst>
                                            <p:cond delay="400"/>
                                          </p:stCondLst>
                                        </p:cTn>
                                        <p:tgtEl>
                                          <p:spTgt spid="4099"/>
                                        </p:tgtEl>
                                        <p:attrNameLst>
                                          <p:attrName>r</p:attrName>
                                        </p:attrNameLst>
                                      </p:cBhvr>
                                    </p:animRot>
                                    <p:animRot by="-240000">
                                      <p:cBhvr>
                                        <p:cTn id="36" dur="200" fill="hold">
                                          <p:stCondLst>
                                            <p:cond delay="600"/>
                                          </p:stCondLst>
                                        </p:cTn>
                                        <p:tgtEl>
                                          <p:spTgt spid="4099"/>
                                        </p:tgtEl>
                                        <p:attrNameLst>
                                          <p:attrName>r</p:attrName>
                                        </p:attrNameLst>
                                      </p:cBhvr>
                                    </p:animRot>
                                    <p:animRot by="120000">
                                      <p:cBhvr>
                                        <p:cTn id="37" dur="200" fill="hold">
                                          <p:stCondLst>
                                            <p:cond delay="800"/>
                                          </p:stCondLst>
                                        </p:cTn>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schemeClr val="bg1"/>
                </a:solidFill>
                <a:effectLst>
                  <a:outerShdw blurRad="38100" dist="38100" dir="2700000" algn="tl">
                    <a:srgbClr val="000000">
                      <a:alpha val="43137"/>
                    </a:srgbClr>
                  </a:outerShdw>
                </a:effectLst>
              </a:rPr>
              <a:t>Group Representative* (GR) </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a:t>
            </a:r>
            <a:r>
              <a:rPr lang="en-US" sz="1400" dirty="0">
                <a:solidFill>
                  <a:schemeClr val="bg1"/>
                </a:solidFill>
                <a:effectLst>
                  <a:outerShdw blurRad="38100" dist="38100" dir="2700000" algn="tl">
                    <a:srgbClr val="000000">
                      <a:alpha val="43137"/>
                    </a:srgbClr>
                  </a:outerShdw>
                </a:effectLst>
              </a:rPr>
              <a:t>taken from 2014-2017 Service Manual, page 47</a:t>
            </a:r>
            <a:r>
              <a:rPr lang="en-US" sz="1400" b="1" dirty="0" smtClean="0">
                <a:solidFill>
                  <a:schemeClr val="bg1"/>
                </a:solidFill>
                <a:effectLst>
                  <a:outerShdw blurRad="38100" dist="38100" dir="2700000" algn="tl">
                    <a:srgbClr val="000000">
                      <a:alpha val="43137"/>
                    </a:srgbClr>
                  </a:outerShdw>
                </a:effectLst>
              </a:rPr>
              <a:t>:</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0600" y="3132802"/>
            <a:ext cx="7125112" cy="3420398"/>
          </a:xfrm>
        </p:spPr>
        <p:txBody>
          <a:bodyPr>
            <a:normAutofit/>
          </a:bodyPr>
          <a:lstStyle/>
          <a:p>
            <a:pPr lvl="0">
              <a:buBlip>
                <a:blip r:embed="rId2"/>
              </a:buBlip>
            </a:pPr>
            <a:r>
              <a:rPr lang="en-US" sz="2200" dirty="0" smtClean="0">
                <a:solidFill>
                  <a:schemeClr val="bg1"/>
                </a:solidFill>
                <a:effectLst>
                  <a:outerShdw blurRad="38100" dist="38100" dir="2700000" algn="tl">
                    <a:srgbClr val="000000">
                      <a:alpha val="43137"/>
                    </a:srgbClr>
                  </a:outerShdw>
                </a:effectLst>
              </a:rPr>
              <a:t>Serves </a:t>
            </a:r>
            <a:r>
              <a:rPr lang="en-US" sz="2200" dirty="0">
                <a:solidFill>
                  <a:schemeClr val="bg1"/>
                </a:solidFill>
                <a:effectLst>
                  <a:outerShdw blurRad="38100" dist="38100" dir="2700000" algn="tl">
                    <a:srgbClr val="000000">
                      <a:alpha val="43137"/>
                    </a:srgbClr>
                  </a:outerShdw>
                </a:effectLst>
              </a:rPr>
              <a:t>as local representative of the Al‑Anon/Alateen magazine, The Forum, by:</a:t>
            </a:r>
          </a:p>
          <a:p>
            <a:pPr lvl="1">
              <a:buBlip>
                <a:blip r:embed="rId2"/>
              </a:buBlip>
            </a:pPr>
            <a:r>
              <a:rPr lang="en-US" sz="2000" dirty="0">
                <a:solidFill>
                  <a:schemeClr val="bg1"/>
                </a:solidFill>
                <a:effectLst>
                  <a:outerShdw blurRad="38100" dist="38100" dir="2700000" algn="tl">
                    <a:srgbClr val="000000">
                      <a:alpha val="43137"/>
                    </a:srgbClr>
                  </a:outerShdw>
                </a:effectLst>
              </a:rPr>
              <a:t>Acquainting members with its usefulness.</a:t>
            </a:r>
          </a:p>
          <a:p>
            <a:pPr lvl="1">
              <a:buBlip>
                <a:blip r:embed="rId2"/>
              </a:buBlip>
            </a:pPr>
            <a:r>
              <a:rPr lang="en-US" sz="2000" dirty="0">
                <a:solidFill>
                  <a:schemeClr val="bg1"/>
                </a:solidFill>
                <a:effectLst>
                  <a:outerShdw blurRad="38100" dist="38100" dir="2700000" algn="tl">
                    <a:srgbClr val="000000">
                      <a:alpha val="43137"/>
                    </a:srgbClr>
                  </a:outerShdw>
                </a:effectLst>
              </a:rPr>
              <a:t>Suggesting personal subscriptions.</a:t>
            </a:r>
          </a:p>
          <a:p>
            <a:pPr lvl="1">
              <a:buBlip>
                <a:blip r:embed="rId2"/>
              </a:buBlip>
            </a:pPr>
            <a:r>
              <a:rPr lang="en-US" sz="2000" dirty="0">
                <a:solidFill>
                  <a:schemeClr val="bg1"/>
                </a:solidFill>
                <a:effectLst>
                  <a:outerShdw blurRad="38100" dist="38100" dir="2700000" algn="tl">
                    <a:srgbClr val="000000">
                      <a:alpha val="43137"/>
                    </a:srgbClr>
                  </a:outerShdw>
                </a:effectLst>
              </a:rPr>
              <a:t>Submitting group subscriptions to the WSO.</a:t>
            </a:r>
          </a:p>
          <a:p>
            <a:pPr lvl="1">
              <a:buBlip>
                <a:blip r:embed="rId2"/>
              </a:buBlip>
            </a:pPr>
            <a:r>
              <a:rPr lang="en-US" sz="2000" dirty="0">
                <a:solidFill>
                  <a:schemeClr val="bg1"/>
                </a:solidFill>
                <a:effectLst>
                  <a:outerShdw blurRad="38100" dist="38100" dir="2700000" algn="tl">
                    <a:srgbClr val="000000">
                      <a:alpha val="43137"/>
                    </a:srgbClr>
                  </a:outerShdw>
                </a:effectLst>
              </a:rPr>
              <a:t>Encouraging members to write articles</a:t>
            </a:r>
            <a:r>
              <a:rPr lang="en-US" sz="2000" dirty="0" smtClean="0">
                <a:solidFill>
                  <a:schemeClr val="bg1"/>
                </a:solidFill>
                <a:effectLst>
                  <a:outerShdw blurRad="38100" dist="38100" dir="2700000" algn="tl">
                    <a:srgbClr val="000000">
                      <a:alpha val="43137"/>
                    </a:srgbClr>
                  </a:outerShdw>
                </a:effectLst>
              </a:rPr>
              <a:t>.</a:t>
            </a:r>
            <a:endParaRPr lang="en-US" sz="2000" dirty="0">
              <a:solidFill>
                <a:schemeClr val="bg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150" t="23670" r="2265" b="41710"/>
          <a:stretch/>
        </p:blipFill>
        <p:spPr bwMode="auto">
          <a:xfrm>
            <a:off x="838200" y="1674855"/>
            <a:ext cx="7391400" cy="175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5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1000" fill="hold"/>
                                        <p:tgtEl>
                                          <p:spTgt spid="5122"/>
                                        </p:tgtEl>
                                        <p:attrNameLst>
                                          <p:attrName>ppt_w</p:attrName>
                                        </p:attrNameLst>
                                      </p:cBhvr>
                                      <p:tavLst>
                                        <p:tav tm="0">
                                          <p:val>
                                            <p:fltVal val="0"/>
                                          </p:val>
                                        </p:tav>
                                        <p:tav tm="100000">
                                          <p:val>
                                            <p:strVal val="#ppt_w"/>
                                          </p:val>
                                        </p:tav>
                                      </p:tavLst>
                                    </p:anim>
                                    <p:anim calcmode="lin" valueType="num">
                                      <p:cBhvr>
                                        <p:cTn id="12" dur="1000" fill="hold"/>
                                        <p:tgtEl>
                                          <p:spTgt spid="5122"/>
                                        </p:tgtEl>
                                        <p:attrNameLst>
                                          <p:attrName>ppt_h</p:attrName>
                                        </p:attrNameLst>
                                      </p:cBhvr>
                                      <p:tavLst>
                                        <p:tav tm="0">
                                          <p:val>
                                            <p:fltVal val="0"/>
                                          </p:val>
                                        </p:tav>
                                        <p:tav tm="100000">
                                          <p:val>
                                            <p:strVal val="#ppt_h"/>
                                          </p:val>
                                        </p:tav>
                                      </p:tavLst>
                                    </p:anim>
                                    <p:anim calcmode="lin" valueType="num">
                                      <p:cBhvr>
                                        <p:cTn id="13" dur="1000" fill="hold"/>
                                        <p:tgtEl>
                                          <p:spTgt spid="5122"/>
                                        </p:tgtEl>
                                        <p:attrNameLst>
                                          <p:attrName>style.rotation</p:attrName>
                                        </p:attrNameLst>
                                      </p:cBhvr>
                                      <p:tavLst>
                                        <p:tav tm="0">
                                          <p:val>
                                            <p:fltVal val="90"/>
                                          </p:val>
                                        </p:tav>
                                        <p:tav tm="100000">
                                          <p:val>
                                            <p:fltVal val="0"/>
                                          </p:val>
                                        </p:tav>
                                      </p:tavLst>
                                    </p:anim>
                                    <p:animEffect transition="in" filter="fade">
                                      <p:cBhvr>
                                        <p:cTn id="14" dur="1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0"/>
            <a:ext cx="7125113" cy="924475"/>
          </a:xfrm>
        </p:spPr>
        <p:txBody>
          <a:bodyPr/>
          <a:lstStyle/>
          <a:p>
            <a:pPr algn="ctr"/>
            <a:r>
              <a:rPr lang="en-US" sz="2800" b="1" dirty="0">
                <a:solidFill>
                  <a:schemeClr val="bg1"/>
                </a:solidFill>
                <a:effectLst>
                  <a:outerShdw blurRad="38100" dist="38100" dir="2700000" algn="tl">
                    <a:srgbClr val="000000">
                      <a:alpha val="43137"/>
                    </a:srgbClr>
                  </a:outerShdw>
                </a:effectLst>
              </a:rPr>
              <a:t>Group Representative* (GR) </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a:t>
            </a:r>
            <a:r>
              <a:rPr lang="en-US" sz="1400" dirty="0">
                <a:solidFill>
                  <a:schemeClr val="bg1"/>
                </a:solidFill>
                <a:effectLst>
                  <a:outerShdw blurRad="38100" dist="38100" dir="2700000" algn="tl">
                    <a:srgbClr val="000000">
                      <a:alpha val="43137"/>
                    </a:srgbClr>
                  </a:outerShdw>
                </a:effectLst>
              </a:rPr>
              <a:t>taken from 2014-2017 Service Manual, page 47</a:t>
            </a:r>
            <a:r>
              <a:rPr lang="en-US" sz="1400" b="1" dirty="0" smtClean="0">
                <a:solidFill>
                  <a:schemeClr val="bg1"/>
                </a:solidFill>
                <a:effectLst>
                  <a:outerShdw blurRad="38100" dist="38100" dir="2700000" algn="tl">
                    <a:srgbClr val="000000">
                      <a:alpha val="43137"/>
                    </a:srgbClr>
                  </a:outerShdw>
                </a:effectLst>
              </a:rPr>
              <a:t>:</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19200"/>
            <a:ext cx="4572000" cy="3810000"/>
          </a:xfrm>
        </p:spPr>
        <p:txBody>
          <a:bodyPr>
            <a:normAutofit fontScale="92500"/>
          </a:bodyPr>
          <a:lstStyle/>
          <a:p>
            <a:pPr>
              <a:buBlip>
                <a:blip r:embed="rId2"/>
              </a:buBlip>
            </a:pPr>
            <a:r>
              <a:rPr lang="en-US" sz="2200" dirty="0">
                <a:solidFill>
                  <a:schemeClr val="bg1"/>
                </a:solidFill>
                <a:effectLst>
                  <a:outerShdw blurRad="38100" dist="38100" dir="2700000" algn="tl">
                    <a:srgbClr val="000000">
                      <a:alpha val="43137"/>
                    </a:srgbClr>
                  </a:outerShdw>
                </a:effectLst>
              </a:rPr>
              <a:t>Is elected for a three-year term.</a:t>
            </a:r>
          </a:p>
          <a:p>
            <a:pPr lvl="0">
              <a:buBlip>
                <a:blip r:embed="rId2"/>
              </a:buBlip>
            </a:pPr>
            <a:r>
              <a:rPr lang="en-US" sz="2200" dirty="0" smtClean="0">
                <a:solidFill>
                  <a:schemeClr val="bg1"/>
                </a:solidFill>
                <a:effectLst>
                  <a:outerShdw blurRad="38100" dist="38100" dir="2700000" algn="tl">
                    <a:srgbClr val="000000">
                      <a:alpha val="43137"/>
                    </a:srgbClr>
                  </a:outerShdw>
                </a:effectLst>
              </a:rPr>
              <a:t>Encourages </a:t>
            </a:r>
            <a:r>
              <a:rPr lang="en-US" sz="2200" dirty="0">
                <a:solidFill>
                  <a:schemeClr val="bg1"/>
                </a:solidFill>
                <a:effectLst>
                  <a:outerShdw blurRad="38100" dist="38100" dir="2700000" algn="tl">
                    <a:srgbClr val="000000">
                      <a:alpha val="43137"/>
                    </a:srgbClr>
                  </a:outerShdw>
                </a:effectLst>
              </a:rPr>
              <a:t>election of an Alternate GR.</a:t>
            </a:r>
          </a:p>
          <a:p>
            <a:pPr lvl="1">
              <a:buBlip>
                <a:blip r:embed="rId2"/>
              </a:buBlip>
            </a:pPr>
            <a:r>
              <a:rPr lang="en-US" sz="2200" dirty="0">
                <a:solidFill>
                  <a:schemeClr val="bg1"/>
                </a:solidFill>
                <a:effectLst>
                  <a:outerShdw blurRad="38100" dist="38100" dir="2700000" algn="tl">
                    <a:srgbClr val="000000">
                      <a:alpha val="43137"/>
                    </a:srgbClr>
                  </a:outerShdw>
                </a:effectLst>
              </a:rPr>
              <a:t>This is a three year commitment and we understand that life happens.  Be sure to have a Plan B in place.  Having an Alternate GR is an excellent way to cover these bases</a:t>
            </a:r>
            <a:r>
              <a:rPr lang="en-US" sz="2200" dirty="0" smtClean="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pic>
        <p:nvPicPr>
          <p:cNvPr id="6146" name="Picture 2" descr="C:\Users\Robert\AppData\Local\Microsoft\Windows\INetCache\IE\IKUYA8T5\eklo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352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52400" y="4953000"/>
            <a:ext cx="8839200" cy="21336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Font typeface="Wingdings 2" charset="2"/>
              <a:buBlip>
                <a:blip r:embed="rId2"/>
              </a:buBlip>
            </a:pPr>
            <a:r>
              <a:rPr lang="en-US" sz="2200" i="1" u="sng" dirty="0" smtClean="0">
                <a:solidFill>
                  <a:schemeClr val="bg1"/>
                </a:solidFill>
                <a:effectLst>
                  <a:outerShdw blurRad="38100" dist="38100" dir="2700000" algn="tl">
                    <a:srgbClr val="000000">
                      <a:alpha val="43137"/>
                    </a:srgbClr>
                  </a:outerShdw>
                </a:effectLst>
              </a:rPr>
              <a:t>Al‑Anon and Alateen members who are</a:t>
            </a:r>
            <a:r>
              <a:rPr lang="en-US" sz="2200" dirty="0" smtClean="0">
                <a:solidFill>
                  <a:schemeClr val="bg1"/>
                </a:solidFill>
                <a:effectLst>
                  <a:outerShdw blurRad="38100" dist="38100" dir="2700000" algn="tl">
                    <a:srgbClr val="000000">
                      <a:alpha val="43137"/>
                    </a:srgbClr>
                  </a:outerShdw>
                </a:effectLst>
              </a:rPr>
              <a:t> </a:t>
            </a:r>
            <a:r>
              <a:rPr lang="en-US" sz="2200" i="1" u="sng" dirty="0" smtClean="0">
                <a:solidFill>
                  <a:schemeClr val="bg1"/>
                </a:solidFill>
                <a:effectLst>
                  <a:outerShdw blurRad="38100" dist="38100" dir="2700000" algn="tl">
                    <a:srgbClr val="000000">
                      <a:alpha val="43137"/>
                    </a:srgbClr>
                  </a:outerShdw>
                </a:effectLst>
              </a:rPr>
              <a:t>also members of A.A. may not serve as GR or Alternate GR</a:t>
            </a:r>
            <a:r>
              <a:rPr lang="en-US" sz="2200" dirty="0" smtClean="0">
                <a:solidFill>
                  <a:schemeClr val="bg1"/>
                </a:solidFill>
                <a:effectLst>
                  <a:outerShdw blurRad="38100" dist="38100" dir="2700000" algn="tl">
                    <a:srgbClr val="000000">
                      <a:alpha val="43137"/>
                    </a:srgbClr>
                  </a:outerShdw>
                </a:effectLst>
              </a:rPr>
              <a:t>. See “Digest of Al‑Anon and Alateen Policies,” Dual Membership in Al‑Anon/Alateen and A.A.</a:t>
            </a:r>
          </a:p>
          <a:p>
            <a:pPr>
              <a:buFont typeface="Wingdings 2" charset="2"/>
              <a:buBlip>
                <a:blip r:embed="rId2"/>
              </a:buBlip>
            </a:pP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63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schemeClr val="bg1"/>
                </a:solidFill>
                <a:effectLst>
                  <a:outerShdw blurRad="38100" dist="38100" dir="2700000" algn="tl">
                    <a:srgbClr val="000000">
                      <a:alpha val="43137"/>
                    </a:srgbClr>
                  </a:outerShdw>
                </a:effectLst>
              </a:rPr>
              <a:t>The GR and World Service</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taken from 2014-2017 Service Manual, page 155-156:</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2920" y="1066800"/>
            <a:ext cx="4907280" cy="5562600"/>
          </a:xfrm>
        </p:spPr>
        <p:txBody>
          <a:bodyPr>
            <a:normAutofit/>
          </a:bodyPr>
          <a:lstStyle/>
          <a:p>
            <a:pPr marL="0" lvl="0" indent="0">
              <a:buNone/>
            </a:pPr>
            <a:r>
              <a:rPr lang="en-US" sz="2200" dirty="0">
                <a:solidFill>
                  <a:schemeClr val="bg1"/>
                </a:solidFill>
                <a:effectLst>
                  <a:outerShdw blurRad="38100" dist="38100" dir="2700000" algn="tl">
                    <a:srgbClr val="000000">
                      <a:alpha val="43137"/>
                    </a:srgbClr>
                  </a:outerShdw>
                </a:effectLst>
              </a:rPr>
              <a:t>Through the contacts </a:t>
            </a:r>
            <a:r>
              <a:rPr lang="en-US" sz="2200" dirty="0" smtClean="0">
                <a:solidFill>
                  <a:schemeClr val="bg1"/>
                </a:solidFill>
                <a:effectLst>
                  <a:outerShdw blurRad="38100" dist="38100" dir="2700000" algn="tl">
                    <a:srgbClr val="000000">
                      <a:alpha val="43137"/>
                    </a:srgbClr>
                  </a:outerShdw>
                </a:effectLst>
              </a:rPr>
              <a:t>the GR makes </a:t>
            </a:r>
            <a:r>
              <a:rPr lang="en-US" sz="2200" dirty="0">
                <a:solidFill>
                  <a:schemeClr val="bg1"/>
                </a:solidFill>
                <a:effectLst>
                  <a:outerShdw blurRad="38100" dist="38100" dir="2700000" algn="tl">
                    <a:srgbClr val="000000">
                      <a:alpha val="43137"/>
                    </a:srgbClr>
                  </a:outerShdw>
                </a:effectLst>
              </a:rPr>
              <a:t>with other GRs and the Area World Service Committee, the GR can gain knowledge of Al-Anon world service and the purpose and work of the Conference. </a:t>
            </a:r>
            <a:endParaRPr lang="en-US" sz="2200" dirty="0" smtClean="0">
              <a:solidFill>
                <a:schemeClr val="bg1"/>
              </a:solidFill>
              <a:effectLst>
                <a:outerShdw blurRad="38100" dist="38100" dir="2700000" algn="tl">
                  <a:srgbClr val="000000">
                    <a:alpha val="43137"/>
                  </a:srgbClr>
                </a:outerShdw>
              </a:effectLst>
            </a:endParaRPr>
          </a:p>
          <a:p>
            <a:pPr>
              <a:buBlip>
                <a:blip r:embed="rId2"/>
              </a:buBlip>
            </a:pPr>
            <a:r>
              <a:rPr lang="en-US" sz="2000" dirty="0" smtClean="0">
                <a:solidFill>
                  <a:schemeClr val="bg1"/>
                </a:solidFill>
                <a:effectLst>
                  <a:outerShdw blurRad="38100" dist="38100" dir="2700000" algn="tl">
                    <a:srgbClr val="000000">
                      <a:alpha val="43137"/>
                    </a:srgbClr>
                  </a:outerShdw>
                </a:effectLst>
              </a:rPr>
              <a:t>This </a:t>
            </a:r>
            <a:r>
              <a:rPr lang="en-US" sz="2000" dirty="0">
                <a:solidFill>
                  <a:schemeClr val="bg1"/>
                </a:solidFill>
                <a:effectLst>
                  <a:outerShdw blurRad="38100" dist="38100" dir="2700000" algn="tl">
                    <a:srgbClr val="000000">
                      <a:alpha val="43137"/>
                    </a:srgbClr>
                  </a:outerShdw>
                </a:effectLst>
              </a:rPr>
              <a:t>will enable him to explain these to the group. The GR should be allowed regular time at group meetings to convey information concerning Al-Anon world service affairs</a:t>
            </a:r>
            <a:r>
              <a:rPr lang="en-US" sz="2000" dirty="0" smtClean="0">
                <a:solidFill>
                  <a:schemeClr val="bg1"/>
                </a:solidFill>
                <a:effectLst>
                  <a:outerShdw blurRad="38100" dist="38100" dir="2700000" algn="tl">
                    <a:srgbClr val="000000">
                      <a:alpha val="43137"/>
                    </a:srgbClr>
                  </a:outerShdw>
                </a:effectLst>
              </a:rPr>
              <a:t>.</a:t>
            </a:r>
          </a:p>
        </p:txBody>
      </p:sp>
      <p:pic>
        <p:nvPicPr>
          <p:cNvPr id="7170" name="Picture 2" descr="C:\Users\Robert\AppData\Local\Microsoft\Windows\INetCache\IE\Q4B1EGII\service_learning_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3444240"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150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anim calcmode="lin" valueType="num">
                                      <p:cBhvr>
                                        <p:cTn id="13" dur="1000" fill="hold"/>
                                        <p:tgtEl>
                                          <p:spTgt spid="7170"/>
                                        </p:tgtEl>
                                        <p:attrNameLst>
                                          <p:attrName>style.rotation</p:attrName>
                                        </p:attrNameLst>
                                      </p:cBhvr>
                                      <p:tavLst>
                                        <p:tav tm="0">
                                          <p:val>
                                            <p:fltVal val="90"/>
                                          </p:val>
                                        </p:tav>
                                        <p:tav tm="100000">
                                          <p:val>
                                            <p:fltVal val="0"/>
                                          </p:val>
                                        </p:tav>
                                      </p:tavLst>
                                    </p:anim>
                                    <p:animEffect transition="in" filter="fade">
                                      <p:cBhvr>
                                        <p:cTn id="14" dur="1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533400"/>
            <a:ext cx="7125113" cy="924475"/>
          </a:xfrm>
        </p:spPr>
        <p:txBody>
          <a:bodyPr/>
          <a:lstStyle/>
          <a:p>
            <a:pPr algn="ctr"/>
            <a:r>
              <a:rPr lang="en-US" sz="2800" b="1" dirty="0">
                <a:solidFill>
                  <a:schemeClr val="bg1"/>
                </a:solidFill>
                <a:effectLst>
                  <a:outerShdw blurRad="38100" dist="38100" dir="2700000" algn="tl">
                    <a:srgbClr val="000000">
                      <a:alpha val="43137"/>
                    </a:srgbClr>
                  </a:outerShdw>
                </a:effectLst>
              </a:rPr>
              <a:t>The GR and the Area Assembly</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Excerpts taken from 2014-2017 Service Manual, page 155-156:</a:t>
            </a:r>
            <a:endParaRPr lang="en-US" sz="1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524000"/>
            <a:ext cx="7620000" cy="5105400"/>
          </a:xfrm>
        </p:spPr>
        <p:txBody>
          <a:bodyPr>
            <a:noAutofit/>
          </a:bodyPr>
          <a:lstStyle/>
          <a:p>
            <a:pPr marL="0" lvl="0" indent="0">
              <a:buNone/>
            </a:pPr>
            <a:r>
              <a:rPr lang="en-US" sz="2000" dirty="0">
                <a:solidFill>
                  <a:schemeClr val="bg1"/>
                </a:solidFill>
                <a:effectLst>
                  <a:outerShdw blurRad="38100" dist="38100" dir="2700000" algn="tl">
                    <a:srgbClr val="000000">
                      <a:alpha val="43137"/>
                    </a:srgbClr>
                  </a:outerShdw>
                </a:effectLst>
              </a:rPr>
              <a:t>In addition to attending the election Assembly, the GR is expected to attend all scheduled Assemblies (and any interim Assembly the Chairman or Delegate considers necessary) and to report back to the group. The GR or Alternate GR, in the GR’s absence, votes at the Assembly. Each group has one vote.  </a:t>
            </a:r>
          </a:p>
          <a:p>
            <a:pPr marL="0" lvl="0" indent="0">
              <a:buNone/>
            </a:pPr>
            <a:r>
              <a:rPr lang="en-US" sz="2000" dirty="0">
                <a:solidFill>
                  <a:schemeClr val="bg1"/>
                </a:solidFill>
                <a:effectLst>
                  <a:outerShdw blurRad="38100" dist="38100" dir="2700000" algn="tl">
                    <a:srgbClr val="000000">
                      <a:alpha val="43137"/>
                    </a:srgbClr>
                  </a:outerShdw>
                </a:effectLst>
              </a:rPr>
              <a:t>GR’s are encouraged to present questions at the microphone during assembly.  This can help to clarify any questions.  Be mindful that others may ask similar questions.  Please be consciences of others’ time.  Do not repeat questions that have already been presented.  You are allowed two minutes to present a question or comment.</a:t>
            </a:r>
          </a:p>
          <a:p>
            <a:pPr marL="0" lvl="0" indent="0">
              <a:buNone/>
            </a:pPr>
            <a:r>
              <a:rPr lang="en-US" sz="2000" dirty="0">
                <a:solidFill>
                  <a:schemeClr val="bg1"/>
                </a:solidFill>
                <a:effectLst>
                  <a:outerShdw blurRad="38100" dist="38100" dir="2700000" algn="tl">
                    <a:srgbClr val="000000">
                      <a:alpha val="43137"/>
                    </a:srgbClr>
                  </a:outerShdw>
                </a:effectLst>
              </a:rPr>
              <a:t>All motions must be filed and seconded by GR’s in writing.  Forms are normally kept at the Alternate Delegate’s basket.  Be available for all votes.</a:t>
            </a:r>
          </a:p>
        </p:txBody>
      </p:sp>
      <p:pic>
        <p:nvPicPr>
          <p:cNvPr id="8194" name="Picture 2" descr="C:\Users\Robert\AppData\Local\Microsoft\Windows\INetCache\IE\IKUYA8T5\micro[1].png"/>
          <p:cNvPicPr>
            <a:picLocks noChangeAspect="1" noChangeArrowheads="1"/>
          </p:cNvPicPr>
          <p:nvPr/>
        </p:nvPicPr>
        <p:blipFill rotWithShape="1">
          <a:blip r:embed="rId2">
            <a:extLst>
              <a:ext uri="{28A0092B-C50C-407E-A947-70E740481C1C}">
                <a14:useLocalDpi xmlns:a14="http://schemas.microsoft.com/office/drawing/2010/main" val="0"/>
              </a:ext>
            </a:extLst>
          </a:blip>
          <a:srcRect r="17044"/>
          <a:stretch/>
        </p:blipFill>
        <p:spPr bwMode="auto">
          <a:xfrm>
            <a:off x="7467600" y="2133600"/>
            <a:ext cx="1676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ring">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17835</TotalTime>
  <Words>885</Words>
  <Application>Microsoft Office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Spring</vt:lpstr>
      <vt:lpstr>Group Representative Orientation</vt:lpstr>
      <vt:lpstr>Group Representative* (GR)  Basic Housekeeping at Assembly</vt:lpstr>
      <vt:lpstr>Group Representative* (GR)  Basic Housekeeping at Assembly</vt:lpstr>
      <vt:lpstr>Group Representative* (GR)  Basic Housekeeping at Assembly</vt:lpstr>
      <vt:lpstr>Group Representative* (GR)  Excerpts taken from 2014-2017 Service Manual, page 47:</vt:lpstr>
      <vt:lpstr>Group Representative* (GR)  Excerpts taken from 2014-2017 Service Manual, page 47:</vt:lpstr>
      <vt:lpstr>Group Representative* (GR)  Excerpts taken from 2014-2017 Service Manual, page 47:</vt:lpstr>
      <vt:lpstr>The GR and World Service Excerpts taken from 2014-2017 Service Manual, page 155-156:</vt:lpstr>
      <vt:lpstr>The GR and the Area Assembly Excerpts taken from 2014-2017 Service Manual, page 155-156:</vt:lpstr>
      <vt:lpstr>Service Sponsorship Excerpts taken from 2014-2017 Service Manual, page 49 &amp; 71:</vt:lpstr>
      <vt:lpstr>Finances Excerpts taken from 2014-2017 Service Manual, page 155-156:</vt:lpstr>
      <vt:lpstr>Conference Approved Literature (CAL) Excerpts taken from 2014-2017 Service Manual, page 155-156: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Representative Orientation</dc:title>
  <dc:creator>Robert Ciatti</dc:creator>
  <cp:lastModifiedBy>Elsa</cp:lastModifiedBy>
  <cp:revision>24</cp:revision>
  <dcterms:created xsi:type="dcterms:W3CDTF">2018-04-01T21:36:44Z</dcterms:created>
  <dcterms:modified xsi:type="dcterms:W3CDTF">2018-04-14T23:26:55Z</dcterms:modified>
</cp:coreProperties>
</file>