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010400" cy="9296400"/>
  <p:embeddedFontLst>
    <p:embeddedFont>
      <p:font typeface="Cambria" panose="02040503050406030204" pitchFamily="18" charset="0"/>
      <p:regular r:id="rId22"/>
      <p:bold r:id="rId23"/>
      <p:italic r:id="rId24"/>
      <p:boldItalic r:id="rId25"/>
    </p:embeddedFont>
    <p:embeddedFont>
      <p:font typeface="Courgette" panose="020B0604020202020204" charset="0"/>
      <p:regular r:id="rId26"/>
    </p:embeddedFont>
    <p:embeddedFont>
      <p:font typeface="Garamond" panose="02020404030301010803" pitchFamily="18"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1ACF3-7EB5-454C-AAFA-374416D77A64}" v="125" dt="2024-01-22T02:23:38.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microsoft.com/office/2016/11/relationships/changesInfo" Target="changesInfos/changesInfo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yn McCann" userId="db58e49319cbd9cd" providerId="LiveId" clId="{9A61ACF3-7EB5-454C-AAFA-374416D77A64}"/>
    <pc:docChg chg="custSel modSld">
      <pc:chgData name="Karyn McCann" userId="db58e49319cbd9cd" providerId="LiveId" clId="{9A61ACF3-7EB5-454C-AAFA-374416D77A64}" dt="2024-01-22T02:23:38.570" v="154" actId="255"/>
      <pc:docMkLst>
        <pc:docMk/>
      </pc:docMkLst>
      <pc:sldChg chg="modSp modAnim">
        <pc:chgData name="Karyn McCann" userId="db58e49319cbd9cd" providerId="LiveId" clId="{9A61ACF3-7EB5-454C-AAFA-374416D77A64}" dt="2024-01-22T02:20:47.432" v="76"/>
        <pc:sldMkLst>
          <pc:docMk/>
          <pc:sldMk cId="0" sldId="256"/>
        </pc:sldMkLst>
        <pc:spChg chg="mod">
          <ac:chgData name="Karyn McCann" userId="db58e49319cbd9cd" providerId="LiveId" clId="{9A61ACF3-7EB5-454C-AAFA-374416D77A64}" dt="2024-01-06T22:57:06.523" v="3" actId="20577"/>
          <ac:spMkLst>
            <pc:docMk/>
            <pc:sldMk cId="0" sldId="256"/>
            <ac:spMk id="100" creationId="{00000000-0000-0000-0000-000000000000}"/>
          </ac:spMkLst>
        </pc:spChg>
      </pc:sldChg>
      <pc:sldChg chg="modSp modAnim">
        <pc:chgData name="Karyn McCann" userId="db58e49319cbd9cd" providerId="LiveId" clId="{9A61ACF3-7EB5-454C-AAFA-374416D77A64}" dt="2024-01-22T02:23:38.570" v="154" actId="255"/>
        <pc:sldMkLst>
          <pc:docMk/>
          <pc:sldMk cId="0" sldId="257"/>
        </pc:sldMkLst>
        <pc:spChg chg="mod">
          <ac:chgData name="Karyn McCann" userId="db58e49319cbd9cd" providerId="LiveId" clId="{9A61ACF3-7EB5-454C-AAFA-374416D77A64}" dt="2024-01-22T02:23:38.570" v="154" actId="255"/>
          <ac:spMkLst>
            <pc:docMk/>
            <pc:sldMk cId="0" sldId="257"/>
            <ac:spMk id="108" creationId="{00000000-0000-0000-0000-000000000000}"/>
          </ac:spMkLst>
        </pc:spChg>
      </pc:sldChg>
      <pc:sldChg chg="modAnim">
        <pc:chgData name="Karyn McCann" userId="db58e49319cbd9cd" providerId="LiveId" clId="{9A61ACF3-7EB5-454C-AAFA-374416D77A64}" dt="2024-01-22T02:20:36.852" v="68"/>
        <pc:sldMkLst>
          <pc:docMk/>
          <pc:sldMk cId="0" sldId="258"/>
        </pc:sldMkLst>
      </pc:sldChg>
      <pc:sldChg chg="modAnim">
        <pc:chgData name="Karyn McCann" userId="db58e49319cbd9cd" providerId="LiveId" clId="{9A61ACF3-7EB5-454C-AAFA-374416D77A64}" dt="2024-01-22T02:20:42.223" v="73"/>
        <pc:sldMkLst>
          <pc:docMk/>
          <pc:sldMk cId="0" sldId="259"/>
        </pc:sldMkLst>
      </pc:sldChg>
      <pc:sldChg chg="modAnim">
        <pc:chgData name="Karyn McCann" userId="db58e49319cbd9cd" providerId="LiveId" clId="{9A61ACF3-7EB5-454C-AAFA-374416D77A64}" dt="2024-01-22T02:20:59.365" v="80"/>
        <pc:sldMkLst>
          <pc:docMk/>
          <pc:sldMk cId="0" sldId="260"/>
        </pc:sldMkLst>
      </pc:sldChg>
      <pc:sldChg chg="modAnim">
        <pc:chgData name="Karyn McCann" userId="db58e49319cbd9cd" providerId="LiveId" clId="{9A61ACF3-7EB5-454C-AAFA-374416D77A64}" dt="2024-01-22T02:21:04.875" v="85"/>
        <pc:sldMkLst>
          <pc:docMk/>
          <pc:sldMk cId="0" sldId="261"/>
        </pc:sldMkLst>
      </pc:sldChg>
      <pc:sldChg chg="modAnim">
        <pc:chgData name="Karyn McCann" userId="db58e49319cbd9cd" providerId="LiveId" clId="{9A61ACF3-7EB5-454C-AAFA-374416D77A64}" dt="2024-01-22T02:21:11.738" v="92"/>
        <pc:sldMkLst>
          <pc:docMk/>
          <pc:sldMk cId="0" sldId="262"/>
        </pc:sldMkLst>
      </pc:sldChg>
      <pc:sldChg chg="modAnim">
        <pc:chgData name="Karyn McCann" userId="db58e49319cbd9cd" providerId="LiveId" clId="{9A61ACF3-7EB5-454C-AAFA-374416D77A64}" dt="2024-01-22T02:21:18.070" v="99"/>
        <pc:sldMkLst>
          <pc:docMk/>
          <pc:sldMk cId="0" sldId="263"/>
        </pc:sldMkLst>
      </pc:sldChg>
      <pc:sldChg chg="modAnim">
        <pc:chgData name="Karyn McCann" userId="db58e49319cbd9cd" providerId="LiveId" clId="{9A61ACF3-7EB5-454C-AAFA-374416D77A64}" dt="2024-01-22T02:21:24.422" v="100"/>
        <pc:sldMkLst>
          <pc:docMk/>
          <pc:sldMk cId="0" sldId="264"/>
        </pc:sldMkLst>
      </pc:sldChg>
      <pc:sldChg chg="modSp mod modAnim">
        <pc:chgData name="Karyn McCann" userId="db58e49319cbd9cd" providerId="LiveId" clId="{9A61ACF3-7EB5-454C-AAFA-374416D77A64}" dt="2024-01-22T02:21:30.467" v="106"/>
        <pc:sldMkLst>
          <pc:docMk/>
          <pc:sldMk cId="0" sldId="265"/>
        </pc:sldMkLst>
        <pc:spChg chg="mod">
          <ac:chgData name="Karyn McCann" userId="db58e49319cbd9cd" providerId="LiveId" clId="{9A61ACF3-7EB5-454C-AAFA-374416D77A64}" dt="2024-01-06T22:57:55.198" v="23" actId="1076"/>
          <ac:spMkLst>
            <pc:docMk/>
            <pc:sldMk cId="0" sldId="265"/>
            <ac:spMk id="176" creationId="{00000000-0000-0000-0000-000000000000}"/>
          </ac:spMkLst>
        </pc:spChg>
      </pc:sldChg>
      <pc:sldChg chg="modAnim">
        <pc:chgData name="Karyn McCann" userId="db58e49319cbd9cd" providerId="LiveId" clId="{9A61ACF3-7EB5-454C-AAFA-374416D77A64}" dt="2024-01-22T02:21:35.764" v="107"/>
        <pc:sldMkLst>
          <pc:docMk/>
          <pc:sldMk cId="0" sldId="266"/>
        </pc:sldMkLst>
      </pc:sldChg>
      <pc:sldChg chg="modAnim">
        <pc:chgData name="Karyn McCann" userId="db58e49319cbd9cd" providerId="LiveId" clId="{9A61ACF3-7EB5-454C-AAFA-374416D77A64}" dt="2024-01-22T02:21:43.330" v="114"/>
        <pc:sldMkLst>
          <pc:docMk/>
          <pc:sldMk cId="0" sldId="268"/>
        </pc:sldMkLst>
      </pc:sldChg>
      <pc:sldChg chg="modAnim">
        <pc:chgData name="Karyn McCann" userId="db58e49319cbd9cd" providerId="LiveId" clId="{9A61ACF3-7EB5-454C-AAFA-374416D77A64}" dt="2024-01-22T02:21:48.550" v="118"/>
        <pc:sldMkLst>
          <pc:docMk/>
          <pc:sldMk cId="0" sldId="269"/>
        </pc:sldMkLst>
      </pc:sldChg>
      <pc:sldChg chg="modAnim">
        <pc:chgData name="Karyn McCann" userId="db58e49319cbd9cd" providerId="LiveId" clId="{9A61ACF3-7EB5-454C-AAFA-374416D77A64}" dt="2024-01-22T02:21:54.465" v="124"/>
        <pc:sldMkLst>
          <pc:docMk/>
          <pc:sldMk cId="0" sldId="270"/>
        </pc:sldMkLst>
      </pc:sldChg>
      <pc:sldChg chg="modSp mod modAnim">
        <pc:chgData name="Karyn McCann" userId="db58e49319cbd9cd" providerId="LiveId" clId="{9A61ACF3-7EB5-454C-AAFA-374416D77A64}" dt="2024-01-22T02:22:10.370" v="126" actId="15"/>
        <pc:sldMkLst>
          <pc:docMk/>
          <pc:sldMk cId="0" sldId="271"/>
        </pc:sldMkLst>
        <pc:spChg chg="mod">
          <ac:chgData name="Karyn McCann" userId="db58e49319cbd9cd" providerId="LiveId" clId="{9A61ACF3-7EB5-454C-AAFA-374416D77A64}" dt="2024-01-22T02:22:10.370" v="126" actId="15"/>
          <ac:spMkLst>
            <pc:docMk/>
            <pc:sldMk cId="0" sldId="271"/>
            <ac:spMk id="227" creationId="{00000000-0000-0000-0000-000000000000}"/>
          </ac:spMkLst>
        </pc:spChg>
      </pc:sldChg>
      <pc:sldChg chg="modAnim">
        <pc:chgData name="Karyn McCann" userId="db58e49319cbd9cd" providerId="LiveId" clId="{9A61ACF3-7EB5-454C-AAFA-374416D77A64}" dt="2024-01-22T02:22:20.761" v="133"/>
        <pc:sldMkLst>
          <pc:docMk/>
          <pc:sldMk cId="0" sldId="272"/>
        </pc:sldMkLst>
      </pc:sldChg>
      <pc:sldChg chg="modAnim">
        <pc:chgData name="Karyn McCann" userId="db58e49319cbd9cd" providerId="LiveId" clId="{9A61ACF3-7EB5-454C-AAFA-374416D77A64}" dt="2024-01-22T02:22:25.835" v="138"/>
        <pc:sldMkLst>
          <pc:docMk/>
          <pc:sldMk cId="0" sldId="273"/>
        </pc:sldMkLst>
      </pc:sldChg>
      <pc:sldChg chg="modAnim">
        <pc:chgData name="Karyn McCann" userId="db58e49319cbd9cd" providerId="LiveId" clId="{9A61ACF3-7EB5-454C-AAFA-374416D77A64}" dt="2024-01-22T02:22:31.562" v="150"/>
        <pc:sldMkLst>
          <pc:docMk/>
          <pc:sldMk cId="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95" name="Google Shape;95;p1: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96" name="Google Shape;9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b="1">
                <a:latin typeface="Calibri"/>
                <a:ea typeface="Calibri"/>
                <a:cs typeface="Calibri"/>
                <a:sym typeface="Calibri"/>
              </a:rPr>
              <a:t>Key points for facilitators:</a:t>
            </a:r>
            <a:r>
              <a:rPr lang="en-US" sz="1400">
                <a:latin typeface="Calibri"/>
                <a:ea typeface="Calibri"/>
                <a:cs typeface="Calibri"/>
                <a:sym typeface="Calibri"/>
              </a:rPr>
              <a:t> </a:t>
            </a:r>
            <a:endParaRPr/>
          </a:p>
          <a:p>
            <a:pPr marL="0" lvl="0" indent="0" algn="l" rtl="0">
              <a:lnSpc>
                <a:spcPct val="90000"/>
              </a:lnSpc>
              <a:spcBef>
                <a:spcPts val="420"/>
              </a:spcBef>
              <a:spcAft>
                <a:spcPts val="0"/>
              </a:spcAft>
              <a:buNone/>
            </a:pPr>
            <a:endParaRPr sz="1400">
              <a:latin typeface="Calibri"/>
              <a:ea typeface="Calibri"/>
              <a:cs typeface="Calibri"/>
              <a:sym typeface="Calibri"/>
            </a:endParaRPr>
          </a:p>
          <a:p>
            <a:pPr marL="0" lvl="0" indent="0" algn="l" rtl="0">
              <a:spcBef>
                <a:spcPts val="420"/>
              </a:spcBef>
              <a:spcAft>
                <a:spcPts val="0"/>
              </a:spcAft>
              <a:buNone/>
            </a:pPr>
            <a:r>
              <a:rPr lang="en-US" sz="1400">
                <a:latin typeface="Calibri"/>
                <a:ea typeface="Calibri"/>
                <a:cs typeface="Calibri"/>
                <a:sym typeface="Calibri"/>
              </a:rPr>
              <a:t>This module  is an overview, and includes:  background on the Alateen Motion; definitions of Alateen, Alateen Member Involved in Alateen Service; review of Minimum Requirements; information on our Area Requirements; and local, Area, and WSO Resources.</a:t>
            </a:r>
            <a:endParaRPr/>
          </a:p>
          <a:p>
            <a:pPr marL="0" lvl="0" indent="0" algn="l" rtl="0">
              <a:spcBef>
                <a:spcPts val="420"/>
              </a:spcBef>
              <a:spcAft>
                <a:spcPts val="0"/>
              </a:spcAft>
              <a:buNone/>
            </a:pPr>
            <a:endParaRPr/>
          </a:p>
          <a:p>
            <a:pPr marL="0" lvl="0" indent="0" algn="l" rtl="0">
              <a:lnSpc>
                <a:spcPct val="90000"/>
              </a:lnSpc>
              <a:spcBef>
                <a:spcPts val="39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171" name="Google Shape;171;p12: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172" name="Google Shape;172;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12: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Clr>
                <a:schemeClr val="dk1"/>
              </a:buClr>
              <a:buSzPts val="1200"/>
              <a:buFont typeface="Arial"/>
              <a:buNone/>
            </a:pPr>
            <a:endParaRPr b="1" i="1">
              <a:latin typeface="Calibri"/>
              <a:ea typeface="Calibri"/>
              <a:cs typeface="Calibri"/>
              <a:sym typeface="Calibri"/>
            </a:endParaRPr>
          </a:p>
          <a:p>
            <a:pPr marL="0" lvl="0" indent="0" algn="l" rtl="0">
              <a:spcBef>
                <a:spcPts val="360"/>
              </a:spcBef>
              <a:spcAft>
                <a:spcPts val="0"/>
              </a:spcAft>
              <a:buNone/>
            </a:pPr>
            <a:r>
              <a:rPr lang="en-US" b="1" i="0">
                <a:latin typeface="Calibri"/>
                <a:ea typeface="Calibri"/>
                <a:cs typeface="Calibri"/>
                <a:sym typeface="Calibri"/>
              </a:rPr>
              <a:t>RESOURCES:</a:t>
            </a:r>
            <a:endParaRPr/>
          </a:p>
          <a:p>
            <a:pPr marL="0" lvl="0" indent="0" algn="l" rtl="0">
              <a:spcBef>
                <a:spcPts val="360"/>
              </a:spcBef>
              <a:spcAft>
                <a:spcPts val="0"/>
              </a:spcAft>
              <a:buNone/>
            </a:pPr>
            <a:r>
              <a:rPr lang="en-US" b="0">
                <a:latin typeface="Calibri"/>
                <a:ea typeface="Calibri"/>
                <a:cs typeface="Calibri"/>
                <a:sym typeface="Calibri"/>
              </a:rPr>
              <a:t>Area Alateen Safety and Behavioral Requirements</a:t>
            </a:r>
            <a:endParaRPr/>
          </a:p>
          <a:p>
            <a:pPr marL="0" lvl="0" indent="0" algn="l" rtl="0">
              <a:spcBef>
                <a:spcPts val="360"/>
              </a:spcBef>
              <a:spcAft>
                <a:spcPts val="0"/>
              </a:spcAft>
              <a:buNone/>
            </a:pPr>
            <a:r>
              <a:rPr lang="en-US" i="1">
                <a:latin typeface="Calibri"/>
                <a:ea typeface="Calibri"/>
                <a:cs typeface="Calibri"/>
                <a:sym typeface="Calibri"/>
              </a:rPr>
              <a:t>Area Alateen Coordinators</a:t>
            </a:r>
            <a:r>
              <a:rPr lang="en-US">
                <a:latin typeface="Calibri"/>
                <a:ea typeface="Calibri"/>
                <a:cs typeface="Calibri"/>
                <a:sym typeface="Calibri"/>
              </a:rPr>
              <a:t> guideline (G-24)</a:t>
            </a:r>
            <a:endParaRPr/>
          </a:p>
          <a:p>
            <a:pPr marL="0" lvl="0" indent="0" algn="l" rtl="0">
              <a:spcBef>
                <a:spcPts val="36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180" name="Google Shape;180;p13: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81" name="Google Shape;181;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13: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endParaRPr/>
          </a:p>
          <a:p>
            <a:pPr marL="0" lvl="0" indent="0" algn="l" rtl="0">
              <a:spcBef>
                <a:spcPts val="360"/>
              </a:spcBef>
              <a:spcAft>
                <a:spcPts val="0"/>
              </a:spcAft>
              <a:buNone/>
            </a:pPr>
            <a:endParaRPr b="1">
              <a:latin typeface="Calibri"/>
              <a:ea typeface="Calibri"/>
              <a:cs typeface="Calibri"/>
              <a:sym typeface="Calibri"/>
            </a:endParaRPr>
          </a:p>
          <a:p>
            <a:pPr marL="0" lvl="0" indent="0" algn="l" rtl="0">
              <a:spcBef>
                <a:spcPts val="360"/>
              </a:spcBef>
              <a:spcAft>
                <a:spcPts val="0"/>
              </a:spcAft>
              <a:buNone/>
            </a:pPr>
            <a:endParaRPr b="1">
              <a:latin typeface="Calibri"/>
              <a:ea typeface="Calibri"/>
              <a:cs typeface="Calibri"/>
              <a:sym typeface="Calibri"/>
            </a:endParaRPr>
          </a:p>
          <a:p>
            <a:pPr marL="0" lvl="0" indent="0" algn="l" rtl="0">
              <a:spcBef>
                <a:spcPts val="360"/>
              </a:spcBef>
              <a:spcAft>
                <a:spcPts val="0"/>
              </a:spcAft>
              <a:buNone/>
            </a:pPr>
            <a:endParaRPr b="1">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ad8638836_1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ad8638836_1_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89" name="Google Shape;189;gaad8638836_1_0: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195" name="Google Shape;195;p16: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
        <p:nvSpPr>
          <p:cNvPr id="196" name="Google Shape;196;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6: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endParaRPr b="1" i="1">
              <a:latin typeface="Calibri"/>
              <a:ea typeface="Calibri"/>
              <a:cs typeface="Calibri"/>
              <a:sym typeface="Calibri"/>
            </a:endParaRPr>
          </a:p>
          <a:p>
            <a:pPr marL="0" lvl="0" indent="0" algn="l" rtl="0">
              <a:spcBef>
                <a:spcPts val="360"/>
              </a:spcBef>
              <a:spcAft>
                <a:spcPts val="0"/>
              </a:spcAft>
              <a:buNone/>
            </a:pPr>
            <a:r>
              <a:rPr lang="en-US" b="1">
                <a:latin typeface="Calibri"/>
                <a:ea typeface="Calibri"/>
                <a:cs typeface="Calibri"/>
                <a:sym typeface="Calibri"/>
              </a:rPr>
              <a:t>References:</a:t>
            </a:r>
            <a:endParaRPr/>
          </a:p>
          <a:p>
            <a:pPr marL="0" lvl="0" indent="0" algn="l" rtl="0">
              <a:spcBef>
                <a:spcPts val="360"/>
              </a:spcBef>
              <a:spcAft>
                <a:spcPts val="0"/>
              </a:spcAft>
              <a:buNone/>
            </a:pPr>
            <a:r>
              <a:rPr lang="en-US" b="1">
                <a:latin typeface="Calibri"/>
                <a:ea typeface="Calibri"/>
                <a:cs typeface="Calibri"/>
                <a:sym typeface="Calibri"/>
              </a:rPr>
              <a:t>“Alateen Group Sponsors:</a:t>
            </a:r>
            <a:r>
              <a:rPr lang="en-US">
                <a:latin typeface="Calibri"/>
                <a:ea typeface="Calibri"/>
                <a:cs typeface="Calibri"/>
                <a:sym typeface="Calibri"/>
              </a:rPr>
              <a:t> An Alateen Group Sponsor is an adult member of Al-Anon who attends Al-Anon meetings regularly, is currently certified as an Al-Anon Member Involved In Alateen Service through their Area’s Alateen process, and has made a commitment to be of service to an Alateen meeting on a regular basis.” (</a:t>
            </a:r>
            <a:r>
              <a:rPr lang="en-US" i="1">
                <a:latin typeface="Calibri"/>
                <a:ea typeface="Calibri"/>
                <a:cs typeface="Calibri"/>
                <a:sym typeface="Calibri"/>
              </a:rPr>
              <a:t>2014-2017 Al-Anon/Alateen Service Manual</a:t>
            </a:r>
            <a:r>
              <a:rPr lang="en-US">
                <a:latin typeface="Calibri"/>
                <a:ea typeface="Calibri"/>
                <a:cs typeface="Calibri"/>
                <a:sym typeface="Calibri"/>
              </a:rPr>
              <a:t>, page 88) </a:t>
            </a:r>
            <a:endParaRPr/>
          </a:p>
          <a:p>
            <a:pPr marL="0" lvl="0" indent="0" algn="l" rtl="0">
              <a:spcBef>
                <a:spcPts val="360"/>
              </a:spcBef>
              <a:spcAft>
                <a:spcPts val="0"/>
              </a:spcAft>
              <a:buNone/>
            </a:pPr>
            <a:endParaRPr>
              <a:latin typeface="Times New Roman"/>
              <a:ea typeface="Times New Roman"/>
              <a:cs typeface="Times New Roman"/>
              <a:sym typeface="Times New Roman"/>
            </a:endParaRPr>
          </a:p>
          <a:p>
            <a:pPr marL="0" lvl="0" indent="0" algn="l" rtl="0">
              <a:spcBef>
                <a:spcPts val="36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204" name="Google Shape;204;p18: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205" name="Google Shape;205;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18: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171450" lvl="0" indent="-184150" algn="l" rtl="0">
              <a:spcBef>
                <a:spcPts val="360"/>
              </a:spcBef>
              <a:spcAft>
                <a:spcPts val="0"/>
              </a:spcAft>
              <a:buSzPts val="1400"/>
              <a:buFont typeface="Calibri"/>
              <a:buChar char="•"/>
            </a:pPr>
            <a:endParaRPr>
              <a:latin typeface="Calibri"/>
              <a:ea typeface="Calibri"/>
              <a:cs typeface="Calibri"/>
              <a:sym typeface="Calibri"/>
            </a:endParaRPr>
          </a:p>
          <a:p>
            <a:pPr marL="0" lvl="0" indent="0" algn="l" rtl="0">
              <a:spcBef>
                <a:spcPts val="360"/>
              </a:spcBef>
              <a:spcAft>
                <a:spcPts val="0"/>
              </a:spcAft>
              <a:buNone/>
            </a:pPr>
            <a:endParaRPr>
              <a:latin typeface="Times New Roman"/>
              <a:ea typeface="Times New Roman"/>
              <a:cs typeface="Times New Roman"/>
              <a:sym typeface="Times New Roman"/>
            </a:endParaRPr>
          </a:p>
          <a:p>
            <a:pPr marL="0" lvl="0" indent="0" algn="l" rtl="0">
              <a:spcBef>
                <a:spcPts val="360"/>
              </a:spcBef>
              <a:spcAft>
                <a:spcPts val="0"/>
              </a:spcAft>
              <a:buNone/>
            </a:pPr>
            <a:r>
              <a:rPr lang="en-US" b="1">
                <a:latin typeface="Calibri"/>
                <a:ea typeface="Calibri"/>
                <a:cs typeface="Calibri"/>
                <a:sym typeface="Calibri"/>
              </a:rPr>
              <a:t>References:</a:t>
            </a:r>
            <a:endParaRPr/>
          </a:p>
          <a:p>
            <a:pPr marL="171450" lvl="0" indent="-171450" algn="l" rtl="0">
              <a:spcBef>
                <a:spcPts val="360"/>
              </a:spcBef>
              <a:spcAft>
                <a:spcPts val="0"/>
              </a:spcAft>
              <a:buClr>
                <a:schemeClr val="dk1"/>
              </a:buClr>
              <a:buSzPts val="1200"/>
              <a:buFont typeface="Arial"/>
              <a:buChar char="•"/>
            </a:pPr>
            <a:r>
              <a:rPr lang="en-US" b="1">
                <a:latin typeface="Calibri"/>
                <a:ea typeface="Calibri"/>
                <a:cs typeface="Calibri"/>
                <a:sym typeface="Calibri"/>
              </a:rPr>
              <a:t>“Alateen Personal Sponsors: </a:t>
            </a:r>
            <a:r>
              <a:rPr lang="en-US">
                <a:latin typeface="Calibri"/>
                <a:ea typeface="Calibri"/>
                <a:cs typeface="Calibri"/>
                <a:sym typeface="Calibri"/>
              </a:rPr>
              <a:t>Alateen Group Sponsors and other Al-Anon members do not serve as personal Sponsors to individual Alateens. Alateen members are encouraged to sponsor each other in a peer-to-peer relationship.” (</a:t>
            </a:r>
            <a:r>
              <a:rPr lang="en-US" i="1">
                <a:latin typeface="Calibri"/>
                <a:ea typeface="Calibri"/>
                <a:cs typeface="Calibri"/>
                <a:sym typeface="Calibri"/>
              </a:rPr>
              <a:t>2014-2017 Al-Anon/Alateen Service Manual</a:t>
            </a:r>
            <a:r>
              <a:rPr lang="en-US">
                <a:latin typeface="Calibri"/>
                <a:ea typeface="Calibri"/>
                <a:cs typeface="Calibri"/>
                <a:sym typeface="Calibri"/>
              </a:rPr>
              <a:t>, page 89) </a:t>
            </a:r>
            <a:endParaRPr/>
          </a:p>
          <a:p>
            <a:pPr marL="171450" lvl="0" indent="-171450" algn="l" rtl="0">
              <a:spcBef>
                <a:spcPts val="360"/>
              </a:spcBef>
              <a:spcAft>
                <a:spcPts val="0"/>
              </a:spcAft>
              <a:buClr>
                <a:schemeClr val="dk1"/>
              </a:buClr>
              <a:buSzPts val="1200"/>
              <a:buFont typeface="Arial"/>
              <a:buChar char="•"/>
            </a:pPr>
            <a:r>
              <a:rPr lang="en-US" i="1">
                <a:latin typeface="Calibri"/>
                <a:ea typeface="Calibri"/>
                <a:cs typeface="Calibri"/>
                <a:sym typeface="Calibri"/>
              </a:rPr>
              <a:t>Courage To Be Me </a:t>
            </a:r>
            <a:r>
              <a:rPr lang="en-US">
                <a:latin typeface="Calibri"/>
                <a:ea typeface="Calibri"/>
                <a:cs typeface="Calibri"/>
                <a:sym typeface="Calibri"/>
              </a:rPr>
              <a:t>(B-23), “Sponsorship,” pages 269-279</a:t>
            </a:r>
            <a:endParaRPr/>
          </a:p>
          <a:p>
            <a:pPr marL="0" lvl="0" indent="0" algn="l" rtl="0">
              <a:spcBef>
                <a:spcPts val="330"/>
              </a:spcBef>
              <a:spcAft>
                <a:spcPts val="0"/>
              </a:spcAft>
              <a:buNone/>
            </a:pPr>
            <a:endParaRPr sz="1100">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213" name="Google Shape;213;p19: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214" name="Google Shape;214;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9: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60"/>
              </a:spcBef>
              <a:spcAft>
                <a:spcPts val="0"/>
              </a:spcAft>
              <a:buNone/>
            </a:pPr>
            <a:endParaRPr/>
          </a:p>
          <a:p>
            <a:pPr marL="0" lvl="0" indent="0" algn="l" rtl="0">
              <a:spcBef>
                <a:spcPts val="360"/>
              </a:spcBef>
              <a:spcAft>
                <a:spcPts val="0"/>
              </a:spcAft>
              <a:buNone/>
            </a:pPr>
            <a:endParaRPr>
              <a:latin typeface="Garamond"/>
              <a:ea typeface="Garamond"/>
              <a:cs typeface="Garamond"/>
              <a:sym typeface="Garamo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222" name="Google Shape;222;p20: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
        <p:nvSpPr>
          <p:cNvPr id="223" name="Google Shape;223;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20: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a:solidFill>
                  <a:schemeClr val="dk1"/>
                </a:solidFill>
                <a:latin typeface="Arial"/>
                <a:ea typeface="Arial"/>
                <a:cs typeface="Arial"/>
                <a:sym typeface="Arial"/>
              </a:rPr>
              <a:t>Key points for facilitators:</a:t>
            </a:r>
            <a:endParaRPr/>
          </a:p>
          <a:p>
            <a:pPr marL="0" lvl="0" indent="-76200" algn="l" rtl="0">
              <a:spcBef>
                <a:spcPts val="360"/>
              </a:spcBef>
              <a:spcAft>
                <a:spcPts val="0"/>
              </a:spcAft>
              <a:buClr>
                <a:schemeClr val="dk1"/>
              </a:buClr>
              <a:buSzPts val="1200"/>
              <a:buFont typeface="Calibri"/>
              <a:buChar char="•"/>
            </a:pPr>
            <a:r>
              <a:rPr lang="en-US">
                <a:latin typeface="Calibri"/>
                <a:ea typeface="Calibri"/>
                <a:cs typeface="Calibri"/>
                <a:sym typeface="Calibri"/>
              </a:rPr>
              <a:t>It’s very important that anyone involved with Alateen know how to reach their resources. Here are some Area resources. </a:t>
            </a:r>
            <a:r>
              <a:rPr lang="en-US" b="1" i="1">
                <a:latin typeface="Calibri"/>
                <a:ea typeface="Calibri"/>
                <a:cs typeface="Calibri"/>
                <a:sym typeface="Calibri"/>
              </a:rPr>
              <a:t>(customize)</a:t>
            </a:r>
            <a:endParaRPr/>
          </a:p>
          <a:p>
            <a:pPr marL="0" lvl="0" indent="0" algn="l" rtl="0">
              <a:spcBef>
                <a:spcPts val="360"/>
              </a:spcBef>
              <a:spcAft>
                <a:spcPts val="0"/>
              </a:spcAft>
              <a:buNone/>
            </a:pPr>
            <a:endParaRPr b="1">
              <a:latin typeface="Calibri"/>
              <a:ea typeface="Calibri"/>
              <a:cs typeface="Calibri"/>
              <a:sym typeface="Calibri"/>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230" name="Google Shape;230;p21: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
        <p:nvSpPr>
          <p:cNvPr id="231" name="Google Shape;231;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p2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latin typeface="Calibri"/>
                <a:ea typeface="Calibri"/>
                <a:cs typeface="Calibri"/>
                <a:sym typeface="Calibri"/>
              </a:rPr>
              <a:t>Key points for facilitators:</a:t>
            </a:r>
            <a:endParaRPr/>
          </a:p>
          <a:p>
            <a:pPr marL="0" marR="0" lvl="0" indent="-76200" algn="l" rtl="0">
              <a:lnSpc>
                <a:spcPct val="100000"/>
              </a:lnSpc>
              <a:spcBef>
                <a:spcPts val="360"/>
              </a:spcBef>
              <a:spcAft>
                <a:spcPts val="0"/>
              </a:spcAft>
              <a:buClr>
                <a:schemeClr val="dk1"/>
              </a:buClr>
              <a:buSzPts val="1200"/>
              <a:buFont typeface="Calibri"/>
              <a:buChar char="•"/>
            </a:pPr>
            <a:r>
              <a:rPr lang="en-US">
                <a:latin typeface="Calibri"/>
                <a:ea typeface="Calibri"/>
                <a:cs typeface="Calibri"/>
                <a:sym typeface="Calibri"/>
              </a:rPr>
              <a:t>The World Service Office provides guidelines and service tools. </a:t>
            </a:r>
            <a:endParaRPr/>
          </a:p>
          <a:p>
            <a:pPr marL="0" marR="0" lvl="0" indent="-76200" algn="l" rtl="0">
              <a:lnSpc>
                <a:spcPct val="100000"/>
              </a:lnSpc>
              <a:spcBef>
                <a:spcPts val="360"/>
              </a:spcBef>
              <a:spcAft>
                <a:spcPts val="0"/>
              </a:spcAft>
              <a:buClr>
                <a:schemeClr val="dk1"/>
              </a:buClr>
              <a:buSzPts val="1200"/>
              <a:buFont typeface="Calibri"/>
              <a:buChar char="•"/>
            </a:pPr>
            <a:r>
              <a:rPr lang="en-US">
                <a:latin typeface="Calibri"/>
                <a:ea typeface="Calibri"/>
                <a:cs typeface="Calibri"/>
                <a:sym typeface="Calibri"/>
              </a:rPr>
              <a:t>Visit the Alateen Service e-Manual on the Members’ Web site, al-anon.org/members.  All Alateen guidelines are included here.</a:t>
            </a:r>
            <a:endParaRPr/>
          </a:p>
          <a:p>
            <a:pPr marL="0" marR="0" lvl="0" indent="-76200" algn="l" rtl="0">
              <a:lnSpc>
                <a:spcPct val="100000"/>
              </a:lnSpc>
              <a:spcBef>
                <a:spcPts val="360"/>
              </a:spcBef>
              <a:spcAft>
                <a:spcPts val="0"/>
              </a:spcAft>
              <a:buClr>
                <a:schemeClr val="dk1"/>
              </a:buClr>
              <a:buSzPts val="1200"/>
              <a:buFont typeface="Calibri"/>
              <a:buChar char="•"/>
            </a:pPr>
            <a:r>
              <a:rPr lang="en-US">
                <a:latin typeface="Calibri"/>
                <a:ea typeface="Calibri"/>
                <a:cs typeface="Calibri"/>
                <a:sym typeface="Calibri"/>
              </a:rPr>
              <a:t>WSO staff is available as a resource.</a:t>
            </a:r>
            <a:endParaRPr/>
          </a:p>
          <a:p>
            <a:pPr marL="0" lvl="0" indent="0" algn="l" rtl="0">
              <a:spcBef>
                <a:spcPts val="360"/>
              </a:spcBef>
              <a:spcAft>
                <a:spcPts val="0"/>
              </a:spcAft>
              <a:buNone/>
            </a:pPr>
            <a:endParaRPr>
              <a:latin typeface="Garamond"/>
              <a:ea typeface="Garamond"/>
              <a:cs typeface="Garamond"/>
              <a:sym typeface="Garamond"/>
            </a:endParaRPr>
          </a:p>
          <a:p>
            <a:pPr marL="0" lvl="0" indent="0" algn="l" rtl="0">
              <a:spcBef>
                <a:spcPts val="360"/>
              </a:spcBef>
              <a:spcAft>
                <a:spcPts val="0"/>
              </a:spcAft>
              <a:buNone/>
            </a:pPr>
            <a:endParaRPr>
              <a:latin typeface="Garamond"/>
              <a:ea typeface="Garamond"/>
              <a:cs typeface="Garamond"/>
              <a:sym typeface="Garamon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238" name="Google Shape;238;p22: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
        <p:nvSpPr>
          <p:cNvPr id="239" name="Google Shape;239;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22: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latin typeface="Calibri"/>
                <a:ea typeface="Calibri"/>
                <a:cs typeface="Calibri"/>
                <a:sym typeface="Calibri"/>
              </a:rPr>
              <a:t>Key points for facilitator:</a:t>
            </a:r>
            <a:endParaRPr/>
          </a:p>
          <a:p>
            <a:pPr marL="171450" lvl="0"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The Responsibility Statement can be found in the WSO </a:t>
            </a:r>
            <a:r>
              <a:rPr lang="en-US" i="1">
                <a:latin typeface="Calibri"/>
                <a:ea typeface="Calibri"/>
                <a:cs typeface="Calibri"/>
                <a:sym typeface="Calibri"/>
              </a:rPr>
              <a:t>Alateen Safety Guidelines</a:t>
            </a:r>
            <a:r>
              <a:rPr lang="en-US">
                <a:latin typeface="Calibri"/>
                <a:ea typeface="Calibri"/>
                <a:cs typeface="Calibri"/>
                <a:sym typeface="Calibri"/>
              </a:rPr>
              <a:t>, G-34, available on the Members’ Web site, al- anon.org/members. </a:t>
            </a:r>
            <a:endParaRPr>
              <a:latin typeface="Calibri"/>
              <a:ea typeface="Calibri"/>
              <a:cs typeface="Calibri"/>
              <a:sym typeface="Calibri"/>
            </a:endParaRPr>
          </a:p>
          <a:p>
            <a:pPr marL="171450" lvl="0"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The complete Responsibility Statement clarifies the roles and responsibilities of Al-Anon Members Involved in Alateen Service, including:</a:t>
            </a:r>
            <a:endParaRPr/>
          </a:p>
          <a:p>
            <a:pPr marL="1543050" lvl="3"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Requirements for service to Alateen</a:t>
            </a:r>
            <a:endParaRPr/>
          </a:p>
          <a:p>
            <a:pPr marL="1543050" lvl="3"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Roles </a:t>
            </a:r>
            <a:endParaRPr/>
          </a:p>
          <a:p>
            <a:pPr marL="1543050" lvl="3"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Suggestions </a:t>
            </a:r>
            <a:endParaRPr/>
          </a:p>
          <a:p>
            <a:pPr marL="1543050" lvl="3"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Legal and Traditional responsibility</a:t>
            </a:r>
            <a:endParaRPr i="1">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246" name="Google Shape;246;p23: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
        <p:nvSpPr>
          <p:cNvPr id="247" name="Google Shape;247;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 name="Google Shape;248;p23: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latin typeface="Calibri"/>
                <a:ea typeface="Calibri"/>
                <a:cs typeface="Calibri"/>
                <a:sym typeface="Calibri"/>
              </a:rPr>
              <a:t>Key points for facilitators:</a:t>
            </a:r>
            <a:endParaRPr/>
          </a:p>
          <a:p>
            <a:pPr marL="171450" lvl="0"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We welcome you to Alateen service—it is a rewarding job.  We want to close this session with a few reminders, things that can help avoid “Sponsor burnout”</a:t>
            </a:r>
            <a:endParaRPr/>
          </a:p>
          <a:p>
            <a:pPr marL="0" lvl="0" indent="0" algn="l" rtl="0">
              <a:spcBef>
                <a:spcPts val="360"/>
              </a:spcBef>
              <a:spcAft>
                <a:spcPts val="0"/>
              </a:spcAft>
              <a:buNone/>
            </a:pPr>
            <a:r>
              <a:rPr lang="en-US" b="1">
                <a:latin typeface="Calibri"/>
                <a:ea typeface="Calibri"/>
                <a:cs typeface="Calibri"/>
                <a:sym typeface="Calibri"/>
              </a:rPr>
              <a:t>Suggested question:  </a:t>
            </a:r>
            <a:r>
              <a:rPr lang="en-US">
                <a:latin typeface="Calibri"/>
                <a:ea typeface="Calibri"/>
                <a:cs typeface="Calibri"/>
                <a:sym typeface="Calibri"/>
              </a:rPr>
              <a:t>Before we give you our list, who would like to name some safety tips?</a:t>
            </a:r>
            <a:r>
              <a:rPr lang="en-US" b="1" i="1">
                <a:latin typeface="Calibri"/>
                <a:ea typeface="Calibri"/>
                <a:cs typeface="Calibri"/>
                <a:sym typeface="Calibri"/>
              </a:rPr>
              <a:t> [Some ideas follow]</a:t>
            </a:r>
            <a:endParaRPr/>
          </a:p>
          <a:p>
            <a:pPr marL="1085850" lvl="2"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Maintain and work your Al-Anon recovery program.</a:t>
            </a:r>
            <a:endParaRPr/>
          </a:p>
          <a:p>
            <a:pPr marL="1085850" lvl="2"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Keep safety in mind at all times.</a:t>
            </a:r>
            <a:endParaRPr/>
          </a:p>
          <a:p>
            <a:pPr marL="1085850" lvl="2"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Use your Alateen resources.</a:t>
            </a:r>
            <a:endParaRPr/>
          </a:p>
          <a:p>
            <a:pPr marL="1085850" lvl="2"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Seek and obtain support in any way you need it.</a:t>
            </a:r>
            <a:endParaRPr/>
          </a:p>
          <a:p>
            <a:pPr marL="1085850" lvl="2"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Take a break when you need to.</a:t>
            </a:r>
            <a:endParaRPr/>
          </a:p>
          <a:p>
            <a:pPr marL="1085850" lvl="2" indent="-171450" algn="l" rtl="0">
              <a:spcBef>
                <a:spcPts val="360"/>
              </a:spcBef>
              <a:spcAft>
                <a:spcPts val="0"/>
              </a:spcAft>
              <a:buClr>
                <a:schemeClr val="dk1"/>
              </a:buClr>
              <a:buSzPts val="1200"/>
              <a:buFont typeface="Arial"/>
              <a:buChar char="•"/>
            </a:pPr>
            <a:r>
              <a:rPr lang="en-US">
                <a:latin typeface="Calibri"/>
                <a:ea typeface="Calibri"/>
                <a:cs typeface="Calibri"/>
                <a:sym typeface="Calibri"/>
              </a:rPr>
              <a:t>The more people who are certified, the easier it will be to keep Alateen going and thriving.  Alateen groups are dependent on having Alateen Group Sponsors.  If our Alateen Group Sponsors know they will have assistance when needed, they will be more likely to stay “on the job.”</a:t>
            </a:r>
            <a:endParaRPr/>
          </a:p>
          <a:p>
            <a:pPr marL="0" lvl="0" indent="0" algn="l" rtl="0">
              <a:spcBef>
                <a:spcPts val="330"/>
              </a:spcBef>
              <a:spcAft>
                <a:spcPts val="0"/>
              </a:spcAft>
              <a:buNone/>
            </a:pPr>
            <a:endParaRPr sz="11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103" name="Google Shape;103;p2: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104" name="Google Shape;10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p2: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330"/>
              </a:spcBef>
              <a:spcAft>
                <a:spcPts val="0"/>
              </a:spcAft>
              <a:buNone/>
            </a:pPr>
            <a:r>
              <a:rPr lang="en-US" sz="1100" b="1">
                <a:latin typeface="Calibri"/>
                <a:ea typeface="Calibri"/>
                <a:cs typeface="Calibri"/>
                <a:sym typeface="Calibri"/>
              </a:rPr>
              <a:t>References:</a:t>
            </a:r>
            <a:endParaRPr/>
          </a:p>
          <a:p>
            <a:pPr marL="0" lvl="0" indent="0" algn="l" rtl="0">
              <a:lnSpc>
                <a:spcPct val="90000"/>
              </a:lnSpc>
              <a:spcBef>
                <a:spcPts val="330"/>
              </a:spcBef>
              <a:spcAft>
                <a:spcPts val="0"/>
              </a:spcAft>
              <a:buNone/>
            </a:pPr>
            <a:r>
              <a:rPr lang="en-US" sz="1100">
                <a:latin typeface="Calibri"/>
                <a:ea typeface="Calibri"/>
                <a:cs typeface="Calibri"/>
                <a:sym typeface="Calibri"/>
              </a:rPr>
              <a:t>From the </a:t>
            </a:r>
            <a:r>
              <a:rPr lang="en-US" sz="1100" i="1">
                <a:latin typeface="Calibri"/>
                <a:ea typeface="Calibri"/>
                <a:cs typeface="Calibri"/>
                <a:sym typeface="Calibri"/>
              </a:rPr>
              <a:t>2014-2017 Al-Anon/Alateen Service Manual</a:t>
            </a:r>
            <a:r>
              <a:rPr lang="en-US" sz="1100">
                <a:latin typeface="Calibri"/>
                <a:ea typeface="Calibri"/>
                <a:cs typeface="Calibri"/>
                <a:sym typeface="Calibri"/>
              </a:rPr>
              <a:t> (P-24/27):</a:t>
            </a:r>
            <a:endParaRPr/>
          </a:p>
          <a:p>
            <a:pPr marL="0" lvl="0" indent="0" algn="l" rtl="0">
              <a:lnSpc>
                <a:spcPct val="90000"/>
              </a:lnSpc>
              <a:spcBef>
                <a:spcPts val="330"/>
              </a:spcBef>
              <a:spcAft>
                <a:spcPts val="0"/>
              </a:spcAft>
              <a:buNone/>
            </a:pPr>
            <a:r>
              <a:rPr lang="en-US" sz="1100">
                <a:latin typeface="Calibri"/>
                <a:ea typeface="Calibri"/>
                <a:cs typeface="Calibri"/>
                <a:sym typeface="Calibri"/>
              </a:rPr>
              <a:t>“Al-Anon and Alateen membership is open to anyone who feels his or her life has been affected by someone else’s drinking, either currently or in the past.” (page 40)</a:t>
            </a:r>
            <a:endParaRPr/>
          </a:p>
          <a:p>
            <a:pPr marL="0" lvl="0" indent="0" algn="l" rtl="0">
              <a:lnSpc>
                <a:spcPct val="90000"/>
              </a:lnSpc>
              <a:spcBef>
                <a:spcPts val="330"/>
              </a:spcBef>
              <a:spcAft>
                <a:spcPts val="0"/>
              </a:spcAft>
              <a:buNone/>
            </a:pPr>
            <a:r>
              <a:rPr lang="en-US" sz="1100">
                <a:latin typeface="Calibri"/>
                <a:ea typeface="Calibri"/>
                <a:cs typeface="Calibri"/>
                <a:sym typeface="Calibri"/>
              </a:rPr>
              <a:t>“A symptom of alcoholism in the home may be the abuse of drugs by family members.  Occasional discussion of this topic is acceptable at an Al-Anon or Alateen meeting as it may be one of the results of living with alcoholism.  However, our responsibility is to ensure Al-Anon’s survival as a resource for families and friends of alcoholics.  By focusing on these drug-related problems, we risk being diverted from Al-Anon’s primary aim.  Referral to appropriate sources of help may be suggested to those in need.” (page 124-25) </a:t>
            </a:r>
            <a:endParaRPr/>
          </a:p>
          <a:p>
            <a:pPr marL="0" lvl="0" indent="0" algn="l" rtl="0">
              <a:lnSpc>
                <a:spcPct val="90000"/>
              </a:lnSpc>
              <a:spcBef>
                <a:spcPts val="330"/>
              </a:spcBef>
              <a:spcAft>
                <a:spcPts val="0"/>
              </a:spcAft>
              <a:buNone/>
            </a:pPr>
            <a:endParaRPr sz="1100" b="1">
              <a:latin typeface="Calibri"/>
              <a:ea typeface="Calibri"/>
              <a:cs typeface="Calibri"/>
              <a:sym typeface="Calibri"/>
            </a:endParaRPr>
          </a:p>
          <a:p>
            <a:pPr marL="0" lvl="0" indent="0" algn="l" rtl="0">
              <a:lnSpc>
                <a:spcPct val="90000"/>
              </a:lnSpc>
              <a:spcBef>
                <a:spcPts val="330"/>
              </a:spcBef>
              <a:spcAft>
                <a:spcPts val="0"/>
              </a:spcAft>
              <a:buNone/>
            </a:pPr>
            <a:endParaRPr sz="11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112" name="Google Shape;112;p3: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113" name="Google Shape;113;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 name="Google Shape;114;p3: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171450" lvl="0" indent="-171450" algn="l" rtl="0">
              <a:spcBef>
                <a:spcPts val="360"/>
              </a:spcBef>
              <a:spcAft>
                <a:spcPts val="0"/>
              </a:spcAft>
              <a:buClr>
                <a:schemeClr val="dk1"/>
              </a:buClr>
              <a:buSzPts val="1200"/>
              <a:buFont typeface="Arial"/>
              <a:buChar char="•"/>
            </a:pPr>
            <a:endParaRPr/>
          </a:p>
          <a:p>
            <a:pPr marL="0" lvl="0" indent="0" algn="l" rtl="0">
              <a:spcBef>
                <a:spcPts val="360"/>
              </a:spcBef>
              <a:spcAft>
                <a:spcPts val="0"/>
              </a:spcAft>
              <a:buNone/>
            </a:pPr>
            <a:endParaRPr>
              <a:latin typeface="Calibri"/>
              <a:ea typeface="Calibri"/>
              <a:cs typeface="Calibri"/>
              <a:sym typeface="Calibri"/>
            </a:endParaRPr>
          </a:p>
          <a:p>
            <a:pPr marL="0" lvl="0" indent="0" algn="l" rtl="0">
              <a:spcBef>
                <a:spcPts val="360"/>
              </a:spcBef>
              <a:spcAft>
                <a:spcPts val="0"/>
              </a:spcAft>
              <a:buNone/>
            </a:pP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121" name="Google Shape;121;p4: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122" name="Google Shape;122;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4: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315"/>
              </a:spcBef>
              <a:spcAft>
                <a:spcPts val="0"/>
              </a:spcAft>
              <a:buNone/>
            </a:pPr>
            <a:r>
              <a:rPr lang="en-US" sz="1050" b="1">
                <a:latin typeface="Calibri"/>
                <a:ea typeface="Calibri"/>
                <a:cs typeface="Calibri"/>
                <a:sym typeface="Calibri"/>
              </a:rPr>
              <a:t>Resources:</a:t>
            </a:r>
            <a:endParaRPr/>
          </a:p>
          <a:p>
            <a:pPr marL="0" lvl="0" indent="0" algn="l" rtl="0">
              <a:spcBef>
                <a:spcPts val="315"/>
              </a:spcBef>
              <a:spcAft>
                <a:spcPts val="0"/>
              </a:spcAft>
              <a:buNone/>
            </a:pPr>
            <a:r>
              <a:rPr lang="en-US" sz="1050" i="1">
                <a:latin typeface="Calibri"/>
                <a:ea typeface="Calibri"/>
                <a:cs typeface="Calibri"/>
                <a:sym typeface="Calibri"/>
              </a:rPr>
              <a:t>2014-2017 Al-Anon/Alateen Service Manual </a:t>
            </a:r>
            <a:r>
              <a:rPr lang="en-US" sz="1050">
                <a:latin typeface="Calibri"/>
                <a:ea typeface="Calibri"/>
                <a:cs typeface="Calibri"/>
                <a:sym typeface="Calibri"/>
              </a:rPr>
              <a:t>(P-24/27): “As the name implies, Alateen is designed for members in their teens.  Family members below teen years may not be ready for the Alateen program.  Such children may have to depend on others to choose what they learn.  This could lead to the development of a teaching program.  ‘Teaching’ is not compatible with the Al‑Anon principle of sharing.  There are, however, younger children who can benefit from the Alateen program, which requires the ability to participate in a shared learning experience.</a:t>
            </a:r>
            <a:endParaRPr/>
          </a:p>
          <a:p>
            <a:pPr marL="0" lvl="0" indent="0" algn="l" rtl="0">
              <a:spcBef>
                <a:spcPts val="315"/>
              </a:spcBef>
              <a:spcAft>
                <a:spcPts val="0"/>
              </a:spcAft>
              <a:buNone/>
            </a:pPr>
            <a:r>
              <a:rPr lang="en-US" sz="1050">
                <a:latin typeface="Calibri"/>
                <a:ea typeface="Calibri"/>
                <a:cs typeface="Calibri"/>
                <a:sym typeface="Calibri"/>
              </a:rPr>
              <a:t>“It is within the autonomy of each Alateen group to lower the age limit or divide into groups according to age. Whatever the decision, all such groups will be registered as “Alateen” at the World Service Office.  Members in their teen years who are legally adults agree to abide by the same requirements as minor Alateens when they attend Alateen meetings and events.” (page 89)</a:t>
            </a:r>
            <a:endParaRPr/>
          </a:p>
          <a:p>
            <a:pPr marL="0" lvl="0" indent="0" algn="l" rtl="0">
              <a:spcBef>
                <a:spcPts val="330"/>
              </a:spcBef>
              <a:spcAft>
                <a:spcPts val="0"/>
              </a:spcAft>
              <a:buNone/>
            </a:pPr>
            <a:endParaRPr sz="11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130" name="Google Shape;130;p5: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131" name="Google Shape;13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5: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228600" lvl="0" indent="-228600" algn="l" rtl="0">
              <a:spcBef>
                <a:spcPts val="360"/>
              </a:spcBef>
              <a:spcAft>
                <a:spcPts val="0"/>
              </a:spcAft>
              <a:buNone/>
            </a:pP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138" name="Google Shape;138;p6: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39" name="Google Shape;13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6: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315"/>
              </a:spcBef>
              <a:spcAft>
                <a:spcPts val="0"/>
              </a:spcAft>
              <a:buNone/>
            </a:pPr>
            <a:endParaRPr/>
          </a:p>
          <a:p>
            <a:pPr marL="171450" lvl="0" indent="-171450" algn="l" rtl="0">
              <a:spcBef>
                <a:spcPts val="315"/>
              </a:spcBef>
              <a:spcAft>
                <a:spcPts val="0"/>
              </a:spcAft>
              <a:buClr>
                <a:schemeClr val="dk1"/>
              </a:buClr>
              <a:buSzPts val="1050"/>
              <a:buFont typeface="Arial"/>
              <a:buChar char="•"/>
            </a:pPr>
            <a:r>
              <a:rPr lang="en-US" sz="1050">
                <a:latin typeface="Calibri"/>
                <a:ea typeface="Calibri"/>
                <a:cs typeface="Calibri"/>
                <a:sym typeface="Calibri"/>
              </a:rPr>
              <a:t>Every Al-Anon member who takes direct responsibility for Alateen must be certified according to their Area Requirements. Roles may include (customize per your Area Requirements):</a:t>
            </a:r>
            <a:endParaRPr/>
          </a:p>
          <a:p>
            <a:pPr marL="914400" lvl="2" indent="0" algn="l" rtl="0">
              <a:spcBef>
                <a:spcPts val="315"/>
              </a:spcBef>
              <a:spcAft>
                <a:spcPts val="0"/>
              </a:spcAft>
              <a:buNone/>
            </a:pPr>
            <a:r>
              <a:rPr lang="en-US" sz="1050">
                <a:solidFill>
                  <a:srgbClr val="FF0000"/>
                </a:solidFill>
                <a:latin typeface="Calibri"/>
                <a:ea typeface="Calibri"/>
                <a:cs typeface="Calibri"/>
                <a:sym typeface="Calibri"/>
              </a:rPr>
              <a:t>-  Alateen Group Sponsors</a:t>
            </a:r>
            <a:endParaRPr/>
          </a:p>
          <a:p>
            <a:pPr marL="914400" lvl="2" indent="0" algn="l" rtl="0">
              <a:spcBef>
                <a:spcPts val="315"/>
              </a:spcBef>
              <a:spcAft>
                <a:spcPts val="0"/>
              </a:spcAft>
              <a:buNone/>
            </a:pPr>
            <a:r>
              <a:rPr lang="en-US" sz="1050">
                <a:solidFill>
                  <a:srgbClr val="FF0000"/>
                </a:solidFill>
                <a:latin typeface="Calibri"/>
                <a:ea typeface="Calibri"/>
                <a:cs typeface="Calibri"/>
                <a:sym typeface="Calibri"/>
              </a:rPr>
              <a:t>-  Temporary/Substitute Sponsors</a:t>
            </a:r>
            <a:endParaRPr/>
          </a:p>
          <a:p>
            <a:pPr marL="914400" lvl="2" indent="0" algn="l" rtl="0">
              <a:spcBef>
                <a:spcPts val="315"/>
              </a:spcBef>
              <a:spcAft>
                <a:spcPts val="0"/>
              </a:spcAft>
              <a:buNone/>
            </a:pPr>
            <a:r>
              <a:rPr lang="en-US" sz="1050">
                <a:solidFill>
                  <a:srgbClr val="FF0000"/>
                </a:solidFill>
                <a:latin typeface="Calibri"/>
                <a:ea typeface="Calibri"/>
                <a:cs typeface="Calibri"/>
                <a:sym typeface="Calibri"/>
              </a:rPr>
              <a:t>-  Chaperones/Transportation providers</a:t>
            </a:r>
            <a:endParaRPr/>
          </a:p>
          <a:p>
            <a:pPr marL="914400" lvl="2" indent="0" algn="l" rtl="0">
              <a:spcBef>
                <a:spcPts val="315"/>
              </a:spcBef>
              <a:spcAft>
                <a:spcPts val="0"/>
              </a:spcAft>
              <a:buNone/>
            </a:pPr>
            <a:r>
              <a:rPr lang="en-US" sz="1050">
                <a:solidFill>
                  <a:srgbClr val="FF0000"/>
                </a:solidFill>
                <a:latin typeface="Calibri"/>
                <a:ea typeface="Calibri"/>
                <a:cs typeface="Calibri"/>
                <a:sym typeface="Calibri"/>
              </a:rPr>
              <a:t>-  Al-Anon members showing support for Alateen, who are willing to help as needed</a:t>
            </a:r>
            <a:endParaRPr sz="1050">
              <a:latin typeface="Calibri"/>
              <a:ea typeface="Calibri"/>
              <a:cs typeface="Calibri"/>
              <a:sym typeface="Calibri"/>
            </a:endParaRPr>
          </a:p>
          <a:p>
            <a:pPr marL="171450" lvl="0" indent="-171450" algn="l" rtl="0">
              <a:spcBef>
                <a:spcPts val="315"/>
              </a:spcBef>
              <a:spcAft>
                <a:spcPts val="0"/>
              </a:spcAft>
              <a:buClr>
                <a:schemeClr val="dk1"/>
              </a:buClr>
              <a:buSzPts val="1050"/>
              <a:buFont typeface="Arial"/>
              <a:buChar char="•"/>
            </a:pPr>
            <a:r>
              <a:rPr lang="en-US" sz="1050">
                <a:latin typeface="Calibri"/>
                <a:ea typeface="Calibri"/>
                <a:cs typeface="Calibri"/>
                <a:sym typeface="Calibri"/>
              </a:rPr>
              <a:t>The Board Motion lists minimum requirements; Areas have the option to additional requirements, but all must meet or exceed the minimum.</a:t>
            </a:r>
            <a:endParaRPr/>
          </a:p>
          <a:p>
            <a:pPr marL="0" lvl="0" indent="0" algn="l" rtl="0">
              <a:spcBef>
                <a:spcPts val="315"/>
              </a:spcBef>
              <a:spcAft>
                <a:spcPts val="0"/>
              </a:spcAft>
              <a:buNone/>
            </a:pPr>
            <a:r>
              <a:rPr lang="en-US" sz="1050" b="1">
                <a:latin typeface="Calibri"/>
                <a:ea typeface="Calibri"/>
                <a:cs typeface="Calibri"/>
                <a:sym typeface="Calibri"/>
              </a:rPr>
              <a:t>References:</a:t>
            </a:r>
            <a:endParaRPr/>
          </a:p>
          <a:p>
            <a:pPr marL="0" lvl="0" indent="0" algn="l" rtl="0">
              <a:spcBef>
                <a:spcPts val="315"/>
              </a:spcBef>
              <a:spcAft>
                <a:spcPts val="0"/>
              </a:spcAft>
              <a:buNone/>
            </a:pPr>
            <a:r>
              <a:rPr lang="en-US" sz="1050">
                <a:latin typeface="Calibri"/>
                <a:ea typeface="Calibri"/>
                <a:cs typeface="Calibri"/>
                <a:sym typeface="Calibri"/>
              </a:rPr>
              <a:t>“An Alateen Group Sponsor is an adult member of Al-Anon who attends Al-Anon meetings regularly, is currently certified as an Al-Anon Member Involved In Alateen Service through their Area’s Alateen process, and has made a commitment to be of service to an Alateen meeting on a regular basis.” [</a:t>
            </a:r>
            <a:r>
              <a:rPr lang="en-US" sz="1050" i="1">
                <a:latin typeface="Calibri"/>
                <a:ea typeface="Calibri"/>
                <a:cs typeface="Calibri"/>
                <a:sym typeface="Calibri"/>
              </a:rPr>
              <a:t>2014-2017 Al-Anon/Alateen Service Manual (</a:t>
            </a:r>
            <a:r>
              <a:rPr lang="en-US" sz="1050">
                <a:latin typeface="Calibri"/>
                <a:ea typeface="Calibri"/>
                <a:cs typeface="Calibri"/>
                <a:sym typeface="Calibri"/>
              </a:rPr>
              <a:t>P-24/27), page 88]</a:t>
            </a:r>
            <a:endParaRPr/>
          </a:p>
          <a:p>
            <a:pPr marL="0" lvl="0" indent="0" algn="l" rtl="0">
              <a:spcBef>
                <a:spcPts val="330"/>
              </a:spcBef>
              <a:spcAft>
                <a:spcPts val="0"/>
              </a:spcAft>
              <a:buNone/>
            </a:pPr>
            <a:endParaRPr sz="1100" b="1">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146" name="Google Shape;146;p8: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147" name="Google Shape;147;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8: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360"/>
              </a:spcBef>
              <a:spcAft>
                <a:spcPts val="0"/>
              </a:spcAft>
              <a:buNone/>
            </a:pPr>
            <a:endParaRPr>
              <a:latin typeface="Calibri"/>
              <a:ea typeface="Calibri"/>
              <a:cs typeface="Calibri"/>
              <a:sym typeface="Calibri"/>
            </a:endParaRPr>
          </a:p>
          <a:p>
            <a:pPr marL="0" lvl="0" indent="0" algn="l" rtl="0">
              <a:spcBef>
                <a:spcPts val="360"/>
              </a:spcBef>
              <a:spcAft>
                <a:spcPts val="0"/>
              </a:spcAft>
              <a:buNone/>
            </a:pPr>
            <a:endParaRPr>
              <a:latin typeface="Calibri"/>
              <a:ea typeface="Calibri"/>
              <a:cs typeface="Calibri"/>
              <a:sym typeface="Calibri"/>
            </a:endParaRPr>
          </a:p>
          <a:p>
            <a:pPr marL="0" lvl="0" indent="0" algn="l" rtl="0">
              <a:spcBef>
                <a:spcPts val="360"/>
              </a:spcBef>
              <a:spcAft>
                <a:spcPts val="0"/>
              </a:spcAft>
              <a:buNone/>
            </a:pP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154" name="Google Shape;154;p9: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155" name="Google Shape;155;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9: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171450" lvl="0" indent="-171450" algn="l" rtl="0">
              <a:lnSpc>
                <a:spcPct val="90000"/>
              </a:lnSpc>
              <a:spcBef>
                <a:spcPts val="330"/>
              </a:spcBef>
              <a:spcAft>
                <a:spcPts val="0"/>
              </a:spcAft>
              <a:buClr>
                <a:schemeClr val="dk1"/>
              </a:buClr>
              <a:buSzPts val="1100"/>
              <a:buFont typeface="Arial"/>
              <a:buChar char="•"/>
            </a:pPr>
            <a:endParaRPr sz="1100">
              <a:latin typeface="Calibri"/>
              <a:ea typeface="Calibri"/>
              <a:cs typeface="Calibri"/>
              <a:sym typeface="Calibri"/>
            </a:endParaRPr>
          </a:p>
          <a:p>
            <a:pPr marL="0" lvl="0" indent="0" algn="l" rtl="0">
              <a:lnSpc>
                <a:spcPct val="90000"/>
              </a:lnSpc>
              <a:spcBef>
                <a:spcPts val="330"/>
              </a:spcBef>
              <a:spcAft>
                <a:spcPts val="0"/>
              </a:spcAft>
              <a:buNone/>
            </a:pPr>
            <a:r>
              <a:rPr lang="en-US" sz="1100" b="1">
                <a:latin typeface="Calibri"/>
                <a:ea typeface="Calibri"/>
                <a:cs typeface="Calibri"/>
                <a:sym typeface="Calibri"/>
              </a:rPr>
              <a:t>References:</a:t>
            </a:r>
            <a:endParaRPr/>
          </a:p>
          <a:p>
            <a:pPr marL="0" lvl="0" indent="0" algn="l" rtl="0">
              <a:lnSpc>
                <a:spcPct val="90000"/>
              </a:lnSpc>
              <a:spcBef>
                <a:spcPts val="330"/>
              </a:spcBef>
              <a:spcAft>
                <a:spcPts val="0"/>
              </a:spcAft>
              <a:buNone/>
            </a:pPr>
            <a:r>
              <a:rPr lang="en-US" sz="1100">
                <a:latin typeface="Calibri"/>
                <a:ea typeface="Calibri"/>
                <a:cs typeface="Calibri"/>
                <a:sym typeface="Calibri"/>
              </a:rPr>
              <a:t>Our Area Safety and Behavioral Requirements (ASBR) are posted on the Area 9 Website and are available to you via email.  Please send an email request to the Alateen Coordinator or AAPP.</a:t>
            </a:r>
            <a:endParaRPr/>
          </a:p>
          <a:p>
            <a:pPr marL="0" lvl="0" indent="0" algn="l" rtl="0">
              <a:lnSpc>
                <a:spcPct val="90000"/>
              </a:lnSpc>
              <a:spcBef>
                <a:spcPts val="330"/>
              </a:spcBef>
              <a:spcAft>
                <a:spcPts val="0"/>
              </a:spcAft>
              <a:buNone/>
            </a:pPr>
            <a:endParaRPr sz="11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sz="1200" b="0" i="0" u="none" strike="noStrike" cap="none">
                <a:solidFill>
                  <a:schemeClr val="dk1"/>
                </a:solidFill>
                <a:latin typeface="Arial"/>
                <a:ea typeface="Arial"/>
                <a:cs typeface="Arial"/>
                <a:sym typeface="Arial"/>
              </a:rPr>
              <a:t>ALATEEN TRAINING MODULE I</a:t>
            </a:r>
            <a:endParaRPr/>
          </a:p>
        </p:txBody>
      </p:sp>
      <p:sp>
        <p:nvSpPr>
          <p:cNvPr id="162" name="Google Shape;162;p10: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163" name="Google Shape;163;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10: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360"/>
              </a:spcBef>
              <a:spcAft>
                <a:spcPts val="0"/>
              </a:spcAft>
              <a:buNone/>
            </a:pPr>
            <a:r>
              <a:rPr lang="en-US" b="1">
                <a:latin typeface="Calibri"/>
                <a:ea typeface="Calibri"/>
                <a:cs typeface="Calibri"/>
                <a:sym typeface="Calibri"/>
              </a:rPr>
              <a:t>Explain the VECHS process and the VECHS Waiver Form</a:t>
            </a:r>
            <a:endParaRPr b="1" i="1">
              <a:latin typeface="Calibri"/>
              <a:ea typeface="Calibri"/>
              <a:cs typeface="Calibri"/>
              <a:sym typeface="Calibri"/>
            </a:endParaRPr>
          </a:p>
          <a:p>
            <a:pPr marL="0" lvl="0" indent="0" algn="l" rtl="0">
              <a:spcBef>
                <a:spcPts val="360"/>
              </a:spcBef>
              <a:spcAft>
                <a:spcPts val="0"/>
              </a:spcAft>
              <a:buNone/>
            </a:pPr>
            <a:endParaRPr>
              <a:latin typeface="Calibri"/>
              <a:ea typeface="Calibri"/>
              <a:cs typeface="Calibri"/>
              <a:sym typeface="Calibri"/>
            </a:endParaRPr>
          </a:p>
          <a:p>
            <a:pPr marL="0" lvl="0" indent="0" algn="l" rtl="0">
              <a:spcBef>
                <a:spcPts val="360"/>
              </a:spcBef>
              <a:spcAft>
                <a:spcPts val="0"/>
              </a:spcAft>
              <a:buNone/>
            </a:pPr>
            <a:endParaRPr>
              <a:latin typeface="Times New Roman"/>
              <a:ea typeface="Times New Roman"/>
              <a:cs typeface="Times New Roman"/>
              <a:sym typeface="Times New Roman"/>
            </a:endParaRPr>
          </a:p>
          <a:p>
            <a:pPr marL="0" lvl="0" indent="0" algn="l" rtl="0">
              <a:spcBef>
                <a:spcPts val="360"/>
              </a:spcBef>
              <a:spcAft>
                <a:spcPts val="0"/>
              </a:spcAft>
              <a:buNone/>
            </a:pPr>
            <a:endParaRPr>
              <a:latin typeface="Times New Roman"/>
              <a:ea typeface="Times New Roman"/>
              <a:cs typeface="Times New Roman"/>
              <a:sym typeface="Times New Roman"/>
            </a:endParaRPr>
          </a:p>
          <a:p>
            <a:pPr marL="0" lvl="0" indent="0" algn="l" rtl="0">
              <a:spcBef>
                <a:spcPts val="360"/>
              </a:spcBef>
              <a:spcAft>
                <a:spcPts val="0"/>
              </a:spcAft>
              <a:buNone/>
            </a:pPr>
            <a:endParaRPr b="1">
              <a:latin typeface="Garamond"/>
              <a:ea typeface="Garamond"/>
              <a:cs typeface="Garamond"/>
              <a:sym typeface="Garamo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p:nvPr/>
        </p:nvSpPr>
        <p:spPr>
          <a:xfrm>
            <a:off x="777240"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Verdana"/>
              <a:ea typeface="Verdana"/>
              <a:cs typeface="Verdana"/>
              <a:sym typeface="Verdana"/>
            </a:endParaRPr>
          </a:p>
        </p:txBody>
      </p:sp>
      <p:sp>
        <p:nvSpPr>
          <p:cNvPr id="19" name="Google Shape;19;p2"/>
          <p:cNvSpPr txBox="1">
            <a:spLocks noGrp="1"/>
          </p:cNvSpPr>
          <p:nvPr>
            <p:ph type="ctrTitle"/>
          </p:nvPr>
        </p:nvSpPr>
        <p:spPr>
          <a:xfrm>
            <a:off x="762000" y="3200400"/>
            <a:ext cx="7543800" cy="1524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8000"/>
              <a:buFont typeface="Calibri"/>
              <a:buNone/>
              <a:defRPr sz="8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762000" y="4724400"/>
            <a:ext cx="6858000" cy="9906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2800"/>
              <a:buNone/>
              <a:defRPr sz="2800">
                <a:solidFill>
                  <a:schemeClr val="dk2"/>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1" name="Google Shape;21;p2"/>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
          <p:cNvSpPr/>
          <p:nvPr/>
        </p:nvSpPr>
        <p:spPr>
          <a:xfrm>
            <a:off x="777240" y="6172200"/>
            <a:ext cx="7543800" cy="274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body" idx="1"/>
          </p:nvPr>
        </p:nvSpPr>
        <p:spPr>
          <a:xfrm rot="5400000">
            <a:off x="2590800" y="-990600"/>
            <a:ext cx="3886200" cy="7239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11"/>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rot="5400000">
            <a:off x="-1028700" y="2476500"/>
            <a:ext cx="5410199" cy="182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body" idx="1"/>
          </p:nvPr>
        </p:nvSpPr>
        <p:spPr>
          <a:xfrm rot="5400000">
            <a:off x="3009900" y="266701"/>
            <a:ext cx="4876800" cy="5715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0" name="Google Shape;90;p12"/>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8" name="Google Shape;28;p3"/>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4"/>
          <p:cNvSpPr/>
          <p:nvPr/>
        </p:nvSpPr>
        <p:spPr>
          <a:xfrm>
            <a:off x="777240"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Verdana"/>
              <a:ea typeface="Verdana"/>
              <a:cs typeface="Verdana"/>
              <a:sym typeface="Verdana"/>
            </a:endParaRPr>
          </a:p>
        </p:txBody>
      </p:sp>
      <p:sp>
        <p:nvSpPr>
          <p:cNvPr id="33" name="Google Shape;33;p4"/>
          <p:cNvSpPr txBox="1">
            <a:spLocks noGrp="1"/>
          </p:cNvSpPr>
          <p:nvPr>
            <p:ph type="title"/>
          </p:nvPr>
        </p:nvSpPr>
        <p:spPr>
          <a:xfrm>
            <a:off x="762000" y="3276600"/>
            <a:ext cx="7543800" cy="16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5400"/>
              <a:buFont typeface="Calibri"/>
              <a:buNone/>
              <a:defRPr sz="5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762000" y="4953000"/>
            <a:ext cx="6858000" cy="914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solidFill>
                  <a:schemeClr val="dk2"/>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35" name="Google Shape;35;p4"/>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4"/>
          <p:cNvSpPr/>
          <p:nvPr/>
        </p:nvSpPr>
        <p:spPr>
          <a:xfrm>
            <a:off x="777240" y="6172200"/>
            <a:ext cx="7543800" cy="274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762000" y="609601"/>
            <a:ext cx="3657600" cy="3767328"/>
          </a:xfrm>
          <a:prstGeom prst="rect">
            <a:avLst/>
          </a:prstGeom>
          <a:noFill/>
          <a:ln>
            <a:noFill/>
          </a:ln>
        </p:spPr>
        <p:txBody>
          <a:bodyPr spcFirstLastPara="1" wrap="square" lIns="91425" tIns="45700" rIns="91425" bIns="45700" anchor="ctr"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2" name="Google Shape;42;p5"/>
          <p:cNvSpPr txBox="1">
            <a:spLocks noGrp="1"/>
          </p:cNvSpPr>
          <p:nvPr>
            <p:ph type="body" idx="2"/>
          </p:nvPr>
        </p:nvSpPr>
        <p:spPr>
          <a:xfrm>
            <a:off x="4648200" y="609601"/>
            <a:ext cx="3657600" cy="3767328"/>
          </a:xfrm>
          <a:prstGeom prst="rect">
            <a:avLst/>
          </a:prstGeom>
          <a:noFill/>
          <a:ln>
            <a:noFill/>
          </a:ln>
        </p:spPr>
        <p:txBody>
          <a:bodyPr spcFirstLastPara="1" wrap="square" lIns="91425" tIns="45700" rIns="91425" bIns="45700" anchor="ctr"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3" name="Google Shape;43;p5"/>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54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7589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6"/>
          <p:cNvSpPr txBox="1">
            <a:spLocks noGrp="1"/>
          </p:cNvSpPr>
          <p:nvPr>
            <p:ph type="body" idx="2"/>
          </p:nvPr>
        </p:nvSpPr>
        <p:spPr>
          <a:xfrm>
            <a:off x="7589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6"/>
          <p:cNvSpPr txBox="1">
            <a:spLocks noGrp="1"/>
          </p:cNvSpPr>
          <p:nvPr>
            <p:ph type="body" idx="3"/>
          </p:nvPr>
        </p:nvSpPr>
        <p:spPr>
          <a:xfrm>
            <a:off x="46451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6"/>
          <p:cNvSpPr txBox="1">
            <a:spLocks noGrp="1"/>
          </p:cNvSpPr>
          <p:nvPr>
            <p:ph type="body" idx="4"/>
          </p:nvPr>
        </p:nvSpPr>
        <p:spPr>
          <a:xfrm>
            <a:off x="46451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6"/>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55" name="Google Shape;55;p6"/>
          <p:cNvCxnSpPr/>
          <p:nvPr/>
        </p:nvCxnSpPr>
        <p:spPr>
          <a:xfrm>
            <a:off x="758952" y="1249362"/>
            <a:ext cx="3657600" cy="1588"/>
          </a:xfrm>
          <a:prstGeom prst="straightConnector1">
            <a:avLst/>
          </a:prstGeom>
          <a:noFill/>
          <a:ln w="15875" cap="flat" cmpd="sng">
            <a:solidFill>
              <a:schemeClr val="accent1"/>
            </a:solidFill>
            <a:prstDash val="solid"/>
            <a:round/>
            <a:headEnd type="none" w="sm" len="sm"/>
            <a:tailEnd type="none" w="sm" len="sm"/>
          </a:ln>
        </p:spPr>
      </p:cxnSp>
      <p:cxnSp>
        <p:nvCxnSpPr>
          <p:cNvPr id="56" name="Google Shape;56;p6"/>
          <p:cNvCxnSpPr/>
          <p:nvPr/>
        </p:nvCxnSpPr>
        <p:spPr>
          <a:xfrm>
            <a:off x="4645152" y="1249362"/>
            <a:ext cx="3657600" cy="1588"/>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762000" y="4572000"/>
            <a:ext cx="678484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5400"/>
              <a:buFont typeface="Calibri"/>
              <a:buNone/>
              <a:defRPr sz="5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710866" y="457200"/>
            <a:ext cx="4594934" cy="4114799"/>
          </a:xfrm>
          <a:prstGeom prst="rect">
            <a:avLst/>
          </a:prstGeom>
          <a:noFill/>
          <a:ln>
            <a:noFill/>
          </a:ln>
        </p:spPr>
        <p:txBody>
          <a:bodyPr spcFirstLastPara="1" wrap="square" lIns="91425" tIns="45700" rIns="91425" bIns="45700" anchor="ctr" anchorCtr="0">
            <a:noAutofit/>
          </a:bodyPr>
          <a:lstStyle>
            <a:lvl1pPr marL="457200" lvl="0" indent="-381000" algn="l">
              <a:spcBef>
                <a:spcPts val="480"/>
              </a:spcBef>
              <a:spcAft>
                <a:spcPts val="0"/>
              </a:spcAft>
              <a:buSzPts val="2400"/>
              <a:buChar char="•"/>
              <a:defRPr sz="2400"/>
            </a:lvl1pPr>
            <a:lvl2pPr marL="914400" lvl="1" indent="-368300" algn="l">
              <a:spcBef>
                <a:spcPts val="440"/>
              </a:spcBef>
              <a:spcAft>
                <a:spcPts val="0"/>
              </a:spcAft>
              <a:buSzPts val="2200"/>
              <a:buChar char="•"/>
              <a:defRPr sz="22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9" name="Google Shape;69;p9"/>
          <p:cNvSpPr txBox="1">
            <a:spLocks noGrp="1"/>
          </p:cNvSpPr>
          <p:nvPr>
            <p:ph type="body" idx="2"/>
          </p:nvPr>
        </p:nvSpPr>
        <p:spPr>
          <a:xfrm>
            <a:off x="762001" y="457200"/>
            <a:ext cx="2673657" cy="4114800"/>
          </a:xfrm>
          <a:prstGeom prst="rect">
            <a:avLst/>
          </a:prstGeom>
          <a:noFill/>
          <a:ln>
            <a:noFill/>
          </a:ln>
        </p:spPr>
        <p:txBody>
          <a:bodyPr spcFirstLastPara="1" wrap="square" lIns="91425" tIns="45700" rIns="91425" bIns="45700" anchor="ctr" anchorCtr="0">
            <a:noAutofit/>
          </a:bodyPr>
          <a:lstStyle>
            <a:lvl1pPr marL="457200" lvl="0" indent="-228600" algn="l">
              <a:spcBef>
                <a:spcPts val="420"/>
              </a:spcBef>
              <a:spcAft>
                <a:spcPts val="0"/>
              </a:spcAft>
              <a:buSzPts val="2100"/>
              <a:buNone/>
              <a:defRPr sz="2100">
                <a:solidFill>
                  <a:schemeClr val="dk2"/>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0" name="Google Shape;70;p9"/>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73" name="Google Shape;73;p9"/>
          <p:cNvCxnSpPr/>
          <p:nvPr/>
        </p:nvCxnSpPr>
        <p:spPr>
          <a:xfrm rot="5400000">
            <a:off x="1677194" y="2514600"/>
            <a:ext cx="3810000" cy="1588"/>
          </a:xfrm>
          <a:prstGeom prst="straightConnector1">
            <a:avLst/>
          </a:prstGeom>
          <a:noFill/>
          <a:ln w="15875" cap="flat" cmpd="sng">
            <a:solidFill>
              <a:srgbClr val="979797"/>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758952" y="4572000"/>
            <a:ext cx="678484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5400"/>
              <a:buFont typeface="Calibri"/>
              <a:buNone/>
              <a:defRPr sz="5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a:spLocks noGrp="1"/>
          </p:cNvSpPr>
          <p:nvPr>
            <p:ph type="pic" idx="2"/>
          </p:nvPr>
        </p:nvSpPr>
        <p:spPr>
          <a:xfrm>
            <a:off x="777240" y="457200"/>
            <a:ext cx="7543800" cy="28956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R="0" lvl="0" algn="l" rtl="0">
              <a:spcBef>
                <a:spcPts val="640"/>
              </a:spcBef>
              <a:spcAft>
                <a:spcPts val="0"/>
              </a:spcAft>
              <a:buClr>
                <a:schemeClr val="accent1"/>
              </a:buClr>
              <a:buSzPts val="3200"/>
              <a:buFont typeface="Arial"/>
              <a:buNone/>
              <a:defRPr sz="3200" b="0" i="0" u="none" strike="noStrike" cap="none">
                <a:solidFill>
                  <a:schemeClr val="dk2"/>
                </a:solidFill>
                <a:latin typeface="Cambria"/>
                <a:ea typeface="Cambria"/>
                <a:cs typeface="Cambria"/>
                <a:sym typeface="Cambria"/>
              </a:defRPr>
            </a:lvl1pPr>
            <a:lvl2pPr marR="0" lvl="1" algn="l" rtl="0">
              <a:spcBef>
                <a:spcPts val="560"/>
              </a:spcBef>
              <a:spcAft>
                <a:spcPts val="0"/>
              </a:spcAft>
              <a:buClr>
                <a:schemeClr val="accent1"/>
              </a:buClr>
              <a:buSzPts val="2800"/>
              <a:buFont typeface="Arial"/>
              <a:buNone/>
              <a:defRPr sz="2800" b="0" i="0" u="none" strike="noStrike" cap="none">
                <a:solidFill>
                  <a:schemeClr val="dk2"/>
                </a:solidFill>
                <a:latin typeface="Cambria"/>
                <a:ea typeface="Cambria"/>
                <a:cs typeface="Cambria"/>
                <a:sym typeface="Cambria"/>
              </a:defRPr>
            </a:lvl2pPr>
            <a:lvl3pPr marR="0" lvl="2" algn="l" rtl="0">
              <a:spcBef>
                <a:spcPts val="480"/>
              </a:spcBef>
              <a:spcAft>
                <a:spcPts val="0"/>
              </a:spcAft>
              <a:buClr>
                <a:schemeClr val="accent1"/>
              </a:buClr>
              <a:buSzPts val="2400"/>
              <a:buFont typeface="Arial"/>
              <a:buNone/>
              <a:defRPr sz="2400" b="0" i="0" u="none" strike="noStrike" cap="none">
                <a:solidFill>
                  <a:schemeClr val="dk2"/>
                </a:solidFill>
                <a:latin typeface="Cambria"/>
                <a:ea typeface="Cambria"/>
                <a:cs typeface="Cambria"/>
                <a:sym typeface="Cambria"/>
              </a:defRPr>
            </a:lvl3pPr>
            <a:lvl4pPr marR="0" lvl="3"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4pPr>
            <a:lvl5pPr marR="0" lvl="4"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5pPr>
            <a:lvl6pPr marR="0" lvl="5"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6pPr>
            <a:lvl7pPr marR="0" lvl="6"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7pPr>
            <a:lvl8pPr marR="0" lvl="7"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8pPr>
            <a:lvl9pPr marR="0" lvl="8"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9pPr>
          </a:lstStyle>
          <a:p>
            <a:endParaRPr/>
          </a:p>
        </p:txBody>
      </p:sp>
      <p:sp>
        <p:nvSpPr>
          <p:cNvPr id="77" name="Google Shape;77;p10"/>
          <p:cNvSpPr txBox="1">
            <a:spLocks noGrp="1"/>
          </p:cNvSpPr>
          <p:nvPr>
            <p:ph type="body" idx="1"/>
          </p:nvPr>
        </p:nvSpPr>
        <p:spPr>
          <a:xfrm>
            <a:off x="850392" y="3505200"/>
            <a:ext cx="7391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8" name="Google Shape;78;p10"/>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262626"/>
              </a:buClr>
              <a:buSzPts val="5400"/>
              <a:buFont typeface="Calibri"/>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12" name="Google Shape;12;p1"/>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1" i="0" u="none" strike="noStrike" cap="none">
                <a:solidFill>
                  <a:srgbClr val="444444"/>
                </a:solidFill>
                <a:latin typeface="Cambria"/>
                <a:ea typeface="Cambria"/>
                <a:cs typeface="Cambria"/>
                <a:sym typeface="Cambria"/>
              </a:defRPr>
            </a:lvl1pPr>
            <a:lvl2pPr marR="0" lvl="1"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9pPr>
          </a:lstStyle>
          <a:p>
            <a:endParaRPr/>
          </a:p>
        </p:txBody>
      </p:sp>
      <p:sp>
        <p:nvSpPr>
          <p:cNvPr id="13" name="Google Shape;13;p1"/>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rgbClr val="444444"/>
                </a:solidFill>
                <a:latin typeface="Verdana"/>
                <a:ea typeface="Verdana"/>
                <a:cs typeface="Verdana"/>
                <a:sym typeface="Verdana"/>
              </a:defRPr>
            </a:lvl1pPr>
            <a:lvl2pPr marR="0" lvl="1"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1"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400" b="1" i="0" u="none" strike="noStrike" cap="none">
                <a:solidFill>
                  <a:srgbClr val="262626"/>
                </a:solidFill>
                <a:latin typeface="Calibri"/>
                <a:ea typeface="Calibri"/>
                <a:cs typeface="Calibri"/>
                <a:sym typeface="Calibri"/>
              </a:defRPr>
            </a:lvl1pPr>
            <a:lvl2pPr marL="0" marR="0" lvl="1" indent="0" algn="r" rtl="0">
              <a:spcBef>
                <a:spcPts val="0"/>
              </a:spcBef>
              <a:spcAft>
                <a:spcPts val="0"/>
              </a:spcAft>
              <a:buNone/>
              <a:defRPr sz="2400" b="1" i="0" u="none" strike="noStrike" cap="none">
                <a:solidFill>
                  <a:srgbClr val="262626"/>
                </a:solidFill>
                <a:latin typeface="Calibri"/>
                <a:ea typeface="Calibri"/>
                <a:cs typeface="Calibri"/>
                <a:sym typeface="Calibri"/>
              </a:defRPr>
            </a:lvl2pPr>
            <a:lvl3pPr marL="0" marR="0" lvl="2" indent="0" algn="r" rtl="0">
              <a:spcBef>
                <a:spcPts val="0"/>
              </a:spcBef>
              <a:spcAft>
                <a:spcPts val="0"/>
              </a:spcAft>
              <a:buNone/>
              <a:defRPr sz="2400" b="1" i="0" u="none" strike="noStrike" cap="none">
                <a:solidFill>
                  <a:srgbClr val="262626"/>
                </a:solidFill>
                <a:latin typeface="Calibri"/>
                <a:ea typeface="Calibri"/>
                <a:cs typeface="Calibri"/>
                <a:sym typeface="Calibri"/>
              </a:defRPr>
            </a:lvl3pPr>
            <a:lvl4pPr marL="0" marR="0" lvl="3" indent="0" algn="r" rtl="0">
              <a:spcBef>
                <a:spcPts val="0"/>
              </a:spcBef>
              <a:spcAft>
                <a:spcPts val="0"/>
              </a:spcAft>
              <a:buNone/>
              <a:defRPr sz="2400" b="1" i="0" u="none" strike="noStrike" cap="none">
                <a:solidFill>
                  <a:srgbClr val="262626"/>
                </a:solidFill>
                <a:latin typeface="Calibri"/>
                <a:ea typeface="Calibri"/>
                <a:cs typeface="Calibri"/>
                <a:sym typeface="Calibri"/>
              </a:defRPr>
            </a:lvl4pPr>
            <a:lvl5pPr marL="0" marR="0" lvl="4" indent="0" algn="r" rtl="0">
              <a:spcBef>
                <a:spcPts val="0"/>
              </a:spcBef>
              <a:spcAft>
                <a:spcPts val="0"/>
              </a:spcAft>
              <a:buNone/>
              <a:defRPr sz="2400" b="1" i="0" u="none" strike="noStrike" cap="none">
                <a:solidFill>
                  <a:srgbClr val="262626"/>
                </a:solidFill>
                <a:latin typeface="Calibri"/>
                <a:ea typeface="Calibri"/>
                <a:cs typeface="Calibri"/>
                <a:sym typeface="Calibri"/>
              </a:defRPr>
            </a:lvl5pPr>
            <a:lvl6pPr marL="0" marR="0" lvl="5" indent="0" algn="r" rtl="0">
              <a:spcBef>
                <a:spcPts val="0"/>
              </a:spcBef>
              <a:spcAft>
                <a:spcPts val="0"/>
              </a:spcAft>
              <a:buNone/>
              <a:defRPr sz="2400" b="1" i="0" u="none" strike="noStrike" cap="none">
                <a:solidFill>
                  <a:srgbClr val="262626"/>
                </a:solidFill>
                <a:latin typeface="Calibri"/>
                <a:ea typeface="Calibri"/>
                <a:cs typeface="Calibri"/>
                <a:sym typeface="Calibri"/>
              </a:defRPr>
            </a:lvl6pPr>
            <a:lvl7pPr marL="0" marR="0" lvl="6" indent="0" algn="r" rtl="0">
              <a:spcBef>
                <a:spcPts val="0"/>
              </a:spcBef>
              <a:spcAft>
                <a:spcPts val="0"/>
              </a:spcAft>
              <a:buNone/>
              <a:defRPr sz="2400" b="1" i="0" u="none" strike="noStrike" cap="none">
                <a:solidFill>
                  <a:srgbClr val="262626"/>
                </a:solidFill>
                <a:latin typeface="Calibri"/>
                <a:ea typeface="Calibri"/>
                <a:cs typeface="Calibri"/>
                <a:sym typeface="Calibri"/>
              </a:defRPr>
            </a:lvl7pPr>
            <a:lvl8pPr marL="0" marR="0" lvl="7" indent="0" algn="r" rtl="0">
              <a:spcBef>
                <a:spcPts val="0"/>
              </a:spcBef>
              <a:spcAft>
                <a:spcPts val="0"/>
              </a:spcAft>
              <a:buNone/>
              <a:defRPr sz="2400" b="1" i="0" u="none" strike="noStrike" cap="none">
                <a:solidFill>
                  <a:srgbClr val="262626"/>
                </a:solidFill>
                <a:latin typeface="Calibri"/>
                <a:ea typeface="Calibri"/>
                <a:cs typeface="Calibri"/>
                <a:sym typeface="Calibri"/>
              </a:defRPr>
            </a:lvl8pPr>
            <a:lvl9pPr marL="0" marR="0" lvl="8" indent="0" algn="r" rtl="0">
              <a:spcBef>
                <a:spcPts val="0"/>
              </a:spcBef>
              <a:spcAft>
                <a:spcPts val="0"/>
              </a:spcAft>
              <a:buNone/>
              <a:defRPr sz="2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777240" y="0"/>
            <a:ext cx="7543800" cy="38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Verdana"/>
              <a:ea typeface="Verdana"/>
              <a:cs typeface="Verdana"/>
              <a:sym typeface="Verdana"/>
            </a:endParaRPr>
          </a:p>
        </p:txBody>
      </p:sp>
      <p:sp>
        <p:nvSpPr>
          <p:cNvPr id="16" name="Google Shape;16;p1"/>
          <p:cNvSpPr/>
          <p:nvPr/>
        </p:nvSpPr>
        <p:spPr>
          <a:xfrm>
            <a:off x="777240" y="6172200"/>
            <a:ext cx="7543800" cy="274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l-anon.org/membe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l-anon..org/memb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l-anon.org/memb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1003100" y="0"/>
            <a:ext cx="6845400" cy="37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00"/>
              </a:buClr>
              <a:buSzPts val="3200"/>
              <a:buFont typeface="Calibri"/>
              <a:buNone/>
            </a:pPr>
            <a:r>
              <a:rPr lang="en-US" sz="3200">
                <a:solidFill>
                  <a:srgbClr val="FFFF00"/>
                </a:solidFill>
              </a:rPr>
              <a:t>Module I </a:t>
            </a:r>
            <a:endParaRPr sz="3200">
              <a:solidFill>
                <a:srgbClr val="FFFF00"/>
              </a:solidFill>
            </a:endParaRPr>
          </a:p>
          <a:p>
            <a:pPr marL="0" lvl="0" indent="0" algn="l" rtl="0">
              <a:spcBef>
                <a:spcPts val="0"/>
              </a:spcBef>
              <a:spcAft>
                <a:spcPts val="0"/>
              </a:spcAft>
              <a:buClr>
                <a:srgbClr val="FFFF00"/>
              </a:buClr>
              <a:buSzPts val="3200"/>
              <a:buFont typeface="Calibri"/>
              <a:buNone/>
            </a:pPr>
            <a:endParaRPr sz="3200">
              <a:solidFill>
                <a:srgbClr val="FFFF00"/>
              </a:solidFill>
            </a:endParaRPr>
          </a:p>
          <a:p>
            <a:pPr marL="0" lvl="0" indent="0" algn="l" rtl="0">
              <a:spcBef>
                <a:spcPts val="0"/>
              </a:spcBef>
              <a:spcAft>
                <a:spcPts val="0"/>
              </a:spcAft>
              <a:buClr>
                <a:srgbClr val="FFFF00"/>
              </a:buClr>
              <a:buSzPts val="3200"/>
              <a:buFont typeface="Calibri"/>
              <a:buNone/>
            </a:pPr>
            <a:r>
              <a:rPr lang="en-US" sz="3200">
                <a:solidFill>
                  <a:srgbClr val="FFFF00"/>
                </a:solidFill>
              </a:rPr>
              <a:t>Area 9 AMIAS Training</a:t>
            </a:r>
            <a:endParaRPr sz="3200">
              <a:solidFill>
                <a:srgbClr val="FFFF00"/>
              </a:solidFill>
            </a:endParaRPr>
          </a:p>
          <a:p>
            <a:pPr marL="0" lvl="0" indent="0" algn="l" rtl="0">
              <a:spcBef>
                <a:spcPts val="0"/>
              </a:spcBef>
              <a:spcAft>
                <a:spcPts val="0"/>
              </a:spcAft>
              <a:buClr>
                <a:srgbClr val="FFFF00"/>
              </a:buClr>
              <a:buSzPts val="3200"/>
              <a:buFont typeface="Calibri"/>
              <a:buNone/>
            </a:pPr>
            <a:r>
              <a:rPr lang="en-US" sz="3200">
                <a:solidFill>
                  <a:srgbClr val="FFFF00"/>
                </a:solidFill>
              </a:rPr>
              <a:t>Meeting the Requirements</a:t>
            </a:r>
            <a:br>
              <a:rPr lang="en-US" sz="3200">
                <a:solidFill>
                  <a:srgbClr val="FFFF00"/>
                </a:solidFill>
              </a:rPr>
            </a:br>
            <a:br>
              <a:rPr lang="en-US" sz="3200">
                <a:solidFill>
                  <a:srgbClr val="FFFF00"/>
                </a:solidFill>
              </a:rPr>
            </a:br>
            <a:br>
              <a:rPr lang="en-US" sz="3200">
                <a:solidFill>
                  <a:srgbClr val="FFFF00"/>
                </a:solidFill>
              </a:rPr>
            </a:br>
            <a:r>
              <a:rPr lang="en-US" sz="4400"/>
              <a:t>Overview of Alateen Service</a:t>
            </a:r>
            <a:endParaRPr/>
          </a:p>
        </p:txBody>
      </p:sp>
      <p:sp>
        <p:nvSpPr>
          <p:cNvPr id="100" name="Google Shape;100;p13"/>
          <p:cNvSpPr txBox="1">
            <a:spLocks noGrp="1"/>
          </p:cNvSpPr>
          <p:nvPr>
            <p:ph type="subTitle" idx="1"/>
          </p:nvPr>
        </p:nvSpPr>
        <p:spPr>
          <a:xfrm>
            <a:off x="1447800" y="4953000"/>
            <a:ext cx="6032500" cy="1003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dirty="0"/>
              <a:t>Florida North - Area 9</a:t>
            </a:r>
            <a:endParaRPr dirty="0"/>
          </a:p>
          <a:p>
            <a:pPr marL="0" lvl="0" indent="0" algn="l" rtl="0">
              <a:lnSpc>
                <a:spcPct val="90000"/>
              </a:lnSpc>
              <a:spcBef>
                <a:spcPts val="560"/>
              </a:spcBef>
              <a:spcAft>
                <a:spcPts val="0"/>
              </a:spcAft>
              <a:buSzPts val="2800"/>
              <a:buNone/>
            </a:pPr>
            <a:r>
              <a:rPr lang="en-US" dirty="0"/>
              <a:t>Panel 64 - </a:t>
            </a:r>
            <a:r>
              <a:rPr lang="en-US" sz="2800" dirty="0"/>
              <a:t>2</a:t>
            </a:r>
            <a:r>
              <a:rPr lang="en-US" dirty="0"/>
              <a:t>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381000" y="381000"/>
            <a:ext cx="8244000" cy="1338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000"/>
              <a:buFont typeface="Calibri"/>
              <a:buNone/>
            </a:pPr>
            <a:r>
              <a:rPr lang="en-US" sz="4000">
                <a:solidFill>
                  <a:srgbClr val="C00000"/>
                </a:solidFill>
              </a:rPr>
              <a:t>Trusted Servants in the </a:t>
            </a:r>
            <a:br>
              <a:rPr lang="en-US" sz="4000">
                <a:solidFill>
                  <a:srgbClr val="C00000"/>
                </a:solidFill>
              </a:rPr>
            </a:br>
            <a:r>
              <a:rPr lang="en-US" sz="4000">
                <a:solidFill>
                  <a:srgbClr val="C00000"/>
                </a:solidFill>
              </a:rPr>
              <a:t>Area Alateen Process</a:t>
            </a:r>
            <a:endParaRPr/>
          </a:p>
        </p:txBody>
      </p:sp>
      <p:sp>
        <p:nvSpPr>
          <p:cNvPr id="176" name="Google Shape;176;p22"/>
          <p:cNvSpPr txBox="1">
            <a:spLocks noGrp="1"/>
          </p:cNvSpPr>
          <p:nvPr>
            <p:ph type="body" idx="1"/>
          </p:nvPr>
        </p:nvSpPr>
        <p:spPr>
          <a:xfrm>
            <a:off x="381000" y="1741371"/>
            <a:ext cx="8229600" cy="34404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2800"/>
              <a:buNone/>
            </a:pPr>
            <a:endParaRPr dirty="0"/>
          </a:p>
          <a:p>
            <a:pPr marL="274320" lvl="0" indent="-274320" algn="l" rtl="0">
              <a:lnSpc>
                <a:spcPct val="150000"/>
              </a:lnSpc>
              <a:spcBef>
                <a:spcPts val="0"/>
              </a:spcBef>
              <a:spcAft>
                <a:spcPts val="0"/>
              </a:spcAft>
              <a:buSzPts val="2800"/>
              <a:buChar char="•"/>
            </a:pPr>
            <a:r>
              <a:rPr lang="en-US" sz="2800" dirty="0">
                <a:solidFill>
                  <a:schemeClr val="dk1"/>
                </a:solidFill>
              </a:rPr>
              <a:t>Area Alateen Coordinator – Judy S </a:t>
            </a:r>
            <a:endParaRPr sz="2800" dirty="0">
              <a:solidFill>
                <a:schemeClr val="dk1"/>
              </a:solidFill>
            </a:endParaRPr>
          </a:p>
          <a:p>
            <a:pPr marL="274320" lvl="0" indent="0" algn="l" rtl="0">
              <a:lnSpc>
                <a:spcPct val="150000"/>
              </a:lnSpc>
              <a:spcBef>
                <a:spcPts val="0"/>
              </a:spcBef>
              <a:spcAft>
                <a:spcPts val="0"/>
              </a:spcAft>
              <a:buNone/>
            </a:pPr>
            <a:r>
              <a:rPr lang="en-US" sz="2800" dirty="0">
                <a:solidFill>
                  <a:schemeClr val="dk1"/>
                </a:solidFill>
              </a:rPr>
              <a:t>       Alateen-64@AFGArea9.org</a:t>
            </a:r>
            <a:endParaRPr sz="2800" dirty="0">
              <a:solidFill>
                <a:schemeClr val="dk1"/>
              </a:solidFill>
            </a:endParaRPr>
          </a:p>
          <a:p>
            <a:pPr marL="274320" lvl="0" indent="-274320" algn="l" rtl="0">
              <a:lnSpc>
                <a:spcPct val="150000"/>
              </a:lnSpc>
              <a:spcBef>
                <a:spcPts val="0"/>
              </a:spcBef>
              <a:spcAft>
                <a:spcPts val="0"/>
              </a:spcAft>
              <a:buSzPts val="2800"/>
              <a:buChar char="•"/>
            </a:pPr>
            <a:r>
              <a:rPr lang="en-US" sz="2800" dirty="0">
                <a:solidFill>
                  <a:schemeClr val="dk1"/>
                </a:solidFill>
              </a:rPr>
              <a:t>Area Alateen Process Person (AAPP) – Karyn M</a:t>
            </a:r>
            <a:endParaRPr sz="2800" dirty="0">
              <a:solidFill>
                <a:schemeClr val="dk1"/>
              </a:solidFill>
            </a:endParaRPr>
          </a:p>
          <a:p>
            <a:pPr marL="274320" lvl="0" indent="0" algn="l" rtl="0">
              <a:lnSpc>
                <a:spcPct val="150000"/>
              </a:lnSpc>
              <a:spcBef>
                <a:spcPts val="0"/>
              </a:spcBef>
              <a:spcAft>
                <a:spcPts val="0"/>
              </a:spcAft>
              <a:buNone/>
            </a:pPr>
            <a:r>
              <a:rPr lang="en-US" sz="2800" dirty="0">
                <a:solidFill>
                  <a:schemeClr val="dk1"/>
                </a:solidFill>
              </a:rPr>
              <a:t>       AAPP-64@AFGArea9.org</a:t>
            </a:r>
            <a:endParaRPr sz="2800" dirty="0">
              <a:solidFill>
                <a:schemeClr val="dk1"/>
              </a:solidFill>
            </a:endParaRPr>
          </a:p>
          <a:p>
            <a:pPr marL="274320" lvl="0" indent="-274320" algn="l" rtl="0">
              <a:lnSpc>
                <a:spcPct val="150000"/>
              </a:lnSpc>
              <a:spcBef>
                <a:spcPts val="0"/>
              </a:spcBef>
              <a:spcAft>
                <a:spcPts val="0"/>
              </a:spcAft>
              <a:buSzPts val="2800"/>
              <a:buChar char="•"/>
            </a:pPr>
            <a:r>
              <a:rPr lang="en-US" sz="2800" dirty="0">
                <a:solidFill>
                  <a:schemeClr val="dk1"/>
                </a:solidFill>
              </a:rPr>
              <a:t>District Representative/Alateen Chair - who is yours?</a:t>
            </a:r>
            <a:endParaRPr dirty="0"/>
          </a:p>
          <a:p>
            <a:pPr marL="274320" lvl="0" indent="-121920" algn="l" rtl="0">
              <a:spcBef>
                <a:spcPts val="480"/>
              </a:spcBef>
              <a:spcAft>
                <a:spcPts val="0"/>
              </a:spcAft>
              <a:buSzPts val="2400"/>
              <a:buNone/>
            </a:pPr>
            <a:endParaRPr dirty="0">
              <a:solidFill>
                <a:srgbClr val="FF0000"/>
              </a:solidFill>
            </a:endParaRPr>
          </a:p>
        </p:txBody>
      </p:sp>
      <p:pic>
        <p:nvPicPr>
          <p:cNvPr id="177" name="Google Shape;177;p22" descr="C:\Users\Marylou\AppData\Local\Microsoft\Windows\Temporary Internet Files\Content.IE5\RSGRMBAJ\franquicias-en-mexico-trabajadores-1024x680[1].jpg"/>
          <p:cNvPicPr preferRelativeResize="0"/>
          <p:nvPr/>
        </p:nvPicPr>
        <p:blipFill rotWithShape="1">
          <a:blip r:embed="rId3">
            <a:alphaModFix/>
          </a:blip>
          <a:srcRect/>
          <a:stretch/>
        </p:blipFill>
        <p:spPr>
          <a:xfrm>
            <a:off x="6160546" y="4876800"/>
            <a:ext cx="2983454" cy="198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609600" y="381000"/>
            <a:ext cx="8244000" cy="1174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3600"/>
              <a:buFont typeface="Calibri"/>
              <a:buNone/>
            </a:pPr>
            <a:r>
              <a:rPr lang="en-US" sz="3600">
                <a:solidFill>
                  <a:srgbClr val="C00000"/>
                </a:solidFill>
              </a:rPr>
              <a:t>AMIAS</a:t>
            </a:r>
            <a:br>
              <a:rPr lang="en-US" sz="3600">
                <a:solidFill>
                  <a:srgbClr val="C00000"/>
                </a:solidFill>
              </a:rPr>
            </a:br>
            <a:r>
              <a:rPr lang="en-US" sz="3600">
                <a:solidFill>
                  <a:srgbClr val="C00000"/>
                </a:solidFill>
              </a:rPr>
              <a:t>FL N Area Certification Process</a:t>
            </a:r>
            <a:endParaRPr/>
          </a:p>
        </p:txBody>
      </p:sp>
      <p:sp>
        <p:nvSpPr>
          <p:cNvPr id="185" name="Google Shape;185;p23"/>
          <p:cNvSpPr txBox="1">
            <a:spLocks noGrp="1"/>
          </p:cNvSpPr>
          <p:nvPr>
            <p:ph type="body" idx="1"/>
          </p:nvPr>
        </p:nvSpPr>
        <p:spPr>
          <a:xfrm>
            <a:off x="457200" y="2477075"/>
            <a:ext cx="8229600" cy="3503100"/>
          </a:xfrm>
          <a:prstGeom prst="rect">
            <a:avLst/>
          </a:prstGeom>
          <a:noFill/>
          <a:ln>
            <a:noFill/>
          </a:ln>
        </p:spPr>
        <p:txBody>
          <a:bodyPr spcFirstLastPara="1" wrap="square" lIns="91425" tIns="45700" rIns="91425" bIns="45700" anchor="ctr" anchorCtr="0">
            <a:noAutofit/>
          </a:bodyPr>
          <a:lstStyle/>
          <a:p>
            <a:pPr marL="274320" lvl="0" indent="0" algn="l" rtl="0">
              <a:spcBef>
                <a:spcPts val="0"/>
              </a:spcBef>
              <a:spcAft>
                <a:spcPts val="0"/>
              </a:spcAft>
              <a:buNone/>
            </a:pPr>
            <a:r>
              <a:rPr lang="en-US" sz="2300">
                <a:solidFill>
                  <a:schemeClr val="dk1"/>
                </a:solidFill>
              </a:rPr>
              <a:t>Contact your District Rep or District Alateen Chair</a:t>
            </a:r>
            <a:endParaRPr sz="2300">
              <a:solidFill>
                <a:schemeClr val="dk1"/>
              </a:solidFill>
            </a:endParaRPr>
          </a:p>
          <a:p>
            <a:pPr marL="274320" lvl="0" indent="0" algn="l" rtl="0">
              <a:spcBef>
                <a:spcPts val="0"/>
              </a:spcBef>
              <a:spcAft>
                <a:spcPts val="0"/>
              </a:spcAft>
              <a:buNone/>
            </a:pPr>
            <a:r>
              <a:rPr lang="en-US" sz="2300">
                <a:solidFill>
                  <a:schemeClr val="dk1"/>
                </a:solidFill>
              </a:rPr>
              <a:t>Register for one of the Online FRESH Trainings</a:t>
            </a:r>
            <a:endParaRPr sz="2300">
              <a:solidFill>
                <a:schemeClr val="dk1"/>
              </a:solidFill>
            </a:endParaRPr>
          </a:p>
          <a:p>
            <a:pPr marL="274320" lvl="0" indent="0" algn="l" rtl="0">
              <a:spcBef>
                <a:spcPts val="0"/>
              </a:spcBef>
              <a:spcAft>
                <a:spcPts val="0"/>
              </a:spcAft>
              <a:buNone/>
            </a:pPr>
            <a:r>
              <a:rPr lang="en-US" sz="2300">
                <a:solidFill>
                  <a:schemeClr val="dk1"/>
                </a:solidFill>
              </a:rPr>
              <a:t>Download all necessary forms as listed:</a:t>
            </a:r>
            <a:endParaRPr sz="2300">
              <a:solidFill>
                <a:schemeClr val="dk1"/>
              </a:solidFill>
            </a:endParaRPr>
          </a:p>
          <a:p>
            <a:pPr marL="457200" lvl="0" indent="-336550" algn="l" rtl="0">
              <a:spcBef>
                <a:spcPts val="0"/>
              </a:spcBef>
              <a:spcAft>
                <a:spcPts val="0"/>
              </a:spcAft>
              <a:buClr>
                <a:schemeClr val="dk1"/>
              </a:buClr>
              <a:buSzPts val="1700"/>
              <a:buChar char="-"/>
            </a:pPr>
            <a:r>
              <a:rPr lang="en-US" sz="2300">
                <a:solidFill>
                  <a:schemeClr val="dk1"/>
                </a:solidFill>
              </a:rPr>
              <a:t>Area 9 AMIAS Certification Form</a:t>
            </a:r>
            <a:endParaRPr sz="2300">
              <a:solidFill>
                <a:schemeClr val="dk1"/>
              </a:solidFill>
            </a:endParaRPr>
          </a:p>
          <a:p>
            <a:pPr marL="457200" lvl="0" indent="-336550" algn="l" rtl="0">
              <a:spcBef>
                <a:spcPts val="0"/>
              </a:spcBef>
              <a:spcAft>
                <a:spcPts val="0"/>
              </a:spcAft>
              <a:buClr>
                <a:schemeClr val="dk1"/>
              </a:buClr>
              <a:buSzPts val="1700"/>
              <a:buChar char="-"/>
            </a:pPr>
            <a:r>
              <a:rPr lang="en-US" sz="2300">
                <a:solidFill>
                  <a:schemeClr val="dk1"/>
                </a:solidFill>
              </a:rPr>
              <a:t>VECHS Waiver Form</a:t>
            </a:r>
            <a:endParaRPr sz="2300">
              <a:solidFill>
                <a:schemeClr val="dk1"/>
              </a:solidFill>
            </a:endParaRPr>
          </a:p>
          <a:p>
            <a:pPr marL="457200" lvl="0" indent="-336550" algn="l" rtl="0">
              <a:spcBef>
                <a:spcPts val="0"/>
              </a:spcBef>
              <a:spcAft>
                <a:spcPts val="0"/>
              </a:spcAft>
              <a:buClr>
                <a:schemeClr val="dk1"/>
              </a:buClr>
              <a:buSzPts val="1700"/>
              <a:buChar char="-"/>
            </a:pPr>
            <a:r>
              <a:rPr lang="en-US" sz="2300">
                <a:solidFill>
                  <a:schemeClr val="dk1"/>
                </a:solidFill>
              </a:rPr>
              <a:t>Area 9 Group Sponsor Form (if you are the Sponsor for an Alateen Group)</a:t>
            </a:r>
            <a:endParaRPr sz="2300">
              <a:solidFill>
                <a:schemeClr val="dk1"/>
              </a:solidFill>
            </a:endParaRPr>
          </a:p>
          <a:p>
            <a:pPr marL="457200" lvl="0" indent="-336550" algn="l" rtl="0">
              <a:spcBef>
                <a:spcPts val="0"/>
              </a:spcBef>
              <a:spcAft>
                <a:spcPts val="0"/>
              </a:spcAft>
              <a:buClr>
                <a:schemeClr val="dk1"/>
              </a:buClr>
              <a:buSzPts val="1700"/>
              <a:buChar char="-"/>
            </a:pPr>
            <a:r>
              <a:rPr lang="en-US" sz="2300">
                <a:solidFill>
                  <a:schemeClr val="dk1"/>
                </a:solidFill>
              </a:rPr>
              <a:t>Medical Forms</a:t>
            </a:r>
            <a:endParaRPr sz="2300">
              <a:solidFill>
                <a:schemeClr val="dk1"/>
              </a:solidFill>
            </a:endParaRPr>
          </a:p>
          <a:p>
            <a:pPr marL="457200" lvl="0" indent="-336550" algn="l" rtl="0">
              <a:spcBef>
                <a:spcPts val="0"/>
              </a:spcBef>
              <a:spcAft>
                <a:spcPts val="0"/>
              </a:spcAft>
              <a:buClr>
                <a:schemeClr val="dk1"/>
              </a:buClr>
              <a:buSzPts val="1700"/>
              <a:buChar char="-"/>
            </a:pPr>
            <a:r>
              <a:rPr lang="en-US" sz="2300">
                <a:solidFill>
                  <a:schemeClr val="dk1"/>
                </a:solidFill>
              </a:rPr>
              <a:t>Attend and complete Training and FRESH</a:t>
            </a:r>
            <a:endParaRPr sz="2300">
              <a:solidFill>
                <a:schemeClr val="dk1"/>
              </a:solidFill>
            </a:endParaRPr>
          </a:p>
          <a:p>
            <a:pPr marL="457200" lvl="0" indent="-336550" algn="l" rtl="0">
              <a:spcBef>
                <a:spcPts val="0"/>
              </a:spcBef>
              <a:spcAft>
                <a:spcPts val="0"/>
              </a:spcAft>
              <a:buClr>
                <a:schemeClr val="dk1"/>
              </a:buClr>
              <a:buSzPts val="1700"/>
              <a:buChar char="-"/>
            </a:pPr>
            <a:r>
              <a:rPr lang="en-US" sz="2300">
                <a:solidFill>
                  <a:schemeClr val="dk1"/>
                </a:solidFill>
              </a:rPr>
              <a:t>Mail in VECHS Form</a:t>
            </a:r>
            <a:endParaRPr sz="2300">
              <a:solidFill>
                <a:schemeClr val="dk1"/>
              </a:solidFill>
            </a:endParaRPr>
          </a:p>
          <a:p>
            <a:pPr marL="457200" lvl="0" indent="-336550" algn="l" rtl="0">
              <a:spcBef>
                <a:spcPts val="0"/>
              </a:spcBef>
              <a:spcAft>
                <a:spcPts val="0"/>
              </a:spcAft>
              <a:buClr>
                <a:schemeClr val="dk1"/>
              </a:buClr>
              <a:buSzPts val="1700"/>
              <a:buChar char="-"/>
            </a:pPr>
            <a:r>
              <a:rPr lang="en-US" sz="2300">
                <a:solidFill>
                  <a:schemeClr val="dk1"/>
                </a:solidFill>
              </a:rPr>
              <a:t>Send in completed Certification Forms</a:t>
            </a:r>
            <a:endParaRPr sz="2300">
              <a:solidFill>
                <a:schemeClr val="dk1"/>
              </a:solidFill>
            </a:endParaRPr>
          </a:p>
          <a:p>
            <a:pPr marL="457200" lvl="0" indent="-336550" algn="l" rtl="0">
              <a:spcBef>
                <a:spcPts val="0"/>
              </a:spcBef>
              <a:spcAft>
                <a:spcPts val="0"/>
              </a:spcAft>
              <a:buClr>
                <a:schemeClr val="dk1"/>
              </a:buClr>
              <a:buSzPts val="1700"/>
              <a:buChar char="-"/>
            </a:pPr>
            <a:r>
              <a:rPr lang="en-US" sz="2300">
                <a:solidFill>
                  <a:schemeClr val="dk1"/>
                </a:solidFill>
              </a:rPr>
              <a:t>Update any contact information immediately with the AAPP</a:t>
            </a:r>
            <a:endParaRPr sz="2300">
              <a:solidFill>
                <a:schemeClr val="dk1"/>
              </a:solidFill>
            </a:endParaRPr>
          </a:p>
          <a:p>
            <a:pPr marL="274320" lvl="0" indent="-121920" algn="l" rtl="0">
              <a:spcBef>
                <a:spcPts val="480"/>
              </a:spcBef>
              <a:spcAft>
                <a:spcPts val="0"/>
              </a:spcAft>
              <a:buSzPts val="2400"/>
              <a:buNone/>
            </a:pPr>
            <a:endParaRPr>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762000" y="685800"/>
            <a:ext cx="6781800" cy="1259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CC0000"/>
                </a:solidFill>
              </a:rPr>
              <a:t>AMIAS - FL N</a:t>
            </a:r>
            <a:endParaRPr>
              <a:solidFill>
                <a:srgbClr val="CC0000"/>
              </a:solidFill>
            </a:endParaRPr>
          </a:p>
          <a:p>
            <a:pPr marL="0" lvl="0" indent="0" algn="l" rtl="0">
              <a:spcBef>
                <a:spcPts val="0"/>
              </a:spcBef>
              <a:spcAft>
                <a:spcPts val="0"/>
              </a:spcAft>
              <a:buNone/>
            </a:pPr>
            <a:r>
              <a:rPr lang="en-US">
                <a:solidFill>
                  <a:srgbClr val="CC0000"/>
                </a:solidFill>
              </a:rPr>
              <a:t>Background Check Info</a:t>
            </a:r>
            <a:endParaRPr>
              <a:solidFill>
                <a:srgbClr val="CC0000"/>
              </a:solidFill>
            </a:endParaRPr>
          </a:p>
        </p:txBody>
      </p:sp>
      <p:sp>
        <p:nvSpPr>
          <p:cNvPr id="192" name="Google Shape;192;p24"/>
          <p:cNvSpPr txBox="1">
            <a:spLocks noGrp="1"/>
          </p:cNvSpPr>
          <p:nvPr>
            <p:ph type="body" idx="1"/>
          </p:nvPr>
        </p:nvSpPr>
        <p:spPr>
          <a:xfrm>
            <a:off x="762000" y="2251875"/>
            <a:ext cx="7543800" cy="2320200"/>
          </a:xfrm>
          <a:prstGeom prst="rect">
            <a:avLst/>
          </a:prstGeom>
        </p:spPr>
        <p:txBody>
          <a:bodyPr spcFirstLastPara="1" wrap="square" lIns="91425" tIns="45700" rIns="91425" bIns="45700" anchor="ctr" anchorCtr="0">
            <a:noAutofit/>
          </a:bodyPr>
          <a:lstStyle/>
          <a:p>
            <a:pPr marL="457200" lvl="0" indent="-342900" algn="l" rtl="0">
              <a:spcBef>
                <a:spcPts val="360"/>
              </a:spcBef>
              <a:spcAft>
                <a:spcPts val="0"/>
              </a:spcAft>
              <a:buSzPts val="1800"/>
              <a:buChar char="●"/>
            </a:pPr>
            <a:r>
              <a:rPr lang="en-US"/>
              <a:t>VECHS process includes fingerprints and Waiver</a:t>
            </a:r>
            <a:endParaRPr/>
          </a:p>
          <a:p>
            <a:pPr marL="457200" lvl="0" indent="-342900" algn="l" rtl="0">
              <a:spcBef>
                <a:spcPts val="0"/>
              </a:spcBef>
              <a:spcAft>
                <a:spcPts val="0"/>
              </a:spcAft>
              <a:buSzPts val="1800"/>
              <a:buChar char="●"/>
            </a:pPr>
            <a:r>
              <a:rPr lang="en-US"/>
              <a:t>Disqualifying Offenses for our Area</a:t>
            </a:r>
            <a:endParaRPr/>
          </a:p>
          <a:p>
            <a:pPr marL="457200" lvl="0" indent="-342900" algn="l" rtl="0">
              <a:spcBef>
                <a:spcPts val="0"/>
              </a:spcBef>
              <a:spcAft>
                <a:spcPts val="0"/>
              </a:spcAft>
              <a:buSzPts val="1800"/>
              <a:buChar char="●"/>
            </a:pPr>
            <a:r>
              <a:rPr lang="en-US"/>
              <a:t>One check per panel</a:t>
            </a:r>
            <a:endParaRPr/>
          </a:p>
          <a:p>
            <a:pPr marL="457200" lvl="0" indent="-342900" algn="l" rtl="0">
              <a:spcBef>
                <a:spcPts val="0"/>
              </a:spcBef>
              <a:spcAft>
                <a:spcPts val="0"/>
              </a:spcAft>
              <a:buSzPts val="1800"/>
              <a:buChar char="●"/>
            </a:pPr>
            <a:r>
              <a:rPr lang="en-US"/>
              <a:t>Updated Contact information is required for remaining as a Certified AMIAS.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title"/>
          </p:nvPr>
        </p:nvSpPr>
        <p:spPr>
          <a:xfrm>
            <a:off x="762000" y="-32084"/>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860"/>
              <a:buFont typeface="Calibri"/>
              <a:buNone/>
            </a:pPr>
            <a:r>
              <a:rPr lang="en-US" sz="4860">
                <a:solidFill>
                  <a:srgbClr val="C00000"/>
                </a:solidFill>
              </a:rPr>
              <a:t>Alateen Group Sponsors</a:t>
            </a:r>
            <a:endParaRPr/>
          </a:p>
        </p:txBody>
      </p:sp>
      <p:sp>
        <p:nvSpPr>
          <p:cNvPr id="200" name="Google Shape;200;p25"/>
          <p:cNvSpPr txBox="1">
            <a:spLocks noGrp="1"/>
          </p:cNvSpPr>
          <p:nvPr>
            <p:ph type="body" idx="1"/>
          </p:nvPr>
        </p:nvSpPr>
        <p:spPr>
          <a:xfrm>
            <a:off x="2895600" y="1676400"/>
            <a:ext cx="5786438" cy="4684713"/>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800"/>
              <a:buChar char="•"/>
            </a:pPr>
            <a:r>
              <a:rPr lang="en-US" sz="2800"/>
              <a:t>Are necessary to have an Alateen meeting. </a:t>
            </a:r>
            <a:endParaRPr/>
          </a:p>
          <a:p>
            <a:pPr marL="274320" lvl="0" indent="-274320" algn="l" rtl="0">
              <a:spcBef>
                <a:spcPts val="560"/>
              </a:spcBef>
              <a:spcAft>
                <a:spcPts val="0"/>
              </a:spcAft>
              <a:buSzPts val="2800"/>
              <a:buChar char="•"/>
            </a:pPr>
            <a:r>
              <a:rPr lang="en-US" sz="2800"/>
              <a:t>Provide support and encouragement to the Alateen group as a whole.</a:t>
            </a:r>
            <a:endParaRPr/>
          </a:p>
          <a:p>
            <a:pPr marL="274320" lvl="0" indent="-274320" algn="l" rtl="0">
              <a:spcBef>
                <a:spcPts val="560"/>
              </a:spcBef>
              <a:spcAft>
                <a:spcPts val="0"/>
              </a:spcAft>
              <a:buSzPts val="2800"/>
              <a:buChar char="•"/>
            </a:pPr>
            <a:r>
              <a:rPr lang="en-US" sz="2800"/>
              <a:t>Maintain accurate contact information on Area forms</a:t>
            </a:r>
            <a:endParaRPr/>
          </a:p>
          <a:p>
            <a:pPr marL="274320" lvl="0" indent="-274320" algn="l" rtl="0">
              <a:spcBef>
                <a:spcPts val="560"/>
              </a:spcBef>
              <a:spcAft>
                <a:spcPts val="0"/>
              </a:spcAft>
              <a:buSzPts val="2800"/>
              <a:buChar char="•"/>
            </a:pPr>
            <a:r>
              <a:rPr lang="en-US" sz="2800"/>
              <a:t>Avoid one-on-one interactions.</a:t>
            </a:r>
            <a:endParaRPr/>
          </a:p>
          <a:p>
            <a:pPr marL="274320" lvl="0" indent="-121920" algn="l" rtl="0">
              <a:spcBef>
                <a:spcPts val="480"/>
              </a:spcBef>
              <a:spcAft>
                <a:spcPts val="0"/>
              </a:spcAft>
              <a:buSzPts val="2400"/>
              <a:buNone/>
            </a:pPr>
            <a:endParaRPr/>
          </a:p>
        </p:txBody>
      </p:sp>
      <p:pic>
        <p:nvPicPr>
          <p:cNvPr id="201" name="Google Shape;201;p25" descr="MCj01976620000[1]"/>
          <p:cNvPicPr preferRelativeResize="0"/>
          <p:nvPr/>
        </p:nvPicPr>
        <p:blipFill rotWithShape="1">
          <a:blip r:embed="rId3">
            <a:alphaModFix/>
          </a:blip>
          <a:srcRect/>
          <a:stretch/>
        </p:blipFill>
        <p:spPr>
          <a:xfrm>
            <a:off x="228600" y="2209801"/>
            <a:ext cx="2438400" cy="19435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762000" y="228600"/>
            <a:ext cx="6781800"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000"/>
              <a:buFont typeface="Calibri"/>
              <a:buNone/>
            </a:pPr>
            <a:r>
              <a:rPr lang="en-US" sz="4000" b="1">
                <a:solidFill>
                  <a:srgbClr val="C00000"/>
                </a:solidFill>
              </a:rPr>
              <a:t>Alateen Personal Sponsors</a:t>
            </a:r>
            <a:endParaRPr/>
          </a:p>
        </p:txBody>
      </p:sp>
      <p:sp>
        <p:nvSpPr>
          <p:cNvPr id="209" name="Google Shape;209;p26"/>
          <p:cNvSpPr txBox="1">
            <a:spLocks noGrp="1"/>
          </p:cNvSpPr>
          <p:nvPr>
            <p:ph type="body" idx="1"/>
          </p:nvPr>
        </p:nvSpPr>
        <p:spPr>
          <a:xfrm>
            <a:off x="609600" y="1371600"/>
            <a:ext cx="7543800" cy="3276600"/>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800"/>
              <a:buChar char="•"/>
            </a:pPr>
            <a:r>
              <a:rPr lang="en-US" sz="2800"/>
              <a:t>Alateens are encouraged to ask another Alateen member to be their personal Sponsor, with whom they can discuss personal problems and program questions.</a:t>
            </a:r>
            <a:endParaRPr/>
          </a:p>
          <a:p>
            <a:pPr marL="274320" lvl="0" indent="-274320" algn="l" rtl="0">
              <a:spcBef>
                <a:spcPts val="560"/>
              </a:spcBef>
              <a:spcAft>
                <a:spcPts val="0"/>
              </a:spcAft>
              <a:buSzPts val="2800"/>
              <a:buChar char="•"/>
            </a:pPr>
            <a:r>
              <a:rPr lang="en-US" sz="2800"/>
              <a:t>Just as in Al-Anon, Alateen personal Sponsorship is a peer-to-peer relationship.</a:t>
            </a:r>
            <a:endParaRPr/>
          </a:p>
        </p:txBody>
      </p:sp>
      <p:pic>
        <p:nvPicPr>
          <p:cNvPr id="210" name="Google Shape;210;p26" descr="MCj04323030000[1]"/>
          <p:cNvPicPr preferRelativeResize="0"/>
          <p:nvPr/>
        </p:nvPicPr>
        <p:blipFill rotWithShape="1">
          <a:blip r:embed="rId3">
            <a:alphaModFix/>
          </a:blip>
          <a:srcRect/>
          <a:stretch/>
        </p:blipFill>
        <p:spPr>
          <a:xfrm>
            <a:off x="5934319" y="4733925"/>
            <a:ext cx="2434979" cy="2124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p:nvPr>
        </p:nvSpPr>
        <p:spPr>
          <a:xfrm>
            <a:off x="838200" y="0"/>
            <a:ext cx="6781800" cy="1295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5400"/>
              <a:buFont typeface="Calibri"/>
              <a:buNone/>
            </a:pPr>
            <a:r>
              <a:rPr lang="en-US">
                <a:solidFill>
                  <a:srgbClr val="C00000"/>
                </a:solidFill>
              </a:rPr>
              <a:t>Alateen Resources</a:t>
            </a:r>
            <a:endParaRPr/>
          </a:p>
        </p:txBody>
      </p:sp>
      <p:sp>
        <p:nvSpPr>
          <p:cNvPr id="218" name="Google Shape;218;p27"/>
          <p:cNvSpPr txBox="1">
            <a:spLocks noGrp="1"/>
          </p:cNvSpPr>
          <p:nvPr>
            <p:ph type="body" idx="1"/>
          </p:nvPr>
        </p:nvSpPr>
        <p:spPr>
          <a:xfrm>
            <a:off x="685800" y="1250806"/>
            <a:ext cx="7543800" cy="3657600"/>
          </a:xfrm>
          <a:prstGeom prst="rect">
            <a:avLst/>
          </a:prstGeom>
          <a:noFill/>
          <a:ln>
            <a:noFill/>
          </a:ln>
        </p:spPr>
        <p:txBody>
          <a:bodyPr spcFirstLastPara="1" wrap="square" lIns="91425" tIns="45700" rIns="91425" bIns="45700" anchor="ctr" anchorCtr="0">
            <a:noAutofit/>
          </a:bodyPr>
          <a:lstStyle/>
          <a:p>
            <a:pPr marL="0" lvl="1" indent="0" algn="l" rtl="0">
              <a:lnSpc>
                <a:spcPct val="140000"/>
              </a:lnSpc>
              <a:spcBef>
                <a:spcPts val="0"/>
              </a:spcBef>
              <a:spcAft>
                <a:spcPts val="0"/>
              </a:spcAft>
              <a:buSzPts val="3200"/>
              <a:buNone/>
            </a:pPr>
            <a:r>
              <a:rPr lang="en-US" sz="3200" b="1">
                <a:solidFill>
                  <a:srgbClr val="C00000"/>
                </a:solidFill>
              </a:rPr>
              <a:t>In the District </a:t>
            </a:r>
            <a:endParaRPr/>
          </a:p>
          <a:p>
            <a:pPr marL="594360" lvl="1" indent="-274319" algn="l" rtl="0">
              <a:lnSpc>
                <a:spcPct val="70000"/>
              </a:lnSpc>
              <a:spcBef>
                <a:spcPts val="560"/>
              </a:spcBef>
              <a:spcAft>
                <a:spcPts val="0"/>
              </a:spcAft>
              <a:buSzPts val="2800"/>
              <a:buChar char="•"/>
            </a:pPr>
            <a:r>
              <a:rPr lang="en-US" sz="2800" b="1">
                <a:solidFill>
                  <a:srgbClr val="C00000"/>
                </a:solidFill>
              </a:rPr>
              <a:t>District Representative</a:t>
            </a:r>
            <a:endParaRPr sz="2800" b="1">
              <a:solidFill>
                <a:srgbClr val="C00000"/>
              </a:solidFill>
            </a:endParaRPr>
          </a:p>
          <a:p>
            <a:pPr marL="594360" lvl="1" indent="-274319" algn="l" rtl="0">
              <a:lnSpc>
                <a:spcPct val="70000"/>
              </a:lnSpc>
              <a:spcBef>
                <a:spcPts val="560"/>
              </a:spcBef>
              <a:spcAft>
                <a:spcPts val="0"/>
              </a:spcAft>
              <a:buClr>
                <a:srgbClr val="C00000"/>
              </a:buClr>
              <a:buSzPts val="2800"/>
              <a:buChar char="•"/>
            </a:pPr>
            <a:r>
              <a:rPr lang="en-US" sz="2800" b="1">
                <a:solidFill>
                  <a:srgbClr val="C00000"/>
                </a:solidFill>
              </a:rPr>
              <a:t>District Alateen Chair</a:t>
            </a:r>
            <a:endParaRPr sz="2800" b="1">
              <a:solidFill>
                <a:srgbClr val="C00000"/>
              </a:solidFill>
            </a:endParaRPr>
          </a:p>
          <a:p>
            <a:pPr marL="594360" lvl="1" indent="-274319" algn="l" rtl="0">
              <a:lnSpc>
                <a:spcPct val="70000"/>
              </a:lnSpc>
              <a:spcBef>
                <a:spcPts val="560"/>
              </a:spcBef>
              <a:spcAft>
                <a:spcPts val="0"/>
              </a:spcAft>
              <a:buClr>
                <a:srgbClr val="C00000"/>
              </a:buClr>
              <a:buSzPts val="2800"/>
              <a:buChar char="•"/>
            </a:pPr>
            <a:r>
              <a:rPr lang="en-US" sz="2800" b="1">
                <a:solidFill>
                  <a:srgbClr val="C00000"/>
                </a:solidFill>
              </a:rPr>
              <a:t>Other AMIAS</a:t>
            </a:r>
            <a:endParaRPr sz="2800" b="1">
              <a:solidFill>
                <a:srgbClr val="C00000"/>
              </a:solidFill>
            </a:endParaRPr>
          </a:p>
        </p:txBody>
      </p:sp>
      <p:pic>
        <p:nvPicPr>
          <p:cNvPr id="219" name="Google Shape;219;p27" descr="MCPE03230_0000[1]"/>
          <p:cNvPicPr preferRelativeResize="0"/>
          <p:nvPr/>
        </p:nvPicPr>
        <p:blipFill rotWithShape="1">
          <a:blip r:embed="rId3">
            <a:alphaModFix/>
          </a:blip>
          <a:srcRect/>
          <a:stretch/>
        </p:blipFill>
        <p:spPr>
          <a:xfrm>
            <a:off x="5638800" y="4908406"/>
            <a:ext cx="3505200" cy="1719407"/>
          </a:xfrm>
          <a:prstGeom prst="rect">
            <a:avLst/>
          </a:prstGeom>
          <a:solidFill>
            <a:srgbClr val="0000FF"/>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685800" y="0"/>
            <a:ext cx="6781800" cy="1219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5400"/>
              <a:buFont typeface="Calibri"/>
              <a:buNone/>
            </a:pPr>
            <a:r>
              <a:rPr lang="en-US">
                <a:solidFill>
                  <a:srgbClr val="C00000"/>
                </a:solidFill>
              </a:rPr>
              <a:t>Alateen Resources</a:t>
            </a:r>
            <a:endParaRPr/>
          </a:p>
        </p:txBody>
      </p:sp>
      <p:sp>
        <p:nvSpPr>
          <p:cNvPr id="227" name="Google Shape;227;p28"/>
          <p:cNvSpPr txBox="1">
            <a:spLocks noGrp="1"/>
          </p:cNvSpPr>
          <p:nvPr>
            <p:ph type="body" idx="1"/>
          </p:nvPr>
        </p:nvSpPr>
        <p:spPr>
          <a:xfrm>
            <a:off x="761999" y="1295400"/>
            <a:ext cx="7805057" cy="5105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3187"/>
              <a:buNone/>
            </a:pPr>
            <a:r>
              <a:rPr lang="en-US" sz="3187" b="1" dirty="0">
                <a:solidFill>
                  <a:srgbClr val="C00000"/>
                </a:solidFill>
              </a:rPr>
              <a:t>In the Area </a:t>
            </a:r>
            <a:endParaRPr dirty="0"/>
          </a:p>
          <a:p>
            <a:pPr marL="274320" lvl="0" indent="0" algn="l" rtl="0">
              <a:lnSpc>
                <a:spcPct val="80000"/>
              </a:lnSpc>
              <a:spcBef>
                <a:spcPts val="1162"/>
              </a:spcBef>
              <a:spcAft>
                <a:spcPts val="0"/>
              </a:spcAft>
              <a:buNone/>
            </a:pPr>
            <a:endParaRPr dirty="0"/>
          </a:p>
          <a:p>
            <a:pPr marL="274320" lvl="0" indent="-274320" algn="l" rtl="0">
              <a:lnSpc>
                <a:spcPct val="80000"/>
              </a:lnSpc>
              <a:spcBef>
                <a:spcPts val="562"/>
              </a:spcBef>
              <a:spcAft>
                <a:spcPts val="0"/>
              </a:spcAft>
              <a:buSzPts val="2812"/>
              <a:buChar char="•"/>
            </a:pPr>
            <a:r>
              <a:rPr lang="en-US" sz="2812" dirty="0">
                <a:solidFill>
                  <a:srgbClr val="C00000"/>
                </a:solidFill>
              </a:rPr>
              <a:t>Area Trusted Servants </a:t>
            </a:r>
            <a:endParaRPr sz="2812" dirty="0">
              <a:solidFill>
                <a:schemeClr val="dk1"/>
              </a:solidFill>
            </a:endParaRPr>
          </a:p>
          <a:p>
            <a:pPr marL="731520" lvl="1" indent="-274320">
              <a:lnSpc>
                <a:spcPct val="80000"/>
              </a:lnSpc>
              <a:spcBef>
                <a:spcPts val="562"/>
              </a:spcBef>
              <a:buSzPts val="2812"/>
            </a:pPr>
            <a:r>
              <a:rPr lang="en-US" sz="2612" dirty="0">
                <a:solidFill>
                  <a:schemeClr val="dk1"/>
                </a:solidFill>
              </a:rPr>
              <a:t>Alateen Coordinator – Judy S</a:t>
            </a:r>
            <a:endParaRPr sz="2612" dirty="0">
              <a:solidFill>
                <a:schemeClr val="dk1"/>
              </a:solidFill>
            </a:endParaRPr>
          </a:p>
          <a:p>
            <a:pPr marL="731520" lvl="1" indent="0">
              <a:lnSpc>
                <a:spcPct val="80000"/>
              </a:lnSpc>
              <a:spcBef>
                <a:spcPts val="562"/>
              </a:spcBef>
              <a:buNone/>
            </a:pPr>
            <a:r>
              <a:rPr lang="en-US" sz="2612" dirty="0">
                <a:solidFill>
                  <a:schemeClr val="dk1"/>
                </a:solidFill>
              </a:rPr>
              <a:t>Alateen-64@AFGArea9.org</a:t>
            </a:r>
            <a:endParaRPr sz="2612" dirty="0">
              <a:solidFill>
                <a:schemeClr val="dk1"/>
              </a:solidFill>
            </a:endParaRPr>
          </a:p>
          <a:p>
            <a:pPr marL="731520" lvl="1" indent="-274320">
              <a:lnSpc>
                <a:spcPct val="80000"/>
              </a:lnSpc>
              <a:spcBef>
                <a:spcPts val="562"/>
              </a:spcBef>
              <a:buSzPts val="2812"/>
            </a:pPr>
            <a:r>
              <a:rPr lang="en-US" sz="2612" dirty="0">
                <a:solidFill>
                  <a:schemeClr val="dk1"/>
                </a:solidFill>
              </a:rPr>
              <a:t>Area Alateen Process Person (AAPP) – Karyn M</a:t>
            </a:r>
            <a:endParaRPr sz="2612" dirty="0">
              <a:solidFill>
                <a:schemeClr val="dk1"/>
              </a:solidFill>
            </a:endParaRPr>
          </a:p>
          <a:p>
            <a:pPr marL="731520" lvl="1" indent="0">
              <a:lnSpc>
                <a:spcPct val="80000"/>
              </a:lnSpc>
              <a:spcBef>
                <a:spcPts val="562"/>
              </a:spcBef>
              <a:buNone/>
            </a:pPr>
            <a:r>
              <a:rPr lang="en-US" sz="2612" dirty="0">
                <a:solidFill>
                  <a:schemeClr val="dk1"/>
                </a:solidFill>
              </a:rPr>
              <a:t>AAPP-64@AFGArea9.org</a:t>
            </a:r>
            <a:endParaRPr sz="2612" dirty="0">
              <a:solidFill>
                <a:schemeClr val="dk1"/>
              </a:solidFill>
            </a:endParaRPr>
          </a:p>
          <a:p>
            <a:pPr marL="274320" lvl="0" indent="-274320" algn="l" rtl="0">
              <a:lnSpc>
                <a:spcPct val="80000"/>
              </a:lnSpc>
              <a:spcBef>
                <a:spcPts val="562"/>
              </a:spcBef>
              <a:spcAft>
                <a:spcPts val="0"/>
              </a:spcAft>
              <a:buSzPts val="2812"/>
              <a:buChar char="•"/>
            </a:pPr>
            <a:r>
              <a:rPr lang="en-US" sz="2812" dirty="0">
                <a:solidFill>
                  <a:srgbClr val="C00000"/>
                </a:solidFill>
              </a:rPr>
              <a:t>Area Alateen Requirements</a:t>
            </a:r>
            <a:endParaRPr dirty="0"/>
          </a:p>
          <a:p>
            <a:pPr marL="274320" lvl="0" indent="-274320" algn="l" rtl="0">
              <a:lnSpc>
                <a:spcPct val="80000"/>
              </a:lnSpc>
              <a:spcBef>
                <a:spcPts val="562"/>
              </a:spcBef>
              <a:spcAft>
                <a:spcPts val="0"/>
              </a:spcAft>
              <a:buSzPts val="2812"/>
              <a:buChar char="•"/>
            </a:pPr>
            <a:r>
              <a:rPr lang="en-US" sz="2812" dirty="0">
                <a:solidFill>
                  <a:srgbClr val="C00000"/>
                </a:solidFill>
              </a:rPr>
              <a:t>Area Alateen Process</a:t>
            </a:r>
          </a:p>
          <a:p>
            <a:pPr marL="274320" lvl="0" indent="-274320" algn="l" rtl="0">
              <a:lnSpc>
                <a:spcPct val="80000"/>
              </a:lnSpc>
              <a:spcBef>
                <a:spcPts val="562"/>
              </a:spcBef>
              <a:spcAft>
                <a:spcPts val="0"/>
              </a:spcAft>
              <a:buSzPts val="2812"/>
              <a:buChar char="•"/>
            </a:pPr>
            <a:r>
              <a:rPr lang="en-US" sz="2812" dirty="0">
                <a:solidFill>
                  <a:srgbClr val="C00000"/>
                </a:solidFill>
              </a:rPr>
              <a:t>Area Alateen Workshops</a:t>
            </a:r>
            <a:endParaRPr sz="2812" dirty="0">
              <a:solidFill>
                <a:srgbClr val="C00000"/>
              </a:solidFill>
            </a:endParaRPr>
          </a:p>
          <a:p>
            <a:pPr marL="274320" lvl="0" indent="-95758" algn="l" rtl="0">
              <a:lnSpc>
                <a:spcPct val="80000"/>
              </a:lnSpc>
              <a:spcBef>
                <a:spcPts val="562"/>
              </a:spcBef>
              <a:spcAft>
                <a:spcPts val="0"/>
              </a:spcAft>
              <a:buSzPts val="2812"/>
              <a:buNone/>
            </a:pPr>
            <a:endParaRPr sz="2812" dirty="0">
              <a:solidFill>
                <a:srgbClr val="C00000"/>
              </a:solidFill>
            </a:endParaRPr>
          </a:p>
          <a:p>
            <a:pPr marL="0" lvl="0" indent="0" algn="l" rtl="0">
              <a:lnSpc>
                <a:spcPct val="80000"/>
              </a:lnSpc>
              <a:spcBef>
                <a:spcPts val="562"/>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762000" y="-3810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5400"/>
              <a:buFont typeface="Calibri"/>
              <a:buNone/>
            </a:pPr>
            <a:r>
              <a:rPr lang="en-US">
                <a:solidFill>
                  <a:srgbClr val="C00000"/>
                </a:solidFill>
              </a:rPr>
              <a:t>Alateen Resources</a:t>
            </a:r>
            <a:endParaRPr/>
          </a:p>
        </p:txBody>
      </p:sp>
      <p:sp>
        <p:nvSpPr>
          <p:cNvPr id="235" name="Google Shape;235;p29"/>
          <p:cNvSpPr txBox="1">
            <a:spLocks noGrp="1"/>
          </p:cNvSpPr>
          <p:nvPr>
            <p:ph type="body" idx="1"/>
          </p:nvPr>
        </p:nvSpPr>
        <p:spPr>
          <a:xfrm>
            <a:off x="533400" y="1219200"/>
            <a:ext cx="7543800" cy="41910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3200"/>
              <a:buNone/>
            </a:pPr>
            <a:r>
              <a:rPr lang="en-US" sz="3200" b="1">
                <a:solidFill>
                  <a:schemeClr val="accent1"/>
                </a:solidFill>
              </a:rPr>
              <a:t>World Service Office</a:t>
            </a:r>
            <a:endParaRPr/>
          </a:p>
          <a:p>
            <a:pPr marL="274320" lvl="0" indent="-274320" algn="l" rtl="0">
              <a:lnSpc>
                <a:spcPct val="80000"/>
              </a:lnSpc>
              <a:spcBef>
                <a:spcPts val="1120"/>
              </a:spcBef>
              <a:spcAft>
                <a:spcPts val="0"/>
              </a:spcAft>
              <a:buSzPts val="2600"/>
              <a:buChar char="•"/>
            </a:pPr>
            <a:r>
              <a:rPr lang="en-US" sz="2600"/>
              <a:t>Alateen Service e-Manual  on the Members’ Web site,</a:t>
            </a:r>
            <a:r>
              <a:rPr lang="en-US" sz="2400"/>
              <a:t> </a:t>
            </a:r>
            <a:r>
              <a:rPr lang="en-US" sz="2600" u="sng">
                <a:solidFill>
                  <a:schemeClr val="hlink"/>
                </a:solidFill>
                <a:hlinkClick r:id="rId3"/>
              </a:rPr>
              <a:t>al-anon.org/members</a:t>
            </a:r>
            <a:r>
              <a:rPr lang="en-US" sz="2600"/>
              <a:t>, including guidelines:</a:t>
            </a:r>
            <a:endParaRPr sz="2600"/>
          </a:p>
          <a:p>
            <a:pPr marL="594360" lvl="1" indent="-274319" algn="l" rtl="0">
              <a:spcBef>
                <a:spcPts val="440"/>
              </a:spcBef>
              <a:spcAft>
                <a:spcPts val="0"/>
              </a:spcAft>
              <a:buSzPts val="2200"/>
              <a:buChar char="•"/>
            </a:pPr>
            <a:r>
              <a:rPr lang="en-US" i="1"/>
              <a:t>Alateen Safety Guidelines</a:t>
            </a:r>
            <a:r>
              <a:rPr lang="en-US"/>
              <a:t> (G-34)</a:t>
            </a:r>
            <a:endParaRPr/>
          </a:p>
          <a:p>
            <a:pPr marL="594360" lvl="1" indent="-274319" algn="l" rtl="0">
              <a:spcBef>
                <a:spcPts val="440"/>
              </a:spcBef>
              <a:spcAft>
                <a:spcPts val="0"/>
              </a:spcAft>
              <a:buSzPts val="2200"/>
              <a:buChar char="•"/>
            </a:pPr>
            <a:r>
              <a:rPr lang="en-US" i="1"/>
              <a:t>Starting an Alateen Group</a:t>
            </a:r>
            <a:r>
              <a:rPr lang="en-US"/>
              <a:t> (G-19)</a:t>
            </a:r>
            <a:endParaRPr/>
          </a:p>
          <a:p>
            <a:pPr marL="594360" lvl="1" indent="-274319" algn="l" rtl="0">
              <a:spcBef>
                <a:spcPts val="440"/>
              </a:spcBef>
              <a:spcAft>
                <a:spcPts val="0"/>
              </a:spcAft>
              <a:buSzPts val="2200"/>
              <a:buChar char="•"/>
            </a:pPr>
            <a:r>
              <a:rPr lang="en-US" i="1"/>
              <a:t>Alateen Meetings in Schools</a:t>
            </a:r>
            <a:r>
              <a:rPr lang="en-US"/>
              <a:t> (G-5)</a:t>
            </a:r>
            <a:endParaRPr/>
          </a:p>
          <a:p>
            <a:pPr marL="594360" lvl="1" indent="-274319" algn="l" rtl="0">
              <a:spcBef>
                <a:spcPts val="440"/>
              </a:spcBef>
              <a:spcAft>
                <a:spcPts val="0"/>
              </a:spcAft>
              <a:buSzPts val="2200"/>
              <a:buChar char="•"/>
            </a:pPr>
            <a:r>
              <a:rPr lang="en-US" i="1"/>
              <a:t>Alateen Conferences</a:t>
            </a:r>
            <a:r>
              <a:rPr lang="en-US"/>
              <a:t> (G-16) </a:t>
            </a:r>
            <a:endParaRPr/>
          </a:p>
          <a:p>
            <a:pPr marL="594360" lvl="1" indent="-274319" algn="l" rtl="0">
              <a:spcBef>
                <a:spcPts val="440"/>
              </a:spcBef>
              <a:spcAft>
                <a:spcPts val="0"/>
              </a:spcAft>
              <a:buSzPts val="2200"/>
              <a:buChar char="•"/>
            </a:pPr>
            <a:r>
              <a:rPr lang="en-US" i="1"/>
              <a:t>Area Alateen Coordinators</a:t>
            </a:r>
            <a:r>
              <a:rPr lang="en-US"/>
              <a:t> (G-24)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8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txBox="1">
            <a:spLocks noGrp="1"/>
          </p:cNvSpPr>
          <p:nvPr>
            <p:ph type="title"/>
          </p:nvPr>
        </p:nvSpPr>
        <p:spPr>
          <a:xfrm>
            <a:off x="855662" y="0"/>
            <a:ext cx="6781800" cy="121848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400"/>
              <a:buFont typeface="Calibri"/>
              <a:buNone/>
            </a:pPr>
            <a:r>
              <a:rPr lang="en-US" sz="4400">
                <a:solidFill>
                  <a:srgbClr val="C00000"/>
                </a:solidFill>
              </a:rPr>
              <a:t>Responsibility Statement</a:t>
            </a:r>
            <a:endParaRPr/>
          </a:p>
        </p:txBody>
      </p:sp>
      <p:sp>
        <p:nvSpPr>
          <p:cNvPr id="243" name="Google Shape;243;p30"/>
          <p:cNvSpPr txBox="1">
            <a:spLocks noGrp="1"/>
          </p:cNvSpPr>
          <p:nvPr>
            <p:ph type="body" idx="1"/>
          </p:nvPr>
        </p:nvSpPr>
        <p:spPr>
          <a:xfrm>
            <a:off x="762000" y="1600200"/>
            <a:ext cx="7543800" cy="3886200"/>
          </a:xfrm>
          <a:prstGeom prst="rect">
            <a:avLst/>
          </a:prstGeom>
          <a:noFill/>
          <a:ln>
            <a:noFill/>
          </a:ln>
        </p:spPr>
        <p:txBody>
          <a:bodyPr spcFirstLastPara="1" wrap="square" lIns="91425" tIns="45700" rIns="91425" bIns="45700" anchor="ctr" anchorCtr="0">
            <a:noAutofit/>
          </a:bodyPr>
          <a:lstStyle/>
          <a:p>
            <a:pPr marL="274320" lvl="0" indent="-274320" algn="l" rtl="0">
              <a:lnSpc>
                <a:spcPct val="90000"/>
              </a:lnSpc>
              <a:spcBef>
                <a:spcPts val="0"/>
              </a:spcBef>
              <a:spcAft>
                <a:spcPts val="0"/>
              </a:spcAft>
              <a:buSzPts val="2800"/>
              <a:buFont typeface="Cambria"/>
              <a:buNone/>
            </a:pPr>
            <a:r>
              <a:rPr lang="en-US" sz="2800"/>
              <a:t>   “AMIAS are to provide direction to assure that emphasis is placed on the Al-Anon/ Alateen program of recovery and, to the best of their ability, maintain an atmosphere that will protect the Alateen members from physical and emotional harm.”</a:t>
            </a:r>
            <a:endParaRPr/>
          </a:p>
          <a:p>
            <a:pPr marL="274320" lvl="0" indent="-274320" algn="l" rtl="0">
              <a:lnSpc>
                <a:spcPct val="90000"/>
              </a:lnSpc>
              <a:spcBef>
                <a:spcPts val="360"/>
              </a:spcBef>
              <a:spcAft>
                <a:spcPts val="0"/>
              </a:spcAft>
              <a:buSzPts val="1800"/>
              <a:buFont typeface="Cambria"/>
              <a:buNone/>
            </a:pPr>
            <a:endParaRPr sz="1800" i="1"/>
          </a:p>
          <a:p>
            <a:pPr marL="274320" lvl="0" indent="-274320" algn="l" rtl="0">
              <a:lnSpc>
                <a:spcPct val="90000"/>
              </a:lnSpc>
              <a:spcBef>
                <a:spcPts val="400"/>
              </a:spcBef>
              <a:spcAft>
                <a:spcPts val="0"/>
              </a:spcAft>
              <a:buSzPts val="2000"/>
              <a:buFont typeface="Cambria"/>
              <a:buNone/>
            </a:pPr>
            <a:r>
              <a:rPr lang="en-US" sz="2000" i="1"/>
              <a:t>	The Responsibility Statement can be found on the WSO </a:t>
            </a:r>
            <a:r>
              <a:rPr lang="en-US" sz="2000" b="1"/>
              <a:t>Alateen Safety Guideline</a:t>
            </a:r>
            <a:r>
              <a:rPr lang="en-US" sz="2000" i="1"/>
              <a:t>, G-34, available on the Members’ Web site,         </a:t>
            </a:r>
            <a:r>
              <a:rPr lang="en-US" sz="2000" i="1" u="sng">
                <a:solidFill>
                  <a:schemeClr val="hlink"/>
                </a:solidFill>
                <a:hlinkClick r:id="rId3"/>
              </a:rPr>
              <a:t>al-anon.org/members</a:t>
            </a:r>
            <a:r>
              <a:rPr lang="en-US" sz="2000" i="1"/>
              <a:t>. </a:t>
            </a:r>
            <a:endParaRPr/>
          </a:p>
          <a:p>
            <a:pPr marL="274320" lvl="0" indent="-274320" algn="l" rtl="0">
              <a:spcBef>
                <a:spcPts val="560"/>
              </a:spcBef>
              <a:spcAft>
                <a:spcPts val="0"/>
              </a:spcAft>
              <a:buSzPts val="2800"/>
              <a:buFont typeface="Cambria"/>
              <a:buNone/>
            </a:pP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title"/>
          </p:nvPr>
        </p:nvSpPr>
        <p:spPr>
          <a:xfrm>
            <a:off x="493295" y="304800"/>
            <a:ext cx="73152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000"/>
              <a:buFont typeface="Calibri"/>
              <a:buNone/>
            </a:pPr>
            <a:r>
              <a:rPr lang="en-US" sz="4000">
                <a:solidFill>
                  <a:srgbClr val="C00000"/>
                </a:solidFill>
              </a:rPr>
              <a:t>Safety Checklist</a:t>
            </a:r>
            <a:br>
              <a:rPr lang="en-US" sz="4000">
                <a:solidFill>
                  <a:srgbClr val="C00000"/>
                </a:solidFill>
              </a:rPr>
            </a:br>
            <a:endParaRPr sz="4000">
              <a:solidFill>
                <a:srgbClr val="C00000"/>
              </a:solidFill>
            </a:endParaRPr>
          </a:p>
        </p:txBody>
      </p:sp>
      <p:sp>
        <p:nvSpPr>
          <p:cNvPr id="251" name="Google Shape;251;p31"/>
          <p:cNvSpPr txBox="1">
            <a:spLocks noGrp="1"/>
          </p:cNvSpPr>
          <p:nvPr>
            <p:ph type="body" idx="1"/>
          </p:nvPr>
        </p:nvSpPr>
        <p:spPr>
          <a:xfrm>
            <a:off x="381000" y="856874"/>
            <a:ext cx="8458200" cy="504662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2800">
                <a:solidFill>
                  <a:srgbClr val="C00000"/>
                </a:solidFill>
              </a:rPr>
              <a:t>Al-Anon Members Involved in Alateen Service:</a:t>
            </a:r>
            <a:endParaRPr/>
          </a:p>
          <a:p>
            <a:pPr marL="274320" lvl="0" indent="-274320" algn="l" rtl="0">
              <a:lnSpc>
                <a:spcPct val="90000"/>
              </a:lnSpc>
              <a:spcBef>
                <a:spcPts val="480"/>
              </a:spcBef>
              <a:spcAft>
                <a:spcPts val="0"/>
              </a:spcAft>
              <a:buSzPts val="2400"/>
              <a:buChar char="•"/>
            </a:pPr>
            <a:r>
              <a:rPr lang="en-US" sz="2400"/>
              <a:t>Work their own Al-Anon program. </a:t>
            </a:r>
            <a:endParaRPr/>
          </a:p>
          <a:p>
            <a:pPr marL="274320" lvl="0" indent="-274320" algn="l" rtl="0">
              <a:lnSpc>
                <a:spcPct val="90000"/>
              </a:lnSpc>
              <a:spcBef>
                <a:spcPts val="480"/>
              </a:spcBef>
              <a:spcAft>
                <a:spcPts val="0"/>
              </a:spcAft>
              <a:buSzPts val="2400"/>
              <a:buChar char="•"/>
            </a:pPr>
            <a:r>
              <a:rPr lang="en-US" sz="2400"/>
              <a:t>Use their personal and service Sponsors. </a:t>
            </a:r>
            <a:endParaRPr/>
          </a:p>
          <a:p>
            <a:pPr marL="274320" lvl="0" indent="-274320" algn="l" rtl="0">
              <a:lnSpc>
                <a:spcPct val="90000"/>
              </a:lnSpc>
              <a:spcBef>
                <a:spcPts val="480"/>
              </a:spcBef>
              <a:spcAft>
                <a:spcPts val="0"/>
              </a:spcAft>
              <a:buSzPts val="2400"/>
              <a:buChar char="•"/>
            </a:pPr>
            <a:r>
              <a:rPr lang="en-US" sz="2400"/>
              <a:t>Participate in local/Area Al-Anon/Alateen events.</a:t>
            </a:r>
            <a:endParaRPr/>
          </a:p>
          <a:p>
            <a:pPr marL="274320" lvl="0" indent="-274320" algn="l" rtl="0">
              <a:lnSpc>
                <a:spcPct val="90000"/>
              </a:lnSpc>
              <a:spcBef>
                <a:spcPts val="480"/>
              </a:spcBef>
              <a:spcAft>
                <a:spcPts val="0"/>
              </a:spcAft>
              <a:buSzPts val="2400"/>
              <a:buChar char="•"/>
            </a:pPr>
            <a:r>
              <a:rPr lang="en-US" sz="2400"/>
              <a:t>Avoid one-on-one interactions with Alateens.</a:t>
            </a:r>
            <a:endParaRPr/>
          </a:p>
          <a:p>
            <a:pPr marL="274320" lvl="0" indent="-274320" algn="l" rtl="0">
              <a:lnSpc>
                <a:spcPct val="90000"/>
              </a:lnSpc>
              <a:spcBef>
                <a:spcPts val="480"/>
              </a:spcBef>
              <a:spcAft>
                <a:spcPts val="0"/>
              </a:spcAft>
              <a:buSzPts val="2400"/>
              <a:buChar char="•"/>
            </a:pPr>
            <a:r>
              <a:rPr lang="en-US" sz="2400"/>
              <a:t>Know when to step down as an Alateen Group Sponsor.</a:t>
            </a:r>
            <a:endParaRPr/>
          </a:p>
          <a:p>
            <a:pPr marL="274320" lvl="0" indent="-274320" algn="l" rtl="0">
              <a:lnSpc>
                <a:spcPct val="90000"/>
              </a:lnSpc>
              <a:spcBef>
                <a:spcPts val="480"/>
              </a:spcBef>
              <a:spcAft>
                <a:spcPts val="0"/>
              </a:spcAft>
              <a:buSzPts val="2400"/>
              <a:buChar char="•"/>
            </a:pPr>
            <a:r>
              <a:rPr lang="en-US" sz="2400"/>
              <a:t>Attend district and Area service meetings whenever possible.</a:t>
            </a:r>
            <a:endParaRPr/>
          </a:p>
          <a:p>
            <a:pPr marL="274320" lvl="0" indent="-274320" algn="l" rtl="0">
              <a:lnSpc>
                <a:spcPct val="90000"/>
              </a:lnSpc>
              <a:spcBef>
                <a:spcPts val="480"/>
              </a:spcBef>
              <a:spcAft>
                <a:spcPts val="0"/>
              </a:spcAft>
              <a:buSzPts val="2400"/>
              <a:buChar char="•"/>
            </a:pPr>
            <a:r>
              <a:rPr lang="en-US" sz="2400"/>
              <a:t>Participate in Alateen Sponsor Workshops.</a:t>
            </a:r>
            <a:endParaRPr/>
          </a:p>
          <a:p>
            <a:pPr marL="274320" lvl="0" indent="-274320" algn="l" rtl="0">
              <a:lnSpc>
                <a:spcPct val="90000"/>
              </a:lnSpc>
              <a:spcBef>
                <a:spcPts val="480"/>
              </a:spcBef>
              <a:spcAft>
                <a:spcPts val="0"/>
              </a:spcAft>
              <a:buSzPts val="2400"/>
              <a:buChar char="•"/>
            </a:pPr>
            <a:r>
              <a:rPr lang="en-US" sz="2400"/>
              <a:t>Stay informed—connect with the Area Alateen Coordinator.</a:t>
            </a:r>
            <a:endParaRPr/>
          </a:p>
          <a:p>
            <a:pPr marL="274320" lvl="0" indent="-274320" algn="l" rtl="0">
              <a:lnSpc>
                <a:spcPct val="90000"/>
              </a:lnSpc>
              <a:spcBef>
                <a:spcPts val="480"/>
              </a:spcBef>
              <a:spcAft>
                <a:spcPts val="0"/>
              </a:spcAft>
              <a:buSzPts val="2400"/>
              <a:buChar char="•"/>
            </a:pPr>
            <a:r>
              <a:rPr lang="en-US" sz="2400"/>
              <a:t>Use all </a:t>
            </a:r>
            <a:r>
              <a:rPr lang="en-US"/>
              <a:t>their</a:t>
            </a:r>
            <a:r>
              <a:rPr lang="en-US" sz="2400"/>
              <a:t> resources!</a:t>
            </a:r>
            <a:endParaRPr/>
          </a:p>
        </p:txBody>
      </p:sp>
      <p:sp>
        <p:nvSpPr>
          <p:cNvPr id="252" name="Google Shape;252;p31"/>
          <p:cNvSpPr txBox="1"/>
          <p:nvPr/>
        </p:nvSpPr>
        <p:spPr>
          <a:xfrm>
            <a:off x="685800" y="5577681"/>
            <a:ext cx="8153400" cy="5794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3200"/>
              <a:buFont typeface="Courgette"/>
              <a:buNone/>
            </a:pPr>
            <a:r>
              <a:rPr lang="en-US" sz="3200" b="0" i="0" u="none" strike="noStrike" cap="none">
                <a:solidFill>
                  <a:srgbClr val="C00000"/>
                </a:solidFill>
                <a:latin typeface="Courgette"/>
                <a:ea typeface="Courgette"/>
                <a:cs typeface="Courgette"/>
                <a:sym typeface="Courgette"/>
              </a:rPr>
              <a:t>Talk to each other, reason things out with someone else…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442913" y="103188"/>
            <a:ext cx="8243887" cy="18018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262626"/>
              </a:buClr>
              <a:buSzPts val="5400"/>
              <a:buFont typeface="Calibri"/>
              <a:buNone/>
            </a:pPr>
            <a:r>
              <a:rPr lang="en-US" b="1" dirty="0"/>
              <a:t>         </a:t>
            </a:r>
            <a:r>
              <a:rPr lang="en-US" b="1" dirty="0">
                <a:solidFill>
                  <a:srgbClr val="C00000"/>
                </a:solidFill>
              </a:rPr>
              <a:t>Alateen is. . .</a:t>
            </a:r>
            <a:endParaRPr dirty="0"/>
          </a:p>
        </p:txBody>
      </p:sp>
      <p:sp>
        <p:nvSpPr>
          <p:cNvPr id="108" name="Google Shape;108;p14"/>
          <p:cNvSpPr txBox="1">
            <a:spLocks noGrp="1"/>
          </p:cNvSpPr>
          <p:nvPr>
            <p:ph type="body" idx="1"/>
          </p:nvPr>
        </p:nvSpPr>
        <p:spPr>
          <a:xfrm>
            <a:off x="753980" y="1752600"/>
            <a:ext cx="8229600" cy="4456113"/>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800"/>
              <a:buChar char="•"/>
            </a:pPr>
            <a:r>
              <a:rPr lang="en-US" sz="2600" dirty="0"/>
              <a:t>…part of Al-Anon Family Groups.</a:t>
            </a:r>
            <a:endParaRPr sz="2600" dirty="0"/>
          </a:p>
          <a:p>
            <a:pPr marL="274320" lvl="0" indent="-274320" algn="l" rtl="0">
              <a:spcBef>
                <a:spcPts val="560"/>
              </a:spcBef>
              <a:spcAft>
                <a:spcPts val="0"/>
              </a:spcAft>
              <a:buSzPts val="2800"/>
              <a:buChar char="•"/>
            </a:pPr>
            <a:r>
              <a:rPr lang="en-US" sz="2600" dirty="0"/>
              <a:t>…a fellowship of young people whose lives have been affected by alcoholism in a family member or close friend.</a:t>
            </a:r>
            <a:endParaRPr sz="2600" dirty="0"/>
          </a:p>
          <a:p>
            <a:pPr marL="274320" lvl="0" indent="-274320" algn="r" rtl="0">
              <a:spcBef>
                <a:spcPts val="400"/>
              </a:spcBef>
              <a:spcAft>
                <a:spcPts val="0"/>
              </a:spcAft>
              <a:buSzPts val="2000"/>
              <a:buFont typeface="Cambria"/>
              <a:buNone/>
            </a:pPr>
            <a:r>
              <a:rPr lang="en-US" sz="2000" dirty="0"/>
              <a:t>(from the Alateen Suggested Preamble)</a:t>
            </a:r>
            <a:endParaRPr dirty="0"/>
          </a:p>
          <a:p>
            <a:pPr marL="274320" lvl="0" indent="-274320" algn="ctr" rtl="0">
              <a:spcBef>
                <a:spcPts val="560"/>
              </a:spcBef>
              <a:spcAft>
                <a:spcPts val="0"/>
              </a:spcAft>
              <a:buSzPts val="2800"/>
              <a:buFont typeface="Cambria"/>
              <a:buNone/>
            </a:pPr>
            <a:r>
              <a:rPr lang="en-US" sz="4000" b="1" dirty="0">
                <a:solidFill>
                  <a:srgbClr val="C00000"/>
                </a:solidFill>
              </a:rPr>
              <a:t>Alateen is not…</a:t>
            </a:r>
            <a:endParaRPr sz="4000" dirty="0"/>
          </a:p>
          <a:p>
            <a:pPr marL="274320" lvl="0" indent="-274320" algn="l" rtl="0">
              <a:spcBef>
                <a:spcPts val="560"/>
              </a:spcBef>
              <a:spcAft>
                <a:spcPts val="0"/>
              </a:spcAft>
              <a:buSzPts val="2800"/>
              <a:buChar char="•"/>
            </a:pPr>
            <a:r>
              <a:rPr lang="en-US" sz="2600" dirty="0"/>
              <a:t>A program for young people seeking sobriety.</a:t>
            </a:r>
            <a:endParaRPr sz="2600" dirty="0"/>
          </a:p>
          <a:p>
            <a:pPr marL="274320" lvl="0" indent="-274320" algn="l" rtl="0">
              <a:spcBef>
                <a:spcPts val="560"/>
              </a:spcBef>
              <a:spcAft>
                <a:spcPts val="0"/>
              </a:spcAft>
              <a:buSzPts val="2800"/>
              <a:buChar char="•"/>
            </a:pPr>
            <a:r>
              <a:rPr lang="en-US" sz="2600" dirty="0"/>
              <a:t>A therapy program.</a:t>
            </a:r>
            <a:endParaRPr sz="2600" dirty="0"/>
          </a:p>
        </p:txBody>
      </p:sp>
      <p:pic>
        <p:nvPicPr>
          <p:cNvPr id="109" name="Google Shape;109;p14" descr="C:\Users\Marylou\AppData\Local\Microsoft\Windows\Temporary Internet Files\Content.IE5\WLW4511U\Young-people-walking-cropped-j0428519-resized[1].jpg"/>
          <p:cNvPicPr preferRelativeResize="0"/>
          <p:nvPr/>
        </p:nvPicPr>
        <p:blipFill rotWithShape="1">
          <a:blip r:embed="rId3">
            <a:alphaModFix/>
          </a:blip>
          <a:srcRect/>
          <a:stretch/>
        </p:blipFill>
        <p:spPr>
          <a:xfrm>
            <a:off x="762001" y="457200"/>
            <a:ext cx="2286000" cy="15422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685800" y="-2667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5400"/>
              <a:buFont typeface="Calibri"/>
              <a:buNone/>
            </a:pPr>
            <a:r>
              <a:rPr lang="en-US">
                <a:solidFill>
                  <a:srgbClr val="C00000"/>
                </a:solidFill>
              </a:rPr>
              <a:t>Alateen Includes…</a:t>
            </a:r>
            <a:endParaRPr/>
          </a:p>
        </p:txBody>
      </p:sp>
      <p:sp>
        <p:nvSpPr>
          <p:cNvPr id="117" name="Google Shape;117;p15"/>
          <p:cNvSpPr txBox="1">
            <a:spLocks noGrp="1"/>
          </p:cNvSpPr>
          <p:nvPr>
            <p:ph type="body" idx="1"/>
          </p:nvPr>
        </p:nvSpPr>
        <p:spPr>
          <a:xfrm>
            <a:off x="762000" y="1219200"/>
            <a:ext cx="7543800" cy="4800600"/>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800"/>
              <a:buChar char="•"/>
            </a:pPr>
            <a:r>
              <a:rPr lang="en-US" sz="2800"/>
              <a:t>Alateen members</a:t>
            </a:r>
            <a:endParaRPr/>
          </a:p>
          <a:p>
            <a:pPr marL="274320" lvl="0" indent="-274320" algn="l" rtl="0">
              <a:spcBef>
                <a:spcPts val="560"/>
              </a:spcBef>
              <a:spcAft>
                <a:spcPts val="0"/>
              </a:spcAft>
              <a:buSzPts val="2800"/>
              <a:buChar char="•"/>
            </a:pPr>
            <a:r>
              <a:rPr lang="en-US" sz="2800"/>
              <a:t>Area-certified Al-Anon Members Involved in Alateen Service (AMIAS) to serve as Alateen  Group Sponsors</a:t>
            </a:r>
            <a:endParaRPr/>
          </a:p>
          <a:p>
            <a:pPr marL="274320" lvl="0" indent="-274320" algn="l" rtl="0">
              <a:spcBef>
                <a:spcPts val="560"/>
              </a:spcBef>
              <a:spcAft>
                <a:spcPts val="0"/>
              </a:spcAft>
              <a:buSzPts val="2800"/>
              <a:buChar char="•"/>
            </a:pPr>
            <a:r>
              <a:rPr lang="en-US" sz="2800"/>
              <a:t>Alateen Group Meetings</a:t>
            </a:r>
            <a:endParaRPr/>
          </a:p>
          <a:p>
            <a:pPr marL="274320" lvl="0" indent="-274320" algn="l" rtl="0">
              <a:spcBef>
                <a:spcPts val="560"/>
              </a:spcBef>
              <a:spcAft>
                <a:spcPts val="0"/>
              </a:spcAft>
              <a:buSzPts val="2800"/>
              <a:buChar char="•"/>
            </a:pPr>
            <a:r>
              <a:rPr lang="en-US" sz="2800"/>
              <a:t>Resources to Alateen:</a:t>
            </a:r>
            <a:endParaRPr/>
          </a:p>
          <a:p>
            <a:pPr marL="594360" lvl="1" indent="-274319" algn="l" rtl="0">
              <a:spcBef>
                <a:spcPts val="560"/>
              </a:spcBef>
              <a:spcAft>
                <a:spcPts val="0"/>
              </a:spcAft>
              <a:buSzPts val="2800"/>
              <a:buChar char="•"/>
            </a:pPr>
            <a:r>
              <a:rPr lang="en-US" sz="2800"/>
              <a:t>Supportive Al-Anon groups &amp; members</a:t>
            </a:r>
            <a:endParaRPr/>
          </a:p>
          <a:p>
            <a:pPr marL="594360" lvl="1" indent="-274319" algn="l" rtl="0">
              <a:spcBef>
                <a:spcPts val="560"/>
              </a:spcBef>
              <a:spcAft>
                <a:spcPts val="0"/>
              </a:spcAft>
              <a:buSzPts val="2800"/>
              <a:buChar char="•"/>
            </a:pPr>
            <a:r>
              <a:rPr lang="en-US" sz="2800"/>
              <a:t>Supportive local service arms (district/AIS)</a:t>
            </a:r>
            <a:endParaRPr/>
          </a:p>
          <a:p>
            <a:pPr marL="594360" lvl="1" indent="-274319" algn="l" rtl="0">
              <a:spcBef>
                <a:spcPts val="560"/>
              </a:spcBef>
              <a:spcAft>
                <a:spcPts val="0"/>
              </a:spcAft>
              <a:buSzPts val="2800"/>
              <a:buChar char="•"/>
            </a:pPr>
            <a:r>
              <a:rPr lang="en-US" sz="2800"/>
              <a:t>Area trusted servants</a:t>
            </a:r>
            <a:endParaRPr/>
          </a:p>
          <a:p>
            <a:pPr marL="594360" lvl="1" indent="-274319" algn="l" rtl="0">
              <a:spcBef>
                <a:spcPts val="560"/>
              </a:spcBef>
              <a:spcAft>
                <a:spcPts val="0"/>
              </a:spcAft>
              <a:buSzPts val="2800"/>
              <a:buChar char="•"/>
            </a:pPr>
            <a:r>
              <a:rPr lang="en-US" sz="2800"/>
              <a:t>World Service Office (WSO)</a:t>
            </a:r>
            <a:endParaRPr/>
          </a:p>
        </p:txBody>
      </p:sp>
      <p:pic>
        <p:nvPicPr>
          <p:cNvPr id="118" name="Google Shape;118;p15" descr="C:\Users\Marylou\AppData\Local\Microsoft\Windows\Temporary Internet Files\Content.IE5\944FCG61\friendship-circle-clip-art[1].jpg"/>
          <p:cNvPicPr preferRelativeResize="0"/>
          <p:nvPr/>
        </p:nvPicPr>
        <p:blipFill rotWithShape="1">
          <a:blip r:embed="rId3">
            <a:alphaModFix/>
          </a:blip>
          <a:srcRect/>
          <a:stretch/>
        </p:blipFill>
        <p:spPr>
          <a:xfrm>
            <a:off x="7086600" y="0"/>
            <a:ext cx="1736558" cy="17365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381000" y="381000"/>
            <a:ext cx="8243888" cy="13144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800"/>
              <a:buFont typeface="Calibri"/>
              <a:buNone/>
            </a:pPr>
            <a:r>
              <a:rPr lang="en-US" sz="4800">
                <a:solidFill>
                  <a:srgbClr val="C00000"/>
                </a:solidFill>
              </a:rPr>
              <a:t>Alateen Members</a:t>
            </a:r>
            <a:endParaRPr/>
          </a:p>
        </p:txBody>
      </p:sp>
      <p:sp>
        <p:nvSpPr>
          <p:cNvPr id="126" name="Google Shape;126;p16"/>
          <p:cNvSpPr txBox="1">
            <a:spLocks noGrp="1"/>
          </p:cNvSpPr>
          <p:nvPr>
            <p:ph type="body" idx="1"/>
          </p:nvPr>
        </p:nvSpPr>
        <p:spPr>
          <a:xfrm>
            <a:off x="393032" y="1828800"/>
            <a:ext cx="8229600" cy="3314700"/>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800"/>
              <a:buChar char="•"/>
            </a:pPr>
            <a:r>
              <a:rPr lang="en-US" sz="2800"/>
              <a:t>Are members of Al-Anon Family Groups who are seeking recovery from the effects of someone else’s drinking.</a:t>
            </a:r>
            <a:endParaRPr/>
          </a:p>
          <a:p>
            <a:pPr marL="274320" lvl="0" indent="-274320" algn="l" rtl="0">
              <a:spcBef>
                <a:spcPts val="560"/>
              </a:spcBef>
              <a:spcAft>
                <a:spcPts val="0"/>
              </a:spcAft>
              <a:buSzPts val="2800"/>
              <a:buChar char="•"/>
            </a:pPr>
            <a:r>
              <a:rPr lang="en-US" sz="2800"/>
              <a:t>Share their experience, strength, and hope with each other.</a:t>
            </a:r>
            <a:endParaRPr/>
          </a:p>
          <a:p>
            <a:pPr marL="274320" lvl="0" indent="-274320" algn="l" rtl="0">
              <a:spcBef>
                <a:spcPts val="560"/>
              </a:spcBef>
              <a:spcAft>
                <a:spcPts val="0"/>
              </a:spcAft>
              <a:buSzPts val="2800"/>
              <a:buChar char="•"/>
            </a:pPr>
            <a:r>
              <a:rPr lang="en-US" sz="2800"/>
              <a:t>Are generally teenagers; may include </a:t>
            </a:r>
            <a:endParaRPr/>
          </a:p>
          <a:p>
            <a:pPr marL="0" lvl="0" indent="0" algn="l" rtl="0">
              <a:spcBef>
                <a:spcPts val="0"/>
              </a:spcBef>
              <a:spcAft>
                <a:spcPts val="0"/>
              </a:spcAft>
              <a:buSzPts val="2800"/>
              <a:buNone/>
            </a:pPr>
            <a:r>
              <a:rPr lang="en-US" sz="2800"/>
              <a:t>    younger family members.</a:t>
            </a:r>
            <a:endParaRPr/>
          </a:p>
        </p:txBody>
      </p:sp>
      <p:pic>
        <p:nvPicPr>
          <p:cNvPr id="127" name="Google Shape;127;p16" descr="C:\Users\Marylou\AppData\Local\Microsoft\Windows\Temporary Internet Files\Content.IE5\RSGRMBAJ\Young_People_tcm15-12493[1].jpg"/>
          <p:cNvPicPr preferRelativeResize="0"/>
          <p:nvPr/>
        </p:nvPicPr>
        <p:blipFill rotWithShape="1">
          <a:blip r:embed="rId3">
            <a:alphaModFix/>
          </a:blip>
          <a:srcRect/>
          <a:stretch/>
        </p:blipFill>
        <p:spPr>
          <a:xfrm>
            <a:off x="6858000" y="4114800"/>
            <a:ext cx="2057400" cy="205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457200" y="0"/>
            <a:ext cx="8243888"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Calibri"/>
              <a:buNone/>
            </a:pPr>
            <a:br>
              <a:rPr lang="en-US" sz="4860"/>
            </a:br>
            <a:r>
              <a:rPr lang="en-US" sz="4860">
                <a:solidFill>
                  <a:srgbClr val="C00000"/>
                </a:solidFill>
              </a:rPr>
              <a:t>2003 Alateen Motion</a:t>
            </a:r>
            <a:endParaRPr/>
          </a:p>
        </p:txBody>
      </p:sp>
      <p:sp>
        <p:nvSpPr>
          <p:cNvPr id="135" name="Google Shape;135;p17"/>
          <p:cNvSpPr txBox="1">
            <a:spLocks noGrp="1"/>
          </p:cNvSpPr>
          <p:nvPr>
            <p:ph type="body" idx="1"/>
          </p:nvPr>
        </p:nvSpPr>
        <p:spPr>
          <a:xfrm>
            <a:off x="533400" y="1524000"/>
            <a:ext cx="8229600" cy="4684713"/>
          </a:xfrm>
          <a:prstGeom prst="rect">
            <a:avLst/>
          </a:prstGeom>
          <a:noFill/>
          <a:ln>
            <a:noFill/>
          </a:ln>
        </p:spPr>
        <p:txBody>
          <a:bodyPr spcFirstLastPara="1" wrap="square" lIns="91425" tIns="45700" rIns="91425" bIns="45700" anchor="ctr" anchorCtr="0">
            <a:noAutofit/>
          </a:bodyPr>
          <a:lstStyle/>
          <a:p>
            <a:pPr marL="274320" lvl="0" indent="-274320" algn="l" rtl="0">
              <a:lnSpc>
                <a:spcPct val="90000"/>
              </a:lnSpc>
              <a:spcBef>
                <a:spcPts val="0"/>
              </a:spcBef>
              <a:spcAft>
                <a:spcPts val="0"/>
              </a:spcAft>
              <a:buSzPts val="2400"/>
              <a:buChar char="•"/>
            </a:pPr>
            <a:r>
              <a:rPr lang="en-US"/>
              <a:t>Required Areas to set safety and behavioral requirements for all Alateens and all Al-Anon Members Involved in Alateen Service (AMIAS).</a:t>
            </a:r>
            <a:endParaRPr/>
          </a:p>
          <a:p>
            <a:pPr marL="274320" lvl="0" indent="-274320" algn="l" rtl="0">
              <a:lnSpc>
                <a:spcPct val="90000"/>
              </a:lnSpc>
              <a:spcBef>
                <a:spcPts val="480"/>
              </a:spcBef>
              <a:spcAft>
                <a:spcPts val="0"/>
              </a:spcAft>
              <a:buSzPts val="2400"/>
              <a:buChar char="•"/>
            </a:pPr>
            <a:r>
              <a:rPr lang="en-US"/>
              <a:t>These requirements apply to all use of the Al-Anon or Alateen name in conjunction with any meetings, groups, conventions, or any other gatherings in the Area where Alateen participation is offered.</a:t>
            </a:r>
            <a:endParaRPr/>
          </a:p>
          <a:p>
            <a:pPr marL="274320" lvl="0" indent="-274320" algn="l" rtl="0">
              <a:lnSpc>
                <a:spcPct val="90000"/>
              </a:lnSpc>
              <a:spcBef>
                <a:spcPts val="480"/>
              </a:spcBef>
              <a:spcAft>
                <a:spcPts val="0"/>
              </a:spcAft>
              <a:buSzPts val="2400"/>
              <a:buChar char="•"/>
            </a:pPr>
            <a:r>
              <a:rPr lang="en-US"/>
              <a:t>More information on Alateen  safety is posted in the “Alateen Service e-Manual” on the WSO Members’ Web site,     </a:t>
            </a:r>
            <a:r>
              <a:rPr lang="en-US" u="sng">
                <a:solidFill>
                  <a:srgbClr val="C00000"/>
                </a:solidFill>
                <a:hlinkClick r:id="rId3">
                  <a:extLst>
                    <a:ext uri="{A12FA001-AC4F-418D-AE19-62706E023703}">
                      <ahyp:hlinkClr xmlns:ahyp="http://schemas.microsoft.com/office/drawing/2018/hyperlinkcolor" val="tx"/>
                    </a:ext>
                  </a:extLst>
                </a:hlinkClick>
              </a:rPr>
              <a:t>www.al-anon.org/members</a:t>
            </a:r>
            <a:r>
              <a:rPr lang="en-US">
                <a:solidFill>
                  <a:srgbClr val="C00000"/>
                </a:solidFil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762000" y="457200"/>
            <a:ext cx="6781800" cy="1447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3600"/>
              <a:buFont typeface="Calibri"/>
              <a:buNone/>
            </a:pPr>
            <a:r>
              <a:rPr lang="en-US" sz="3600">
                <a:solidFill>
                  <a:srgbClr val="C00000"/>
                </a:solidFill>
              </a:rPr>
              <a:t>Al-Anon Member Involved in Alateen Service (AMIAS)</a:t>
            </a:r>
            <a:endParaRPr/>
          </a:p>
        </p:txBody>
      </p:sp>
      <p:sp>
        <p:nvSpPr>
          <p:cNvPr id="143" name="Google Shape;143;p18"/>
          <p:cNvSpPr txBox="1">
            <a:spLocks noGrp="1"/>
          </p:cNvSpPr>
          <p:nvPr>
            <p:ph type="body" idx="1"/>
          </p:nvPr>
        </p:nvSpPr>
        <p:spPr>
          <a:xfrm>
            <a:off x="685800" y="2209800"/>
            <a:ext cx="7924800" cy="3657600"/>
          </a:xfrm>
          <a:prstGeom prst="rect">
            <a:avLst/>
          </a:prstGeom>
          <a:noFill/>
          <a:ln>
            <a:noFill/>
          </a:ln>
        </p:spPr>
        <p:txBody>
          <a:bodyPr spcFirstLastPara="1" wrap="square" lIns="91425" tIns="45700" rIns="91425" bIns="45700" anchor="ctr" anchorCtr="0">
            <a:noAutofit/>
          </a:bodyPr>
          <a:lstStyle/>
          <a:p>
            <a:pPr marL="274320" lvl="0" indent="-274320" algn="l" rtl="0">
              <a:lnSpc>
                <a:spcPct val="90000"/>
              </a:lnSpc>
              <a:spcBef>
                <a:spcPts val="0"/>
              </a:spcBef>
              <a:spcAft>
                <a:spcPts val="0"/>
              </a:spcAft>
              <a:buSzPts val="2800"/>
              <a:buChar char="•"/>
            </a:pPr>
            <a:r>
              <a:rPr lang="en-US" sz="2800"/>
              <a:t>Is an Al-Anon member who is directly responsible for Alateens while being of service to Alateen.</a:t>
            </a:r>
            <a:endParaRPr/>
          </a:p>
          <a:p>
            <a:pPr marL="274320" lvl="0" indent="-274320" algn="l" rtl="0">
              <a:lnSpc>
                <a:spcPct val="90000"/>
              </a:lnSpc>
              <a:spcBef>
                <a:spcPts val="560"/>
              </a:spcBef>
              <a:spcAft>
                <a:spcPts val="0"/>
              </a:spcAft>
              <a:buSzPts val="2800"/>
              <a:buChar char="•"/>
            </a:pPr>
            <a:r>
              <a:rPr lang="en-US" sz="2800"/>
              <a:t>Each Area clearly defines what roles that involves.</a:t>
            </a:r>
            <a:endParaRPr/>
          </a:p>
          <a:p>
            <a:pPr marL="274320" lvl="0" indent="-274320" algn="l" rtl="0">
              <a:lnSpc>
                <a:spcPct val="90000"/>
              </a:lnSpc>
              <a:spcBef>
                <a:spcPts val="560"/>
              </a:spcBef>
              <a:spcAft>
                <a:spcPts val="0"/>
              </a:spcAft>
              <a:buSzPts val="2800"/>
              <a:buChar char="•"/>
            </a:pPr>
            <a:r>
              <a:rPr lang="en-US" sz="2800"/>
              <a:t>“Instant” or backup Alateen Group Sponsors must have completed certification through the Area Process.</a:t>
            </a:r>
            <a:endParaRPr/>
          </a:p>
          <a:p>
            <a:pPr marL="274320" lvl="0" indent="-274320" algn="l" rtl="0">
              <a:lnSpc>
                <a:spcPct val="90000"/>
              </a:lnSpc>
              <a:spcBef>
                <a:spcPts val="560"/>
              </a:spcBef>
              <a:spcAft>
                <a:spcPts val="0"/>
              </a:spcAft>
              <a:buSzPts val="2800"/>
              <a:buChar char="•"/>
            </a:pPr>
            <a:r>
              <a:rPr lang="en-US" sz="2800"/>
              <a:t>All AMIAS have been certified by their Al-Anon Area.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762000" y="1524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000"/>
              <a:buFont typeface="Calibri"/>
              <a:buNone/>
            </a:pPr>
            <a:r>
              <a:rPr lang="en-US" sz="4000">
                <a:solidFill>
                  <a:srgbClr val="C00000"/>
                </a:solidFill>
              </a:rPr>
              <a:t>Safety and Behavioral Requirements</a:t>
            </a:r>
            <a:endParaRPr/>
          </a:p>
        </p:txBody>
      </p:sp>
      <p:sp>
        <p:nvSpPr>
          <p:cNvPr id="151" name="Google Shape;151;p19"/>
          <p:cNvSpPr txBox="1">
            <a:spLocks noGrp="1"/>
          </p:cNvSpPr>
          <p:nvPr>
            <p:ph type="body" idx="1"/>
          </p:nvPr>
        </p:nvSpPr>
        <p:spPr>
          <a:xfrm>
            <a:off x="0" y="1828800"/>
            <a:ext cx="8839200" cy="4684713"/>
          </a:xfrm>
          <a:prstGeom prst="rect">
            <a:avLst/>
          </a:prstGeom>
          <a:noFill/>
          <a:ln>
            <a:noFill/>
          </a:ln>
        </p:spPr>
        <p:txBody>
          <a:bodyPr spcFirstLastPara="1" wrap="square" lIns="91425" tIns="45700" rIns="91425" bIns="45700" anchor="ctr" anchorCtr="0">
            <a:noAutofit/>
          </a:bodyPr>
          <a:lstStyle/>
          <a:p>
            <a:pPr marL="274320" lvl="0" indent="-274320" algn="l" rtl="0">
              <a:lnSpc>
                <a:spcPct val="90000"/>
              </a:lnSpc>
              <a:spcBef>
                <a:spcPts val="0"/>
              </a:spcBef>
              <a:spcAft>
                <a:spcPts val="0"/>
              </a:spcAft>
              <a:buSzPts val="2800"/>
              <a:buFont typeface="Cambria"/>
              <a:buNone/>
            </a:pPr>
            <a:r>
              <a:rPr lang="en-US" sz="2800"/>
              <a:t>   1. Every Al-Anon member involved with Alateen service must:</a:t>
            </a:r>
            <a:endParaRPr/>
          </a:p>
          <a:p>
            <a:pPr marL="594360" lvl="1" indent="-274319" algn="l" rtl="0">
              <a:lnSpc>
                <a:spcPct val="90000"/>
              </a:lnSpc>
              <a:spcBef>
                <a:spcPts val="480"/>
              </a:spcBef>
              <a:spcAft>
                <a:spcPts val="0"/>
              </a:spcAft>
              <a:buSzPts val="2400"/>
              <a:buChar char="•"/>
            </a:pPr>
            <a:r>
              <a:rPr lang="en-US" sz="2400"/>
              <a:t>be an Al-Anon member regularly attending  Al-Anon meetings. </a:t>
            </a:r>
            <a:endParaRPr/>
          </a:p>
          <a:p>
            <a:pPr marL="594360" lvl="1" indent="-274319" algn="l" rtl="0">
              <a:lnSpc>
                <a:spcPct val="90000"/>
              </a:lnSpc>
              <a:spcBef>
                <a:spcPts val="480"/>
              </a:spcBef>
              <a:spcAft>
                <a:spcPts val="0"/>
              </a:spcAft>
              <a:buSzPts val="2400"/>
              <a:buChar char="•"/>
            </a:pPr>
            <a:r>
              <a:rPr lang="en-US" sz="2400"/>
              <a:t>be at least 21 years old.</a:t>
            </a:r>
            <a:endParaRPr/>
          </a:p>
          <a:p>
            <a:pPr marL="594360" lvl="1" indent="-274319" algn="l" rtl="0">
              <a:lnSpc>
                <a:spcPct val="90000"/>
              </a:lnSpc>
              <a:spcBef>
                <a:spcPts val="480"/>
              </a:spcBef>
              <a:spcAft>
                <a:spcPts val="0"/>
              </a:spcAft>
              <a:buSzPts val="2400"/>
              <a:buChar char="•"/>
            </a:pPr>
            <a:r>
              <a:rPr lang="en-US" sz="2400"/>
              <a:t>have at least two years in Al-Anon in addition to any time spent in Alateen.</a:t>
            </a:r>
            <a:endParaRPr/>
          </a:p>
          <a:p>
            <a:pPr marL="594360" lvl="1" indent="-274319" algn="l" rtl="0">
              <a:lnSpc>
                <a:spcPct val="90000"/>
              </a:lnSpc>
              <a:spcBef>
                <a:spcPts val="480"/>
              </a:spcBef>
              <a:spcAft>
                <a:spcPts val="0"/>
              </a:spcAft>
              <a:buSzPts val="2400"/>
              <a:buChar char="•"/>
            </a:pPr>
            <a:r>
              <a:rPr lang="en-US" sz="2400"/>
              <a:t>not have been convicted of a felony, and not have been charged with child abuse or any other inappropriate sexual behavior, and not have demonstrated emotional problems which could result in harm to Alateen members.</a:t>
            </a:r>
            <a:endParaRPr/>
          </a:p>
          <a:p>
            <a:pPr marL="274320" lvl="0" indent="-96520" algn="l" rtl="0">
              <a:lnSpc>
                <a:spcPct val="90000"/>
              </a:lnSpc>
              <a:spcBef>
                <a:spcPts val="560"/>
              </a:spcBef>
              <a:spcAft>
                <a:spcPts val="0"/>
              </a:spcAft>
              <a:buSzPts val="2800"/>
              <a:buNone/>
            </a:pP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762000" y="16042"/>
            <a:ext cx="74676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000"/>
              <a:buFont typeface="Calibri"/>
              <a:buNone/>
            </a:pPr>
            <a:r>
              <a:rPr lang="en-US" sz="4000">
                <a:solidFill>
                  <a:srgbClr val="C00000"/>
                </a:solidFill>
              </a:rPr>
              <a:t>Safety and Behavioral Requirements (cont’d)</a:t>
            </a:r>
            <a:endParaRPr/>
          </a:p>
        </p:txBody>
      </p:sp>
      <p:sp>
        <p:nvSpPr>
          <p:cNvPr id="159" name="Google Shape;159;p20"/>
          <p:cNvSpPr txBox="1">
            <a:spLocks noGrp="1"/>
          </p:cNvSpPr>
          <p:nvPr>
            <p:ph type="body" idx="1"/>
          </p:nvPr>
        </p:nvSpPr>
        <p:spPr>
          <a:xfrm>
            <a:off x="457200" y="1676400"/>
            <a:ext cx="8229600" cy="3733800"/>
          </a:xfrm>
          <a:prstGeom prst="rect">
            <a:avLst/>
          </a:prstGeom>
          <a:noFill/>
          <a:ln>
            <a:noFill/>
          </a:ln>
        </p:spPr>
        <p:txBody>
          <a:bodyPr spcFirstLastPara="1" wrap="square" lIns="91425" tIns="45700" rIns="91425" bIns="45700" anchor="ctr" anchorCtr="0">
            <a:noAutofit/>
          </a:bodyPr>
          <a:lstStyle/>
          <a:p>
            <a:pPr marL="609600" lvl="0" indent="-609600" algn="l" rtl="0">
              <a:lnSpc>
                <a:spcPct val="80000"/>
              </a:lnSpc>
              <a:spcBef>
                <a:spcPts val="0"/>
              </a:spcBef>
              <a:spcAft>
                <a:spcPts val="0"/>
              </a:spcAft>
              <a:buSzPts val="2400"/>
              <a:buFont typeface="Cambria"/>
              <a:buAutoNum type="arabicPeriod" startAt="2"/>
            </a:pPr>
            <a:r>
              <a:rPr lang="en-US" sz="2400" dirty="0"/>
              <a:t>There must be at least one Alateen Group Sponsor at every Alateen meeting.</a:t>
            </a:r>
            <a:endParaRPr dirty="0"/>
          </a:p>
          <a:p>
            <a:pPr marL="609600" lvl="0" indent="-609600" algn="l" rtl="0">
              <a:lnSpc>
                <a:spcPct val="80000"/>
              </a:lnSpc>
              <a:spcBef>
                <a:spcPts val="560"/>
              </a:spcBef>
              <a:spcAft>
                <a:spcPts val="0"/>
              </a:spcAft>
              <a:buSzPts val="2800"/>
              <a:buFont typeface="Cambria"/>
              <a:buNone/>
            </a:pPr>
            <a:r>
              <a:rPr lang="en-US" sz="2800" dirty="0"/>
              <a:t>Our Area Requirements:</a:t>
            </a:r>
            <a:endParaRPr dirty="0"/>
          </a:p>
          <a:p>
            <a:pPr marL="609600" lvl="0" indent="-609600" algn="l" rtl="0">
              <a:lnSpc>
                <a:spcPct val="80000"/>
              </a:lnSpc>
              <a:spcBef>
                <a:spcPts val="480"/>
              </a:spcBef>
              <a:spcAft>
                <a:spcPts val="0"/>
              </a:spcAft>
              <a:buSzPts val="2400"/>
              <a:buFont typeface="Cambria"/>
              <a:buAutoNum type="arabicPeriod" startAt="3"/>
            </a:pPr>
            <a:r>
              <a:rPr lang="en-US" sz="2400" dirty="0"/>
              <a:t>prohibit overt or covert sexual interaction between any adult and Alateen member.</a:t>
            </a:r>
            <a:endParaRPr dirty="0"/>
          </a:p>
          <a:p>
            <a:pPr marL="609600" lvl="0" indent="-609600" algn="l" rtl="0">
              <a:lnSpc>
                <a:spcPct val="80000"/>
              </a:lnSpc>
              <a:spcBef>
                <a:spcPts val="480"/>
              </a:spcBef>
              <a:spcAft>
                <a:spcPts val="0"/>
              </a:spcAft>
              <a:buSzPts val="2400"/>
              <a:buFont typeface="Cambria"/>
              <a:buAutoNum type="arabicPeriod" startAt="3"/>
            </a:pPr>
            <a:r>
              <a:rPr lang="en-US" sz="2400" dirty="0"/>
              <a:t>prohibit conduct contrary to applicable laws.</a:t>
            </a:r>
            <a:endParaRPr dirty="0"/>
          </a:p>
          <a:p>
            <a:pPr marL="609600" lvl="0" indent="-609600" algn="l" rtl="0">
              <a:lnSpc>
                <a:spcPct val="80000"/>
              </a:lnSpc>
              <a:spcBef>
                <a:spcPts val="480"/>
              </a:spcBef>
              <a:spcAft>
                <a:spcPts val="0"/>
              </a:spcAft>
              <a:buSzPts val="2400"/>
              <a:buFont typeface="Cambria"/>
              <a:buAutoNum type="arabicPeriod" startAt="3"/>
            </a:pPr>
            <a:r>
              <a:rPr lang="en-US" sz="2400" dirty="0"/>
              <a:t>contain </a:t>
            </a:r>
            <a:r>
              <a:rPr lang="en-US" dirty="0"/>
              <a:t>forms</a:t>
            </a:r>
            <a:r>
              <a:rPr lang="en-US" sz="2400" dirty="0"/>
              <a:t> for medical and parental permission </a:t>
            </a:r>
            <a:endParaRPr dirty="0"/>
          </a:p>
          <a:p>
            <a:pPr marL="609600" lvl="0" indent="-609600" algn="l" rtl="0">
              <a:lnSpc>
                <a:spcPct val="80000"/>
              </a:lnSpc>
              <a:spcBef>
                <a:spcPts val="480"/>
              </a:spcBef>
              <a:spcAft>
                <a:spcPts val="0"/>
              </a:spcAft>
              <a:buSzPts val="2400"/>
              <a:buFont typeface="Cambria"/>
              <a:buAutoNum type="arabicPeriod" startAt="3"/>
            </a:pPr>
            <a:r>
              <a:rPr lang="en-US" dirty="0"/>
              <a:t>are</a:t>
            </a:r>
            <a:r>
              <a:rPr lang="en-US" sz="2400" dirty="0"/>
              <a:t> reviewed by local counsel</a:t>
            </a:r>
            <a:r>
              <a:rPr lang="en-US" dirty="0"/>
              <a:t> and continue to be updated</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782053" y="3810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000"/>
              <a:buFont typeface="Calibri"/>
              <a:buNone/>
            </a:pPr>
            <a:r>
              <a:rPr lang="en-US" sz="4000">
                <a:solidFill>
                  <a:srgbClr val="C00000"/>
                </a:solidFill>
              </a:rPr>
              <a:t>FL N Area Alateen Safety &amp; Behavioral Requirements</a:t>
            </a:r>
            <a:endParaRPr/>
          </a:p>
        </p:txBody>
      </p:sp>
      <p:sp>
        <p:nvSpPr>
          <p:cNvPr id="167" name="Google Shape;167;p21"/>
          <p:cNvSpPr txBox="1">
            <a:spLocks noGrp="1"/>
          </p:cNvSpPr>
          <p:nvPr>
            <p:ph type="body" idx="1"/>
          </p:nvPr>
        </p:nvSpPr>
        <p:spPr>
          <a:xfrm>
            <a:off x="1504700" y="2060175"/>
            <a:ext cx="7543800" cy="3202500"/>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400"/>
              <a:buChar char="•"/>
            </a:pPr>
            <a:r>
              <a:rPr lang="en-US">
                <a:solidFill>
                  <a:schemeClr val="dk1"/>
                </a:solidFill>
              </a:rPr>
              <a:t>FL N requires Background Checks.  These procedures are administered by the AAPP</a:t>
            </a:r>
            <a:endParaRPr>
              <a:solidFill>
                <a:schemeClr val="dk1"/>
              </a:solidFill>
            </a:endParaRPr>
          </a:p>
          <a:p>
            <a:pPr marL="274320" lvl="0" indent="-236220" algn="l" rtl="0">
              <a:spcBef>
                <a:spcPts val="0"/>
              </a:spcBef>
              <a:spcAft>
                <a:spcPts val="0"/>
              </a:spcAft>
              <a:buClr>
                <a:schemeClr val="dk1"/>
              </a:buClr>
              <a:buSzPts val="1800"/>
              <a:buChar char="•"/>
            </a:pPr>
            <a:r>
              <a:rPr lang="en-US">
                <a:solidFill>
                  <a:schemeClr val="dk1"/>
                </a:solidFill>
              </a:rPr>
              <a:t>We use the FDLE VECHS program</a:t>
            </a:r>
            <a:endParaRPr>
              <a:solidFill>
                <a:schemeClr val="dk1"/>
              </a:solidFill>
            </a:endParaRPr>
          </a:p>
          <a:p>
            <a:pPr marL="457200" lvl="0" indent="-342900" algn="l" rtl="0">
              <a:spcBef>
                <a:spcPts val="0"/>
              </a:spcBef>
              <a:spcAft>
                <a:spcPts val="0"/>
              </a:spcAft>
              <a:buClr>
                <a:schemeClr val="dk1"/>
              </a:buClr>
              <a:buSzPts val="1800"/>
              <a:buChar char="-"/>
            </a:pPr>
            <a:r>
              <a:rPr lang="en-US">
                <a:solidFill>
                  <a:schemeClr val="dk1"/>
                </a:solidFill>
              </a:rPr>
              <a:t>and keep a list of disqualifying offenses</a:t>
            </a:r>
            <a:endParaRPr>
              <a:solidFill>
                <a:schemeClr val="dk1"/>
              </a:solidFill>
            </a:endParaRPr>
          </a:p>
          <a:p>
            <a:pPr marL="274320" lvl="0" indent="-236220" algn="l" rtl="0">
              <a:spcBef>
                <a:spcPts val="0"/>
              </a:spcBef>
              <a:spcAft>
                <a:spcPts val="0"/>
              </a:spcAft>
              <a:buClr>
                <a:schemeClr val="dk1"/>
              </a:buClr>
              <a:buSzPts val="1800"/>
              <a:buChar char="•"/>
            </a:pPr>
            <a:r>
              <a:rPr lang="en-US">
                <a:solidFill>
                  <a:schemeClr val="dk1"/>
                </a:solidFill>
              </a:rPr>
              <a:t>FL N requires Annual Training and Recertification. These are available online.</a:t>
            </a:r>
            <a:endParaRPr>
              <a:solidFill>
                <a:schemeClr val="dk1"/>
              </a:solidFill>
            </a:endParaRPr>
          </a:p>
          <a:p>
            <a:pPr marL="274320" lvl="0" indent="-236220" algn="l" rtl="0">
              <a:spcBef>
                <a:spcPts val="0"/>
              </a:spcBef>
              <a:spcAft>
                <a:spcPts val="0"/>
              </a:spcAft>
              <a:buClr>
                <a:schemeClr val="dk1"/>
              </a:buClr>
              <a:buSzPts val="1800"/>
              <a:buChar char="•"/>
            </a:pPr>
            <a:r>
              <a:rPr lang="en-US">
                <a:solidFill>
                  <a:schemeClr val="dk1"/>
                </a:solidFill>
              </a:rPr>
              <a:t>FL N requires all members who are in direct contact with teens to become a Certified AMIAS.</a:t>
            </a:r>
            <a:endParaRPr>
              <a:solidFill>
                <a:schemeClr val="dk1"/>
              </a:solidFill>
            </a:endParaRPr>
          </a:p>
          <a:p>
            <a:pPr marL="1371600" lvl="4" indent="-114300" algn="l" rtl="0">
              <a:spcBef>
                <a:spcPts val="360"/>
              </a:spcBef>
              <a:spcAft>
                <a:spcPts val="0"/>
              </a:spcAft>
              <a:buSzPts val="1800"/>
              <a:buNone/>
            </a:pPr>
            <a:endParaRPr>
              <a:solidFill>
                <a:srgbClr val="FF0000"/>
              </a:solidFill>
            </a:endParaRPr>
          </a:p>
        </p:txBody>
      </p:sp>
      <p:pic>
        <p:nvPicPr>
          <p:cNvPr id="168" name="Google Shape;168;p21" descr="C:\Users\Marylou\AppData\Local\Microsoft\Windows\Temporary Internet Files\Content.IE5\UKTCNOES\US_Navy_100623-N-4044H-075_Georgia_Ferris,_a_member_of_Latter-day_Saint_Charities,_plays_a_game_with_children_and_adults_during_a_community_service_event_at[1].jpg"/>
          <p:cNvPicPr preferRelativeResize="0"/>
          <p:nvPr/>
        </p:nvPicPr>
        <p:blipFill rotWithShape="1">
          <a:blip r:embed="rId3">
            <a:alphaModFix/>
          </a:blip>
          <a:srcRect/>
          <a:stretch/>
        </p:blipFill>
        <p:spPr>
          <a:xfrm>
            <a:off x="28074" y="5262658"/>
            <a:ext cx="2485644" cy="1533717"/>
          </a:xfrm>
          <a:prstGeom prst="rect">
            <a:avLst/>
          </a:prstGeom>
          <a:noFill/>
          <a:ln>
            <a:noFill/>
          </a:ln>
        </p:spPr>
      </p:pic>
    </p:spTree>
  </p:cSld>
  <p:clrMapOvr>
    <a:masterClrMapping/>
  </p:clrMapOvr>
</p:sld>
</file>

<file path=ppt/theme/theme1.xml><?xml version="1.0" encoding="utf-8"?>
<a:theme xmlns:a="http://schemas.openxmlformats.org/drawingml/2006/main"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2158</Words>
  <Application>Microsoft Office PowerPoint</Application>
  <PresentationFormat>On-screen Show (4:3)</PresentationFormat>
  <Paragraphs>232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Cambria</vt:lpstr>
      <vt:lpstr>Calibri</vt:lpstr>
      <vt:lpstr>Verdana</vt:lpstr>
      <vt:lpstr>Courgette</vt:lpstr>
      <vt:lpstr>Garamond</vt:lpstr>
      <vt:lpstr>Arial</vt:lpstr>
      <vt:lpstr>Times New Roman</vt:lpstr>
      <vt:lpstr>NewsPrint</vt:lpstr>
      <vt:lpstr>Module I   Area 9 AMIAS Training Meeting the Requirements   Overview of Alateen Service</vt:lpstr>
      <vt:lpstr>         Alateen is. . .</vt:lpstr>
      <vt:lpstr>Alateen Includes…</vt:lpstr>
      <vt:lpstr>Alateen Members</vt:lpstr>
      <vt:lpstr> 2003 Alateen Motion</vt:lpstr>
      <vt:lpstr>Al-Anon Member Involved in Alateen Service (AMIAS)</vt:lpstr>
      <vt:lpstr>Safety and Behavioral Requirements</vt:lpstr>
      <vt:lpstr>Safety and Behavioral Requirements (cont’d)</vt:lpstr>
      <vt:lpstr>FL N Area Alateen Safety &amp; Behavioral Requirements</vt:lpstr>
      <vt:lpstr>Trusted Servants in the  Area Alateen Process</vt:lpstr>
      <vt:lpstr>AMIAS FL N Area Certification Process</vt:lpstr>
      <vt:lpstr>AMIAS - FL N Background Check Info</vt:lpstr>
      <vt:lpstr>Alateen Group Sponsors</vt:lpstr>
      <vt:lpstr>Alateen Personal Sponsors</vt:lpstr>
      <vt:lpstr>Alateen Resources</vt:lpstr>
      <vt:lpstr>Alateen Resources</vt:lpstr>
      <vt:lpstr>Alateen Resources</vt:lpstr>
      <vt:lpstr>Responsibility Statement</vt:lpstr>
      <vt:lpstr>Safety Checklist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   Area 9 AMIAS Training Meeting the Requirements   Overview of Alateen Service</dc:title>
  <dc:creator>Karyn McCann</dc:creator>
  <cp:lastModifiedBy>Karyn McCann</cp:lastModifiedBy>
  <cp:revision>1</cp:revision>
  <dcterms:modified xsi:type="dcterms:W3CDTF">2024-01-22T02:23:40Z</dcterms:modified>
</cp:coreProperties>
</file>