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6"/>
  </p:notesMasterIdLst>
  <p:handoutMasterIdLst>
    <p:handoutMasterId r:id="rId27"/>
  </p:handoutMasterIdLst>
  <p:sldIdLst>
    <p:sldId id="256" r:id="rId2"/>
    <p:sldId id="268" r:id="rId3"/>
    <p:sldId id="257" r:id="rId4"/>
    <p:sldId id="269" r:id="rId5"/>
    <p:sldId id="285" r:id="rId6"/>
    <p:sldId id="305" r:id="rId7"/>
    <p:sldId id="296" r:id="rId8"/>
    <p:sldId id="306" r:id="rId9"/>
    <p:sldId id="303" r:id="rId10"/>
    <p:sldId id="300" r:id="rId11"/>
    <p:sldId id="304" r:id="rId12"/>
    <p:sldId id="314" r:id="rId13"/>
    <p:sldId id="271" r:id="rId14"/>
    <p:sldId id="287" r:id="rId15"/>
    <p:sldId id="297" r:id="rId16"/>
    <p:sldId id="310" r:id="rId17"/>
    <p:sldId id="312" r:id="rId18"/>
    <p:sldId id="293" r:id="rId19"/>
    <p:sldId id="288" r:id="rId20"/>
    <p:sldId id="280" r:id="rId21"/>
    <p:sldId id="275" r:id="rId22"/>
    <p:sldId id="286" r:id="rId23"/>
    <p:sldId id="281" r:id="rId24"/>
    <p:sldId id="299" r:id="rId25"/>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71" autoAdjust="0"/>
    <p:restoredTop sz="56483" autoAdjust="0"/>
  </p:normalViewPr>
  <p:slideViewPr>
    <p:cSldViewPr>
      <p:cViewPr varScale="1">
        <p:scale>
          <a:sx n="40" d="100"/>
          <a:sy n="40"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b="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b="0">
                <a:latin typeface="Arial" charset="0"/>
              </a:defRPr>
            </a:lvl1pPr>
          </a:lstStyle>
          <a:p>
            <a:pPr>
              <a:defRPr/>
            </a:pPr>
            <a:endParaRPr lang="en-US"/>
          </a:p>
        </p:txBody>
      </p:sp>
      <p:sp>
        <p:nvSpPr>
          <p:cNvPr id="317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b="0">
                <a:latin typeface="Arial" charset="0"/>
              </a:defRPr>
            </a:lvl1pPr>
          </a:lstStyle>
          <a:p>
            <a:pPr>
              <a:defRPr/>
            </a:pPr>
            <a:r>
              <a:rPr lang="en-US"/>
              <a:t>ALATEEN TRAINING MODULE I</a:t>
            </a:r>
          </a:p>
        </p:txBody>
      </p:sp>
      <p:sp>
        <p:nvSpPr>
          <p:cNvPr id="31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b="0">
                <a:latin typeface="Arial" charset="0"/>
              </a:defRPr>
            </a:lvl1pPr>
          </a:lstStyle>
          <a:p>
            <a:pPr>
              <a:defRPr/>
            </a:pPr>
            <a:fld id="{22D2D14B-7D65-4792-8C9F-C23C91F81920}" type="slidenum">
              <a:rPr lang="en-US"/>
              <a:pPr>
                <a:defRPr/>
              </a:pPr>
              <a:t>‹#›</a:t>
            </a:fld>
            <a:endParaRPr lang="en-US"/>
          </a:p>
        </p:txBody>
      </p:sp>
    </p:spTree>
    <p:extLst>
      <p:ext uri="{BB962C8B-B14F-4D97-AF65-F5344CB8AC3E}">
        <p14:creationId xmlns:p14="http://schemas.microsoft.com/office/powerpoint/2010/main" val="505526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b="0">
                <a:latin typeface="Arial" charset="0"/>
              </a:defRPr>
            </a:lvl1pPr>
          </a:lstStyle>
          <a:p>
            <a:pPr>
              <a:defRPr/>
            </a:pPr>
            <a:endParaRPr lang="en-US"/>
          </a:p>
        </p:txBody>
      </p:sp>
      <p:sp>
        <p:nvSpPr>
          <p:cNvPr id="399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b="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b="0">
                <a:latin typeface="Arial" charset="0"/>
              </a:defRPr>
            </a:lvl1pPr>
          </a:lstStyle>
          <a:p>
            <a:pPr>
              <a:defRPr/>
            </a:pPr>
            <a:r>
              <a:rPr lang="en-US"/>
              <a:t>ALATEEN TRAINING MODULE I</a:t>
            </a:r>
          </a:p>
        </p:txBody>
      </p:sp>
      <p:sp>
        <p:nvSpPr>
          <p:cNvPr id="399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b="0">
                <a:latin typeface="Arial" charset="0"/>
              </a:defRPr>
            </a:lvl1pPr>
          </a:lstStyle>
          <a:p>
            <a:pPr>
              <a:defRPr/>
            </a:pPr>
            <a:fld id="{64378207-286E-4627-8152-B3754562FC09}" type="slidenum">
              <a:rPr lang="en-US"/>
              <a:pPr>
                <a:defRPr/>
              </a:pPr>
              <a:t>‹#›</a:t>
            </a:fld>
            <a:endParaRPr lang="en-US"/>
          </a:p>
        </p:txBody>
      </p:sp>
    </p:spTree>
    <p:extLst>
      <p:ext uri="{BB962C8B-B14F-4D97-AF65-F5344CB8AC3E}">
        <p14:creationId xmlns:p14="http://schemas.microsoft.com/office/powerpoint/2010/main" val="168211862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29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C8B484AA-9A3E-46EA-9F92-1C210880BB46}" type="slidenum">
              <a:rPr lang="en-US" altLang="en-US" b="0" smtClean="0">
                <a:latin typeface="Arial" charset="0"/>
              </a:rPr>
              <a:pPr/>
              <a:t>1</a:t>
            </a:fld>
            <a:endParaRPr lang="en-US" altLang="en-US" b="0" smtClean="0">
              <a:latin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n-US" b="1" dirty="0" smtClean="0">
                <a:latin typeface="+mj-lt"/>
              </a:rPr>
              <a:t>Key points for facilitators:</a:t>
            </a:r>
            <a:r>
              <a:rPr lang="en-US" sz="1400" dirty="0" smtClean="0">
                <a:latin typeface="+mj-lt"/>
              </a:rPr>
              <a:t> </a:t>
            </a:r>
          </a:p>
          <a:p>
            <a:pPr eaLnBrk="1" hangingPunct="1">
              <a:lnSpc>
                <a:spcPct val="90000"/>
              </a:lnSpc>
              <a:defRPr/>
            </a:pPr>
            <a:endParaRPr lang="en-US" sz="1400" dirty="0" smtClean="0">
              <a:latin typeface="+mj-lt"/>
            </a:endParaRPr>
          </a:p>
          <a:p>
            <a:pPr eaLnBrk="1" hangingPunct="1"/>
            <a:r>
              <a:rPr lang="en-US" altLang="en-US" sz="1400" dirty="0" smtClean="0">
                <a:latin typeface="+mn-lt"/>
                <a:cs typeface="Times New Roman" pitchFamily="18" charset="0"/>
              </a:rPr>
              <a:t>As the title says, this is an overview, and includes:  background on the Alateen Motion; definitions of Alateen, Alateen Member Involved in Alateen Service; review of Minimum Requirements; information on our Area Requirements; and local, Area, and WSO Resources.</a:t>
            </a:r>
          </a:p>
          <a:p>
            <a:pPr eaLnBrk="1" hangingPunct="1"/>
            <a:r>
              <a:rPr lang="en-US" altLang="en-US" sz="1400" dirty="0" smtClean="0">
                <a:latin typeface="+mn-lt"/>
                <a:cs typeface="Times New Roman" pitchFamily="18" charset="0"/>
              </a:rPr>
              <a:t>Note that you may feel free to ask questions on this material and the topics we cover at any time.</a:t>
            </a:r>
          </a:p>
          <a:p>
            <a:pPr eaLnBrk="1" hangingPunct="1">
              <a:lnSpc>
                <a:spcPct val="90000"/>
              </a:lnSpc>
              <a:defRPr/>
            </a:pPr>
            <a:r>
              <a:rPr lang="en-US" sz="1300" dirty="0" smtClean="0">
                <a:latin typeface="+mn-lt"/>
              </a:rPr>
              <a:t>Before we get started,</a:t>
            </a:r>
            <a:r>
              <a:rPr lang="en-US" sz="1300" baseline="0" dirty="0" smtClean="0">
                <a:latin typeface="+mn-lt"/>
              </a:rPr>
              <a:t> let’s find out who’s here today.  </a:t>
            </a:r>
            <a:r>
              <a:rPr lang="en-US" sz="1300" dirty="0" smtClean="0">
                <a:latin typeface="+mn-lt"/>
              </a:rPr>
              <a:t>Please stand (or raise your hand if you prefer) if you are a:</a:t>
            </a:r>
          </a:p>
          <a:p>
            <a:pPr marL="285750" indent="-285750" eaLnBrk="1" hangingPunct="1">
              <a:lnSpc>
                <a:spcPct val="90000"/>
              </a:lnSpc>
              <a:buFont typeface="Arial" panose="020B0604020202020204" pitchFamily="34" charset="0"/>
              <a:buChar char="•"/>
              <a:defRPr/>
            </a:pPr>
            <a:r>
              <a:rPr lang="en-US" sz="1300" dirty="0" smtClean="0">
                <a:latin typeface="+mn-lt"/>
              </a:rPr>
              <a:t>Current Alateen Group Sponsor  </a:t>
            </a:r>
          </a:p>
          <a:p>
            <a:pPr marL="285750" indent="-285750" eaLnBrk="1" hangingPunct="1">
              <a:lnSpc>
                <a:spcPct val="90000"/>
              </a:lnSpc>
              <a:buFont typeface="Arial" panose="020B0604020202020204" pitchFamily="34" charset="0"/>
              <a:buChar char="•"/>
              <a:defRPr/>
            </a:pPr>
            <a:r>
              <a:rPr lang="en-US" sz="1300" dirty="0" smtClean="0">
                <a:latin typeface="+mn-lt"/>
              </a:rPr>
              <a:t>Certified AMIAS who is not currently</a:t>
            </a:r>
            <a:r>
              <a:rPr lang="en-US" sz="1300" baseline="0" dirty="0" smtClean="0">
                <a:latin typeface="+mn-lt"/>
              </a:rPr>
              <a:t> sponsoring a group</a:t>
            </a:r>
          </a:p>
          <a:p>
            <a:pPr marL="285750" indent="-285750" eaLnBrk="1" hangingPunct="1">
              <a:lnSpc>
                <a:spcPct val="90000"/>
              </a:lnSpc>
              <a:buFont typeface="Arial" panose="020B0604020202020204" pitchFamily="34" charset="0"/>
              <a:buChar char="•"/>
              <a:defRPr/>
            </a:pPr>
            <a:r>
              <a:rPr lang="en-US" sz="1300" baseline="0" dirty="0" smtClean="0">
                <a:latin typeface="+mn-lt"/>
              </a:rPr>
              <a:t>P</a:t>
            </a:r>
            <a:r>
              <a:rPr lang="en-US" sz="1300" dirty="0" smtClean="0">
                <a:latin typeface="+mn-lt"/>
              </a:rPr>
              <a:t>ast Alateen Group Sponsor  </a:t>
            </a:r>
          </a:p>
          <a:p>
            <a:pPr marL="285750" indent="-285750" eaLnBrk="1" hangingPunct="1">
              <a:lnSpc>
                <a:spcPct val="90000"/>
              </a:lnSpc>
              <a:buFont typeface="Arial" panose="020B0604020202020204" pitchFamily="34" charset="0"/>
              <a:buChar char="•"/>
              <a:defRPr/>
            </a:pPr>
            <a:r>
              <a:rPr lang="en-US" sz="1300" dirty="0" smtClean="0">
                <a:latin typeface="+mn-lt"/>
              </a:rPr>
              <a:t>Area Alateen Coordinator</a:t>
            </a:r>
          </a:p>
          <a:p>
            <a:pPr marL="285750" indent="-285750" eaLnBrk="1" hangingPunct="1">
              <a:lnSpc>
                <a:spcPct val="90000"/>
              </a:lnSpc>
              <a:buFont typeface="Arial" panose="020B0604020202020204" pitchFamily="34" charset="0"/>
              <a:buChar char="•"/>
              <a:defRPr/>
            </a:pPr>
            <a:r>
              <a:rPr lang="en-US" sz="1300" dirty="0" smtClean="0">
                <a:latin typeface="+mn-lt"/>
              </a:rPr>
              <a:t>District or AIS Alateen coordinators/chair  </a:t>
            </a:r>
          </a:p>
          <a:p>
            <a:pPr marL="285750" indent="-285750" eaLnBrk="1" hangingPunct="1">
              <a:lnSpc>
                <a:spcPct val="90000"/>
              </a:lnSpc>
              <a:buFont typeface="Arial" panose="020B0604020202020204" pitchFamily="34" charset="0"/>
              <a:buChar char="•"/>
              <a:defRPr/>
            </a:pPr>
            <a:r>
              <a:rPr lang="en-US" sz="1300" dirty="0" smtClean="0">
                <a:latin typeface="+mn-lt"/>
              </a:rPr>
              <a:t>Interested member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9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CF3ABF66-7218-4F1B-B84C-C5DE8891E690}" type="slidenum">
              <a:rPr lang="en-US" altLang="en-US" b="0" smtClean="0">
                <a:latin typeface="Arial" charset="0"/>
              </a:rPr>
              <a:pPr/>
              <a:t>10</a:t>
            </a:fld>
            <a:endParaRPr lang="en-US" altLang="en-US" b="0" smtClean="0">
              <a:latin typeface="Arial" charset="0"/>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p>
          <a:p>
            <a:pPr eaLnBrk="1" hangingPunct="1">
              <a:defRPr/>
            </a:pPr>
            <a:endParaRPr lang="en-US" b="1" dirty="0" smtClean="0">
              <a:latin typeface="+mn-lt"/>
              <a:cs typeface="Times New Roman" pitchFamily="18" charset="0"/>
            </a:endParaRPr>
          </a:p>
          <a:p>
            <a:pPr eaLnBrk="1" hangingPunct="1">
              <a:defRPr/>
            </a:pPr>
            <a:r>
              <a:rPr lang="en-US" b="1" i="1" dirty="0" smtClean="0">
                <a:latin typeface="+mn-lt"/>
                <a:cs typeface="Times New Roman" pitchFamily="18" charset="0"/>
              </a:rPr>
              <a:t>Review Area Requirements.</a:t>
            </a:r>
            <a:r>
              <a:rPr lang="en-US" b="1" i="1" baseline="0" dirty="0" smtClean="0">
                <a:latin typeface="+mn-lt"/>
                <a:cs typeface="Times New Roman" pitchFamily="18" charset="0"/>
              </a:rPr>
              <a:t>  Add slides as needed.</a:t>
            </a:r>
            <a:endParaRPr lang="en-US" b="1" i="1" dirty="0" smtClean="0">
              <a:latin typeface="+mn-lt"/>
              <a:cs typeface="Times New Roman" pitchFamily="18" charset="0"/>
            </a:endParaRPr>
          </a:p>
          <a:p>
            <a:pPr eaLnBrk="1" hangingPunct="1">
              <a:defRPr/>
            </a:pPr>
            <a:endParaRPr lang="en-US" dirty="0" smtClean="0">
              <a:latin typeface="+mn-lt"/>
              <a:cs typeface="Times New Roman" pitchFamily="18" charset="0"/>
            </a:endParaRPr>
          </a:p>
          <a:p>
            <a:pPr eaLnBrk="1" hangingPunct="1">
              <a:defRPr/>
            </a:pPr>
            <a:endParaRPr lang="en-US" dirty="0" smtClean="0">
              <a:latin typeface="Times New Roman" pitchFamily="18" charset="0"/>
              <a:cs typeface="Times New Roman" pitchFamily="18" charset="0"/>
            </a:endParaRPr>
          </a:p>
          <a:p>
            <a:pPr eaLnBrk="1" hangingPunct="1">
              <a:defRPr/>
            </a:pPr>
            <a:endParaRPr lang="en-US" dirty="0" smtClean="0">
              <a:latin typeface="Times New Roman" pitchFamily="18" charset="0"/>
              <a:cs typeface="Times New Roman" pitchFamily="18" charset="0"/>
            </a:endParaRPr>
          </a:p>
          <a:p>
            <a:pPr eaLnBrk="1" hangingPunct="1">
              <a:defRPr/>
            </a:pPr>
            <a:endParaRPr lang="en-US" b="1" dirty="0" smtClean="0">
              <a:latin typeface="Garamond"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A4BCC235-24BB-4ECE-8EAC-F4192934FA27}" type="slidenum">
              <a:rPr lang="en-US" altLang="en-US" b="0" smtClean="0">
                <a:latin typeface="Arial" charset="0"/>
              </a:rPr>
              <a:pPr/>
              <a:t>11</a:t>
            </a:fld>
            <a:endParaRPr lang="en-US" altLang="en-US" b="0" smtClean="0">
              <a:latin typeface="Arial"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mn-lt"/>
                <a:cs typeface="Times New Roman" pitchFamily="18" charset="0"/>
              </a:rPr>
              <a:t>Key points for facilitators:</a:t>
            </a:r>
          </a:p>
          <a:p>
            <a:pPr eaLnBrk="1" hangingPunct="1"/>
            <a:endParaRPr lang="en-US" altLang="en-US" b="1" i="1" dirty="0" smtClean="0">
              <a:latin typeface="+mn-lt"/>
              <a:cs typeface="Times New Roman" pitchFamily="18" charset="0"/>
            </a:endParaRPr>
          </a:p>
          <a:p>
            <a:pPr eaLnBrk="1" hangingPunct="1"/>
            <a:r>
              <a:rPr lang="en-US" altLang="en-US" b="1" i="1" dirty="0" smtClean="0">
                <a:latin typeface="+mn-lt"/>
                <a:cs typeface="Times New Roman" pitchFamily="18" charset="0"/>
              </a:rPr>
              <a:t>As you can see, there are several slides included for customization—Areas can add as many as they want.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3295E463-4CD2-42C3-830F-4CEF9F84B35F}" type="slidenum">
              <a:rPr lang="en-US" altLang="en-US" b="0" smtClean="0">
                <a:latin typeface="Arial" charset="0"/>
              </a:rPr>
              <a:pPr/>
              <a:t>12</a:t>
            </a:fld>
            <a:endParaRPr lang="en-US" altLang="en-US" b="0" smtClean="0">
              <a:latin typeface="Arial"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p>
          <a:p>
            <a:pPr marL="171450" indent="-171450" eaLnBrk="1" hangingPunct="1">
              <a:buFont typeface="Arial" pitchFamily="34" charset="0"/>
              <a:buChar char="•"/>
              <a:defRPr/>
            </a:pPr>
            <a:r>
              <a:rPr lang="en-US" dirty="0" smtClean="0">
                <a:latin typeface="+mn-lt"/>
                <a:cs typeface="Times New Roman" pitchFamily="18" charset="0"/>
              </a:rPr>
              <a:t>Two key players in your Area Alateen Process are the Area Alateen Coordinator and the Area Alateen Process Person or AAPP.  (In some Areas, one person may fill both roles.)</a:t>
            </a:r>
          </a:p>
          <a:p>
            <a:pPr marL="171450" indent="-171450" eaLnBrk="1" hangingPunct="1">
              <a:buFont typeface="Arial" pitchFamily="34" charset="0"/>
              <a:buChar char="•"/>
              <a:defRPr/>
            </a:pPr>
            <a:r>
              <a:rPr lang="en-US" dirty="0" smtClean="0">
                <a:latin typeface="+mn-lt"/>
                <a:cs typeface="Times New Roman" pitchFamily="18" charset="0"/>
              </a:rPr>
              <a:t>Your</a:t>
            </a:r>
            <a:r>
              <a:rPr lang="en-US" baseline="0" dirty="0" smtClean="0">
                <a:latin typeface="+mn-lt"/>
                <a:cs typeface="Times New Roman" pitchFamily="18" charset="0"/>
              </a:rPr>
              <a:t> District Representative and/or District Alateen chair may play a role in the process.</a:t>
            </a:r>
            <a:endParaRPr lang="en-US" dirty="0" smtClean="0">
              <a:latin typeface="+mn-lt"/>
              <a:cs typeface="Times New Roman" pitchFamily="18" charset="0"/>
            </a:endParaRPr>
          </a:p>
          <a:p>
            <a:pPr marL="171450" indent="-171450" eaLnBrk="1" hangingPunct="1">
              <a:buFont typeface="Arial" pitchFamily="34" charset="0"/>
              <a:buChar char="•"/>
              <a:defRPr/>
            </a:pPr>
            <a:r>
              <a:rPr lang="en-US" dirty="0" smtClean="0">
                <a:latin typeface="+mn-lt"/>
                <a:cs typeface="Times New Roman" pitchFamily="18" charset="0"/>
              </a:rPr>
              <a:t>An Area may define their responsibilities differently, but for WSO purposes, the AAPP is the contact person between WSO Group Records and the Area.  The Alateen Coordinator is the channel of communication on all other matters pertaining to Alateen</a:t>
            </a:r>
          </a:p>
          <a:p>
            <a:pPr marL="0" indent="0" eaLnBrk="1" hangingPunct="1">
              <a:buFont typeface="Arial" pitchFamily="34" charset="0"/>
              <a:buNone/>
              <a:defRPr/>
            </a:pPr>
            <a:r>
              <a:rPr lang="en-US" i="1" dirty="0" smtClean="0">
                <a:latin typeface="+mn-lt"/>
                <a:cs typeface="Times New Roman" pitchFamily="18" charset="0"/>
              </a:rPr>
              <a:t>Be sure to include the relationship between your Area Alateen Coordinator and Area Alateen Process Person (AAPP), and how they and your other Area and district trusted servants will work together to put all the pieces together.</a:t>
            </a:r>
            <a:endParaRPr lang="en-US" b="1" i="1" dirty="0" smtClean="0">
              <a:latin typeface="+mn-lt"/>
              <a:cs typeface="Times New Roman" pitchFamily="18" charset="0"/>
            </a:endParaRPr>
          </a:p>
          <a:p>
            <a:pPr eaLnBrk="1" hangingPunct="1">
              <a:defRPr/>
            </a:pPr>
            <a:r>
              <a:rPr lang="en-US" b="1" i="0" dirty="0" smtClean="0">
                <a:latin typeface="+mn-lt"/>
                <a:cs typeface="Times New Roman" pitchFamily="18" charset="0"/>
              </a:rPr>
              <a:t>RESOURCES:</a:t>
            </a:r>
          </a:p>
          <a:p>
            <a:pPr eaLnBrk="1" hangingPunct="1">
              <a:defRPr/>
            </a:pPr>
            <a:r>
              <a:rPr lang="en-US" b="0" dirty="0" smtClean="0">
                <a:latin typeface="+mn-lt"/>
                <a:cs typeface="Times New Roman" pitchFamily="18" charset="0"/>
              </a:rPr>
              <a:t>Area Alateen Safety and Behavioral Requirements</a:t>
            </a:r>
          </a:p>
          <a:p>
            <a:pPr eaLnBrk="1" hangingPunct="1">
              <a:defRPr/>
            </a:pPr>
            <a:r>
              <a:rPr lang="en-US" i="1" dirty="0" smtClean="0">
                <a:latin typeface="+mn-lt"/>
                <a:cs typeface="Times New Roman" pitchFamily="18" charset="0"/>
              </a:rPr>
              <a:t>Area Alateen Coordinators</a:t>
            </a:r>
            <a:r>
              <a:rPr lang="en-US" dirty="0" smtClean="0">
                <a:latin typeface="+mn-lt"/>
                <a:cs typeface="Times New Roman" pitchFamily="18" charset="0"/>
              </a:rPr>
              <a:t> guideline (G-24)</a:t>
            </a:r>
          </a:p>
          <a:p>
            <a:pPr eaLnBrk="1" hangingPunct="1">
              <a:defRPr/>
            </a:pPr>
            <a:endParaRPr lang="en-US" dirty="0" smtClean="0">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1D43CC79-9B32-4CFD-AD9C-7ADA1054702A}" type="slidenum">
              <a:rPr lang="en-US" altLang="en-US" b="0" smtClean="0">
                <a:latin typeface="Arial" charset="0"/>
              </a:rPr>
              <a:pPr/>
              <a:t>13</a:t>
            </a:fld>
            <a:endParaRPr lang="en-US" altLang="en-US" b="0" smtClean="0">
              <a:latin typeface="Arial"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mn-lt"/>
                <a:cs typeface="Times New Roman" pitchFamily="18" charset="0"/>
              </a:rPr>
              <a:t>Key points for facilitators:</a:t>
            </a:r>
          </a:p>
          <a:p>
            <a:pPr eaLnBrk="1" hangingPunct="1"/>
            <a:endParaRPr lang="en-US" altLang="en-US" dirty="0" smtClean="0">
              <a:latin typeface="+mn-lt"/>
              <a:cs typeface="Times New Roman" pitchFamily="18" charset="0"/>
            </a:endParaRPr>
          </a:p>
          <a:p>
            <a:pPr eaLnBrk="1" hangingPunct="1"/>
            <a:r>
              <a:rPr lang="en-US" altLang="en-US" b="1" i="1" dirty="0" smtClean="0">
                <a:latin typeface="+mn-lt"/>
                <a:cs typeface="Times New Roman" pitchFamily="18" charset="0"/>
              </a:rPr>
              <a:t>Again more slides for customization…The Area can get as specific as desired about the Area process.</a:t>
            </a:r>
          </a:p>
          <a:p>
            <a:pPr eaLnBrk="1" hangingPunct="1"/>
            <a:endParaRPr lang="en-US" altLang="en-US" b="1" dirty="0" smtClean="0">
              <a:latin typeface="+mn-lt"/>
              <a:cs typeface="Times New Roman" pitchFamily="18" charset="0"/>
            </a:endParaRPr>
          </a:p>
          <a:p>
            <a:pPr eaLnBrk="1" hangingPunct="1"/>
            <a:endParaRPr lang="en-US" altLang="en-US" b="1" dirty="0" smtClean="0">
              <a:latin typeface="+mn-lt"/>
              <a:cs typeface="Times New Roman" pitchFamily="18" charset="0"/>
            </a:endParaRPr>
          </a:p>
          <a:p>
            <a:pPr eaLnBrk="1" hangingPunct="1"/>
            <a:endParaRPr lang="en-US" altLang="en-US" b="1"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572D69E3-E6D6-4D46-B23B-7CBA4C2E4F1D}" type="slidenum">
              <a:rPr lang="en-US" altLang="en-US" b="0" smtClean="0">
                <a:latin typeface="Arial" charset="0"/>
              </a:rPr>
              <a:pPr/>
              <a:t>14</a:t>
            </a:fld>
            <a:endParaRPr lang="en-US" altLang="en-US" b="0" smtClean="0">
              <a:latin typeface="Arial"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spcBef>
                <a:spcPts val="0"/>
              </a:spcBef>
              <a:defRPr/>
            </a:pPr>
            <a:r>
              <a:rPr lang="en-US" sz="1050" b="1" dirty="0" smtClean="0">
                <a:latin typeface="+mn-lt"/>
                <a:cs typeface="Times New Roman" pitchFamily="18" charset="0"/>
              </a:rPr>
              <a:t>Key points for facilitators:  </a:t>
            </a:r>
          </a:p>
          <a:p>
            <a:pPr marL="171450" marR="0" indent="-17145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050" dirty="0" smtClean="0">
                <a:latin typeface="+mn-lt"/>
                <a:cs typeface="Times New Roman" pitchFamily="18" charset="0"/>
              </a:rPr>
              <a:t>People looking to start a group will be referred to the Area Alateen Coordinator, who can provide information about certification requirements, and/or work to find AMIAS who may be able to help a group get started.</a:t>
            </a:r>
          </a:p>
          <a:p>
            <a:pPr marL="171450" indent="-171450" eaLnBrk="1" hangingPunct="1">
              <a:lnSpc>
                <a:spcPct val="100000"/>
              </a:lnSpc>
              <a:spcBef>
                <a:spcPts val="0"/>
              </a:spcBef>
              <a:buFont typeface="Arial" pitchFamily="34" charset="0"/>
              <a:buChar char="•"/>
              <a:defRPr/>
            </a:pPr>
            <a:r>
              <a:rPr lang="en-US" sz="1050" dirty="0" smtClean="0">
                <a:latin typeface="+mn-lt"/>
                <a:cs typeface="Times New Roman" pitchFamily="18" charset="0"/>
              </a:rPr>
              <a:t>The first step for an Al-Anon member who wants to start an</a:t>
            </a:r>
            <a:r>
              <a:rPr lang="en-US" sz="1050" baseline="0" dirty="0" smtClean="0">
                <a:latin typeface="+mn-lt"/>
                <a:cs typeface="Times New Roman" pitchFamily="18" charset="0"/>
              </a:rPr>
              <a:t> Alateen meeting</a:t>
            </a:r>
            <a:r>
              <a:rPr lang="en-US" sz="1050" dirty="0" smtClean="0">
                <a:latin typeface="+mn-lt"/>
                <a:cs typeface="Times New Roman" pitchFamily="18" charset="0"/>
              </a:rPr>
              <a:t> is to become certified as an Al-Anon Member Involved in Alateen Service (AMIAS).</a:t>
            </a:r>
          </a:p>
          <a:p>
            <a:pPr marL="171450" marR="0" indent="-17145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050" dirty="0" smtClean="0">
                <a:latin typeface="+mn-lt"/>
                <a:cs typeface="Times New Roman" pitchFamily="18" charset="0"/>
              </a:rPr>
              <a:t>Locate a meeting place—starting a meeting at the same time and place as an Al-Anon group is highly recommended.  </a:t>
            </a:r>
          </a:p>
          <a:p>
            <a:pPr marL="171450" indent="-171450" eaLnBrk="1" hangingPunct="1">
              <a:lnSpc>
                <a:spcPct val="100000"/>
              </a:lnSpc>
              <a:spcBef>
                <a:spcPts val="0"/>
              </a:spcBef>
              <a:buFont typeface="Arial" pitchFamily="34" charset="0"/>
              <a:buChar char="•"/>
              <a:defRPr/>
            </a:pPr>
            <a:r>
              <a:rPr lang="en-US" sz="1050" dirty="0" smtClean="0">
                <a:latin typeface="+mn-lt"/>
                <a:cs typeface="Times New Roman" pitchFamily="18" charset="0"/>
              </a:rPr>
              <a:t>All the paperwork to become certified and to register an Alateen group must go through the Area process. Once certification and registration are complete, the group meetings can begin.</a:t>
            </a:r>
          </a:p>
          <a:p>
            <a:pPr marL="171450" indent="-171450" eaLnBrk="1" hangingPunct="1">
              <a:lnSpc>
                <a:spcPct val="100000"/>
              </a:lnSpc>
              <a:spcBef>
                <a:spcPts val="0"/>
              </a:spcBef>
              <a:buFont typeface="Arial" pitchFamily="34" charset="0"/>
              <a:buChar char="•"/>
              <a:defRPr/>
            </a:pPr>
            <a:r>
              <a:rPr lang="en-US" sz="1050" dirty="0" smtClean="0">
                <a:latin typeface="+mn-lt"/>
                <a:cs typeface="Times New Roman" pitchFamily="18" charset="0"/>
              </a:rPr>
              <a:t>Members interested in Alateen service go through the certification process in order to be in the Area’s pool of potential Alateen Group Sponsors,</a:t>
            </a:r>
            <a:r>
              <a:rPr lang="en-US" sz="1050" baseline="0" dirty="0" smtClean="0">
                <a:latin typeface="+mn-lt"/>
                <a:cs typeface="Times New Roman" pitchFamily="18" charset="0"/>
              </a:rPr>
              <a:t> and follow Area direction on training and visiting groups after they are certified.</a:t>
            </a:r>
            <a:endParaRPr lang="en-US" sz="1050" dirty="0" smtClean="0">
              <a:latin typeface="+mn-lt"/>
              <a:cs typeface="Times New Roman" pitchFamily="18" charset="0"/>
            </a:endParaRPr>
          </a:p>
          <a:p>
            <a:pPr marL="0" indent="0" eaLnBrk="1" hangingPunct="1">
              <a:lnSpc>
                <a:spcPct val="100000"/>
              </a:lnSpc>
              <a:spcBef>
                <a:spcPts val="0"/>
              </a:spcBef>
              <a:buFont typeface="Arial" pitchFamily="34" charset="0"/>
              <a:buNone/>
              <a:defRPr/>
            </a:pPr>
            <a:r>
              <a:rPr lang="en-US" sz="1050" b="1" dirty="0" smtClean="0">
                <a:latin typeface="+mn-lt"/>
                <a:cs typeface="Times New Roman" pitchFamily="18" charset="0"/>
              </a:rPr>
              <a:t>Suggested question: </a:t>
            </a:r>
            <a:r>
              <a:rPr lang="en-US" sz="1050" dirty="0" smtClean="0">
                <a:latin typeface="+mn-lt"/>
                <a:cs typeface="Times New Roman" pitchFamily="18" charset="0"/>
              </a:rPr>
              <a:t>How can an Al-Anon group support Alateen?</a:t>
            </a:r>
          </a:p>
          <a:p>
            <a:pPr marL="1085850" lvl="2" indent="-171450" eaLnBrk="1" hangingPunct="1">
              <a:lnSpc>
                <a:spcPct val="100000"/>
              </a:lnSpc>
              <a:spcBef>
                <a:spcPts val="0"/>
              </a:spcBef>
              <a:buFont typeface="Arial" pitchFamily="34" charset="0"/>
              <a:buChar char="•"/>
              <a:defRPr/>
            </a:pPr>
            <a:r>
              <a:rPr lang="en-US" sz="1050" dirty="0" smtClean="0">
                <a:latin typeface="+mn-lt"/>
                <a:cs typeface="Times New Roman" pitchFamily="18" charset="0"/>
              </a:rPr>
              <a:t>Access to certified backup Alateen Group Sponsors</a:t>
            </a:r>
          </a:p>
          <a:p>
            <a:pPr marL="1085850" lvl="2" indent="-171450" eaLnBrk="1" hangingPunct="1">
              <a:lnSpc>
                <a:spcPct val="100000"/>
              </a:lnSpc>
              <a:spcBef>
                <a:spcPts val="0"/>
              </a:spcBef>
              <a:buFont typeface="Arial" pitchFamily="34" charset="0"/>
              <a:buChar char="•"/>
              <a:defRPr/>
            </a:pPr>
            <a:r>
              <a:rPr lang="en-US" sz="1050" dirty="0" smtClean="0">
                <a:latin typeface="+mn-lt"/>
                <a:cs typeface="Times New Roman" pitchFamily="18" charset="0"/>
              </a:rPr>
              <a:t>Encourages members to bring their children</a:t>
            </a:r>
          </a:p>
          <a:p>
            <a:pPr marL="1085850" lvl="2" indent="-171450" eaLnBrk="1" hangingPunct="1">
              <a:lnSpc>
                <a:spcPct val="100000"/>
              </a:lnSpc>
              <a:spcBef>
                <a:spcPts val="0"/>
              </a:spcBef>
              <a:buFont typeface="Arial" pitchFamily="34" charset="0"/>
              <a:buChar char="•"/>
              <a:defRPr/>
            </a:pPr>
            <a:r>
              <a:rPr lang="en-US" sz="1050" dirty="0" smtClean="0">
                <a:latin typeface="+mn-lt"/>
                <a:cs typeface="Times New Roman" pitchFamily="18" charset="0"/>
              </a:rPr>
              <a:t>Access to a meeting if certified Group Sponsors are absent</a:t>
            </a:r>
          </a:p>
          <a:p>
            <a:pPr marL="171450" indent="-171450" eaLnBrk="1" hangingPunct="1">
              <a:lnSpc>
                <a:spcPct val="100000"/>
              </a:lnSpc>
              <a:spcBef>
                <a:spcPts val="0"/>
              </a:spcBef>
              <a:buFont typeface="Arial" pitchFamily="34" charset="0"/>
              <a:buChar char="•"/>
              <a:defRPr/>
            </a:pPr>
            <a:r>
              <a:rPr lang="en-US" sz="1050" dirty="0" smtClean="0">
                <a:latin typeface="+mn-lt"/>
                <a:cs typeface="Times New Roman" pitchFamily="18" charset="0"/>
              </a:rPr>
              <a:t>While the paperwork is in process, work on generating interest in Alateen in local A.A. and Al-Anon groups, and in the community.  </a:t>
            </a:r>
          </a:p>
          <a:p>
            <a:pPr eaLnBrk="1" hangingPunct="1">
              <a:lnSpc>
                <a:spcPct val="100000"/>
              </a:lnSpc>
              <a:spcBef>
                <a:spcPts val="0"/>
              </a:spcBef>
              <a:defRPr/>
            </a:pPr>
            <a:r>
              <a:rPr lang="en-US" sz="1050" b="1" dirty="0" smtClean="0">
                <a:latin typeface="+mn-lt"/>
                <a:cs typeface="Times New Roman" pitchFamily="18" charset="0"/>
              </a:rPr>
              <a:t>Resources:</a:t>
            </a:r>
          </a:p>
          <a:p>
            <a:pPr eaLnBrk="1" hangingPunct="1">
              <a:lnSpc>
                <a:spcPct val="100000"/>
              </a:lnSpc>
              <a:spcBef>
                <a:spcPts val="0"/>
              </a:spcBef>
              <a:defRPr/>
            </a:pPr>
            <a:r>
              <a:rPr lang="en-US" sz="1050" i="0" baseline="0" dirty="0" smtClean="0">
                <a:latin typeface="+mn-lt"/>
                <a:cs typeface="Times New Roman" pitchFamily="18" charset="0"/>
              </a:rPr>
              <a:t>WSO Members’ Web site, www.al-anon.org/members. </a:t>
            </a:r>
            <a:endParaRPr lang="en-US" sz="1050" i="0" dirty="0" smtClean="0">
              <a:latin typeface="+mn-lt"/>
              <a:cs typeface="Times New Roman" pitchFamily="18" charset="0"/>
            </a:endParaRPr>
          </a:p>
          <a:p>
            <a:pPr marL="628650" lvl="1" indent="-171450" eaLnBrk="1" hangingPunct="1">
              <a:lnSpc>
                <a:spcPct val="100000"/>
              </a:lnSpc>
              <a:spcBef>
                <a:spcPts val="0"/>
              </a:spcBef>
              <a:buFont typeface="Arial" panose="020B0604020202020204" pitchFamily="34" charset="0"/>
              <a:buChar char="•"/>
              <a:defRPr/>
            </a:pPr>
            <a:r>
              <a:rPr lang="en-US" sz="1050" i="0" kern="1200" baseline="0" dirty="0" smtClean="0">
                <a:solidFill>
                  <a:schemeClr val="tx1"/>
                </a:solidFill>
                <a:latin typeface="Arial" charset="0"/>
                <a:ea typeface="+mn-ea"/>
                <a:cs typeface="Times New Roman" pitchFamily="18" charset="0"/>
              </a:rPr>
              <a:t> </a:t>
            </a:r>
            <a:r>
              <a:rPr lang="en-US" sz="1050" i="0" kern="1200" dirty="0" smtClean="0">
                <a:solidFill>
                  <a:schemeClr val="tx1"/>
                </a:solidFill>
                <a:latin typeface="Arial" charset="0"/>
                <a:ea typeface="+mn-ea"/>
                <a:cs typeface="Times New Roman" pitchFamily="18" charset="0"/>
              </a:rPr>
              <a:t>Alateen</a:t>
            </a:r>
            <a:r>
              <a:rPr lang="en-US" sz="1050" i="0" kern="1200" baseline="0" dirty="0" smtClean="0">
                <a:solidFill>
                  <a:schemeClr val="tx1"/>
                </a:solidFill>
                <a:latin typeface="Arial" charset="0"/>
                <a:ea typeface="+mn-ea"/>
                <a:cs typeface="Times New Roman" pitchFamily="18" charset="0"/>
              </a:rPr>
              <a:t> Service e-Manual </a:t>
            </a:r>
            <a:endParaRPr lang="en-US" sz="1050" i="1" dirty="0" smtClean="0">
              <a:latin typeface="+mn-lt"/>
              <a:cs typeface="Times New Roman" pitchFamily="18" charset="0"/>
            </a:endParaRPr>
          </a:p>
          <a:p>
            <a:pPr marL="628650" lvl="1" indent="-171450" eaLnBrk="1" hangingPunct="1">
              <a:lnSpc>
                <a:spcPct val="100000"/>
              </a:lnSpc>
              <a:spcBef>
                <a:spcPts val="0"/>
              </a:spcBef>
              <a:buFont typeface="Arial" panose="020B0604020202020204" pitchFamily="34" charset="0"/>
              <a:buChar char="•"/>
              <a:defRPr/>
            </a:pPr>
            <a:r>
              <a:rPr lang="en-US" sz="1050" i="1" dirty="0" smtClean="0">
                <a:latin typeface="+mn-lt"/>
                <a:cs typeface="Times New Roman" pitchFamily="18" charset="0"/>
              </a:rPr>
              <a:t>Starting an Alateen Group</a:t>
            </a:r>
            <a:r>
              <a:rPr lang="en-US" sz="1050" dirty="0" smtClean="0">
                <a:latin typeface="+mn-lt"/>
                <a:cs typeface="Times New Roman" pitchFamily="18" charset="0"/>
              </a:rPr>
              <a:t> Guideline (G-19)</a:t>
            </a:r>
          </a:p>
          <a:p>
            <a:pPr marL="628650" lvl="1" indent="-171450" eaLnBrk="1" hangingPunct="1">
              <a:lnSpc>
                <a:spcPct val="100000"/>
              </a:lnSpc>
              <a:spcBef>
                <a:spcPts val="0"/>
              </a:spcBef>
              <a:buFont typeface="Arial" panose="020B0604020202020204" pitchFamily="34" charset="0"/>
              <a:buChar char="•"/>
              <a:defRPr/>
            </a:pPr>
            <a:r>
              <a:rPr lang="en-US" sz="1050" i="1" dirty="0" smtClean="0">
                <a:latin typeface="+mn-lt"/>
                <a:cs typeface="Times New Roman" pitchFamily="18" charset="0"/>
              </a:rPr>
              <a:t>Alateen Safety Guidelines </a:t>
            </a:r>
            <a:r>
              <a:rPr lang="en-US" sz="1050" dirty="0" smtClean="0">
                <a:latin typeface="+mn-lt"/>
                <a:cs typeface="Times New Roman" pitchFamily="18" charset="0"/>
              </a:rPr>
              <a:t>(G-34)</a:t>
            </a:r>
          </a:p>
          <a:p>
            <a:pPr eaLnBrk="1" hangingPunct="1">
              <a:lnSpc>
                <a:spcPct val="80000"/>
              </a:lnSpc>
              <a:defRPr/>
            </a:pPr>
            <a:endParaRPr lang="en-US" sz="1050" dirty="0" smtClean="0">
              <a:latin typeface="+mn-lt"/>
              <a:cs typeface="Times New Roman" pitchFamily="18" charset="0"/>
            </a:endParaRPr>
          </a:p>
          <a:p>
            <a:pPr eaLnBrk="1" hangingPunct="1">
              <a:lnSpc>
                <a:spcPct val="80000"/>
              </a:lnSpc>
              <a:defRPr/>
            </a:pPr>
            <a:endParaRPr lang="en-US" sz="1100" dirty="0" smtClean="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F9D702C1-9324-4645-A21B-A6A12CA96F50}" type="slidenum">
              <a:rPr lang="en-US" altLang="en-US" b="0" smtClean="0">
                <a:latin typeface="Arial" charset="0"/>
              </a:rPr>
              <a:pPr/>
              <a:t>15</a:t>
            </a:fld>
            <a:endParaRPr lang="en-US" altLang="en-US" b="0" smtClean="0">
              <a:latin typeface="Arial"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p>
          <a:p>
            <a:pPr marL="171450" indent="-171450" eaLnBrk="1" hangingPunct="1">
              <a:buFont typeface="Arial" pitchFamily="34" charset="0"/>
              <a:buChar char="•"/>
              <a:defRPr/>
            </a:pPr>
            <a:r>
              <a:rPr lang="en-US" dirty="0" smtClean="0">
                <a:latin typeface="+mn-lt"/>
                <a:cs typeface="Times New Roman" pitchFamily="18" charset="0"/>
              </a:rPr>
              <a:t>A brand new meeting is an exciting time—it is an opportunity to set the tone with the Alateens, inviting them to create their own behavioral guidelines, and that they will be responsible to monitor the group themselves.</a:t>
            </a:r>
          </a:p>
          <a:p>
            <a:pPr marL="171450" indent="-171450" eaLnBrk="1" hangingPunct="1">
              <a:buFont typeface="Arial" pitchFamily="34" charset="0"/>
              <a:buChar char="•"/>
              <a:defRPr/>
            </a:pPr>
            <a:r>
              <a:rPr lang="en-US" dirty="0" smtClean="0">
                <a:latin typeface="+mn-lt"/>
                <a:cs typeface="Times New Roman" pitchFamily="18" charset="0"/>
              </a:rPr>
              <a:t>Remember that Alateen members may need help in forming a group and running their meetings.  However, they are capable of conducting their own meetings and handling group responsibilities.  We encourage them to do so.</a:t>
            </a:r>
          </a:p>
          <a:p>
            <a:pPr marL="171450" indent="-171450" eaLnBrk="1" hangingPunct="1">
              <a:buFont typeface="Arial" pitchFamily="34" charset="0"/>
              <a:buChar char="•"/>
              <a:defRPr/>
            </a:pPr>
            <a:r>
              <a:rPr lang="en-US" dirty="0" smtClean="0">
                <a:latin typeface="+mn-lt"/>
                <a:cs typeface="Times New Roman" pitchFamily="18" charset="0"/>
              </a:rPr>
              <a:t>We remember not to monopolize the meeting.  When it’s our turn, we briefly share our experience with the Twelve Steps and knowledge of the Twelve Traditions.  We encourage Alateens to share.</a:t>
            </a:r>
          </a:p>
          <a:p>
            <a:pPr marL="171450" indent="-171450" eaLnBrk="1" hangingPunct="1">
              <a:buFont typeface="Arial" pitchFamily="34" charset="0"/>
              <a:buChar char="•"/>
              <a:defRPr/>
            </a:pPr>
            <a:r>
              <a:rPr lang="en-US" dirty="0" smtClean="0">
                <a:latin typeface="+mn-lt"/>
                <a:cs typeface="Times New Roman" pitchFamily="18" charset="0"/>
              </a:rPr>
              <a:t>Have fun!</a:t>
            </a:r>
          </a:p>
          <a:p>
            <a:pPr eaLnBrk="1" hangingPunct="1">
              <a:defRPr/>
            </a:pPr>
            <a:r>
              <a:rPr lang="en-US" b="1" dirty="0" smtClean="0">
                <a:latin typeface="+mn-lt"/>
                <a:cs typeface="Times New Roman" pitchFamily="18" charset="0"/>
              </a:rPr>
              <a:t>Suggested discussion topic:   What are some safety requirements that an Alateen Group Sponsor might set?  What behavioral guidelines might the Alateens consider?</a:t>
            </a:r>
          </a:p>
          <a:p>
            <a:pPr eaLnBrk="1" hangingPunct="1">
              <a:defRPr/>
            </a:pPr>
            <a:endParaRPr lang="en-US" b="1" dirty="0" smtClean="0">
              <a:latin typeface="Times New Roman" pitchFamily="18" charset="0"/>
              <a:cs typeface="Times New Roman" pitchFamily="18" charset="0"/>
            </a:endParaRPr>
          </a:p>
          <a:p>
            <a:pPr eaLnBrk="1" hangingPunct="1">
              <a:defRPr/>
            </a:pPr>
            <a:endParaRPr lang="en-US" dirty="0" smtClean="0">
              <a:latin typeface="Garamond"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57C09352-8F37-4CA8-A6E9-57B8AE879FAF}" type="slidenum">
              <a:rPr lang="en-US" altLang="en-US" b="0" smtClean="0">
                <a:latin typeface="Arial" charset="0"/>
              </a:rPr>
              <a:pPr/>
              <a:t>16</a:t>
            </a:fld>
            <a:endParaRPr lang="en-US" altLang="en-US" b="0" smtClean="0">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rPr>
              <a:t>Key points for facilitators:</a:t>
            </a:r>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latin typeface="+mn-lt"/>
              </a:rPr>
              <a:t>In this overview, we want to clarify the basic roles of an Alateen Group Sponsor.</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smtClean="0">
                <a:latin typeface="+mn-lt"/>
              </a:rPr>
              <a:t>Suggested question:  what do you see as the key responsibilities of Alateen Group Sponsors? </a:t>
            </a:r>
            <a:r>
              <a:rPr lang="en-US" b="1" i="1" dirty="0" smtClean="0">
                <a:latin typeface="+mn-lt"/>
              </a:rPr>
              <a:t>[generate ideas, then click to see list on slide]</a:t>
            </a:r>
          </a:p>
          <a:p>
            <a:pPr marL="171450" indent="-171450" eaLnBrk="1" hangingPunct="1">
              <a:buFont typeface="Arial" pitchFamily="34" charset="0"/>
              <a:buChar char="•"/>
              <a:defRPr/>
            </a:pPr>
            <a:r>
              <a:rPr lang="en-US" dirty="0" smtClean="0">
                <a:latin typeface="+mn-lt"/>
              </a:rPr>
              <a:t>More detail is available in</a:t>
            </a:r>
            <a:r>
              <a:rPr lang="en-US" baseline="0" dirty="0" smtClean="0">
                <a:latin typeface="+mn-lt"/>
              </a:rPr>
              <a:t> the Alateen Service e-Manual on the Members’ Web site. </a:t>
            </a:r>
            <a:r>
              <a:rPr lang="en-US" b="1" i="1" baseline="0" dirty="0" smtClean="0">
                <a:latin typeface="+mn-lt"/>
              </a:rPr>
              <a:t>[If your Area offers Module II on The Alateen Group Meeting, let them know!]</a:t>
            </a:r>
            <a:endParaRPr lang="en-US" b="1" i="1" dirty="0" smtClean="0">
              <a:latin typeface="+mn-lt"/>
            </a:endParaRPr>
          </a:p>
          <a:p>
            <a:pPr eaLnBrk="1" hangingPunct="1">
              <a:defRPr/>
            </a:pPr>
            <a:r>
              <a:rPr lang="en-US" b="1" dirty="0" smtClean="0">
                <a:latin typeface="+mn-lt"/>
              </a:rPr>
              <a:t>References:</a:t>
            </a:r>
          </a:p>
          <a:p>
            <a:pPr eaLnBrk="1" hangingPunct="1">
              <a:defRPr/>
            </a:pPr>
            <a:r>
              <a:rPr lang="en-US" b="1" dirty="0" smtClean="0">
                <a:latin typeface="+mn-lt"/>
              </a:rPr>
              <a:t>“Alateen Group Sponsors:</a:t>
            </a:r>
            <a:r>
              <a:rPr lang="en-US" dirty="0" smtClean="0">
                <a:latin typeface="+mn-lt"/>
              </a:rPr>
              <a:t> An Alateen Group Sponsor is an adult member of Al-Anon who attends Al-Anon meetings regularly, is currently certified as an Al-Anon Member Involved In Alateen Service through their Area’s Alateen process, and has made a commitment to be of service to an Alateen meeting on a regular basis.” (</a:t>
            </a:r>
            <a:r>
              <a:rPr lang="en-US" i="1" dirty="0" smtClean="0">
                <a:latin typeface="+mn-lt"/>
              </a:rPr>
              <a:t>2014-2017 Al-Anon/Alateen Service Manual</a:t>
            </a:r>
            <a:r>
              <a:rPr lang="en-US" dirty="0" smtClean="0">
                <a:latin typeface="+mn-lt"/>
              </a:rPr>
              <a:t>, page 88) </a:t>
            </a:r>
          </a:p>
          <a:p>
            <a:pPr eaLnBrk="1" hangingPunct="1">
              <a:defRPr/>
            </a:pPr>
            <a:endParaRPr lang="en-US" dirty="0" smtClean="0">
              <a:latin typeface="Times New Roman" pitchFamily="18" charset="0"/>
            </a:endParaRPr>
          </a:p>
          <a:p>
            <a:pPr eaLnBrk="1" hangingPunct="1">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64E968D6-F0DF-460B-8651-9839592634AF}" type="slidenum">
              <a:rPr lang="en-US" altLang="en-US" b="0" smtClean="0">
                <a:latin typeface="Arial" charset="0"/>
              </a:rPr>
              <a:pPr/>
              <a:t>17</a:t>
            </a:fld>
            <a:endParaRPr lang="en-US" altLang="en-US" b="0" smtClean="0">
              <a:latin typeface="Arial"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701675" y="4416425"/>
            <a:ext cx="5608638"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r>
              <a:rPr lang="en-US" dirty="0" smtClean="0">
                <a:latin typeface="+mn-lt"/>
                <a:cs typeface="Times New Roman" pitchFamily="18" charset="0"/>
              </a:rPr>
              <a:t> </a:t>
            </a:r>
          </a:p>
          <a:p>
            <a:pPr marL="171450" indent="-171450" eaLnBrk="1" hangingPunct="1">
              <a:buFont typeface="Arial" pitchFamily="34" charset="0"/>
              <a:buChar char="•"/>
              <a:defRPr/>
            </a:pPr>
            <a:r>
              <a:rPr lang="en-US" dirty="0" smtClean="0">
                <a:latin typeface="+mn-lt"/>
                <a:cs typeface="Times New Roman" pitchFamily="18" charset="0"/>
              </a:rPr>
              <a:t>Al-Anon/Alateen is spoken here:  Keep it Al-Anon/Alateen (focus on Steps, Traditions, Concepts).</a:t>
            </a:r>
          </a:p>
          <a:p>
            <a:pPr marL="171450" indent="-171450" eaLnBrk="1" hangingPunct="1">
              <a:buFont typeface="Arial" pitchFamily="34" charset="0"/>
              <a:buChar char="•"/>
              <a:defRPr/>
            </a:pPr>
            <a:endParaRPr lang="en-US" dirty="0" smtClean="0">
              <a:latin typeface="+mn-lt"/>
              <a:cs typeface="Times New Roman" pitchFamily="18" charset="0"/>
            </a:endParaRPr>
          </a:p>
          <a:p>
            <a:pPr eaLnBrk="1" hangingPunct="1">
              <a:defRPr/>
            </a:pPr>
            <a:r>
              <a:rPr lang="en-US" dirty="0" smtClean="0">
                <a:latin typeface="+mn-lt"/>
                <a:cs typeface="Times New Roman" pitchFamily="18" charset="0"/>
              </a:rPr>
              <a:t>[Ask to fill in the blanks…click mouse for hint…]</a:t>
            </a:r>
          </a:p>
          <a:p>
            <a:pPr eaLnBrk="1" hangingPunct="1">
              <a:defRPr/>
            </a:pPr>
            <a:endParaRPr lang="en-US" dirty="0" smtClean="0">
              <a:latin typeface="+mn-lt"/>
              <a:cs typeface="Times New Roman" pitchFamily="18" charset="0"/>
            </a:endParaRPr>
          </a:p>
          <a:p>
            <a:pPr eaLnBrk="1" hangingPunct="1">
              <a:defRPr/>
            </a:pPr>
            <a:r>
              <a:rPr lang="en-US" b="1" dirty="0" smtClean="0">
                <a:latin typeface="+mn-lt"/>
                <a:cs typeface="Times New Roman" pitchFamily="18" charset="0"/>
              </a:rPr>
              <a:t>Suggested Discussion topic:  </a:t>
            </a:r>
            <a:r>
              <a:rPr lang="en-US" dirty="0" smtClean="0">
                <a:latin typeface="+mn-lt"/>
                <a:cs typeface="Times New Roman" pitchFamily="18" charset="0"/>
              </a:rPr>
              <a:t>What does “keep the focus on…” mean?  How do we do that?</a:t>
            </a:r>
          </a:p>
          <a:p>
            <a:pPr eaLnBrk="1" hangingPunct="1">
              <a:buFontTx/>
              <a:buChar char="•"/>
              <a:defRPr/>
            </a:pPr>
            <a:endParaRPr lang="en-US" dirty="0" smtClean="0">
              <a:latin typeface="+mn-lt"/>
              <a:cs typeface="Times New Roman" pitchFamily="18" charset="0"/>
            </a:endParaRPr>
          </a:p>
          <a:p>
            <a:pPr eaLnBrk="1" hangingPunct="1">
              <a:defRPr/>
            </a:pPr>
            <a:endParaRPr lang="en-US" dirty="0" smtClean="0">
              <a:latin typeface="+mn-lt"/>
              <a:cs typeface="Times New Roman" pitchFamily="18" charset="0"/>
            </a:endParaRPr>
          </a:p>
          <a:p>
            <a:pPr eaLnBrk="1" hangingPunct="1">
              <a:defRPr/>
            </a:pPr>
            <a:endParaRPr lang="en-US" dirty="0" smtClean="0">
              <a:latin typeface="+mn-lt"/>
              <a:cs typeface="Times New Roman" pitchFamily="18" charset="0"/>
            </a:endParaRPr>
          </a:p>
          <a:p>
            <a:pPr eaLnBrk="1" hangingPunct="1">
              <a:defRPr/>
            </a:pPr>
            <a:endParaRPr lang="en-US" dirty="0" smtClean="0">
              <a:latin typeface="+mn-lt"/>
              <a:cs typeface="Times New Roman" pitchFamily="18" charset="0"/>
            </a:endParaRPr>
          </a:p>
          <a:p>
            <a:pPr eaLnBrk="1" hangingPunct="1">
              <a:defRPr/>
            </a:pPr>
            <a:endParaRPr lang="en-US" dirty="0" smtClean="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F2B8A725-5109-4E8C-901F-8E7C3DBE0E0B}" type="slidenum">
              <a:rPr lang="en-US" altLang="en-US" b="0" smtClean="0">
                <a:latin typeface="Arial" charset="0"/>
              </a:rPr>
              <a:pPr/>
              <a:t>18</a:t>
            </a:fld>
            <a:endParaRPr lang="en-US" altLang="en-US" b="0" smtClean="0">
              <a:latin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rPr>
              <a:t>Key points for facilitators:</a:t>
            </a:r>
          </a:p>
          <a:p>
            <a:pPr marL="171450" indent="-171450" eaLnBrk="1" hangingPunct="1">
              <a:buFont typeface="Arial" pitchFamily="34" charset="0"/>
              <a:buChar char="•"/>
              <a:defRPr/>
            </a:pPr>
            <a:r>
              <a:rPr lang="en-US" dirty="0" smtClean="0">
                <a:latin typeface="+mn-lt"/>
              </a:rPr>
              <a:t>Alateen Group Sponsors do not serve as personal sponsors to individual Alateens.  A personal Sponsor relationship is “peer-to-peer.”  </a:t>
            </a:r>
          </a:p>
          <a:p>
            <a:pPr marL="171450" indent="-171450" eaLnBrk="1" hangingPunct="1">
              <a:buFont typeface="Arial" pitchFamily="34" charset="0"/>
              <a:buChar char="•"/>
              <a:defRPr/>
            </a:pPr>
            <a:r>
              <a:rPr lang="en-US" dirty="0" smtClean="0">
                <a:latin typeface="+mn-lt"/>
              </a:rPr>
              <a:t>Alateen members should be encouraged to ask another Alateen member to be their personal Sponsor as their peer.  </a:t>
            </a:r>
          </a:p>
          <a:p>
            <a:pPr marL="171450" indent="-171450" eaLnBrk="1" hangingPunct="1">
              <a:buFont typeface="Arial" pitchFamily="34" charset="0"/>
              <a:buChar char="•"/>
              <a:defRPr/>
            </a:pPr>
            <a:r>
              <a:rPr lang="en-US" dirty="0" smtClean="0">
                <a:latin typeface="+mn-lt"/>
              </a:rPr>
              <a:t>Suggesting the meeting topic of “Sponsorship” can help the Alateens to understand this better.</a:t>
            </a:r>
          </a:p>
          <a:p>
            <a:pPr eaLnBrk="1" hangingPunct="1">
              <a:defRPr/>
            </a:pPr>
            <a:r>
              <a:rPr lang="en-US" b="1" dirty="0" smtClean="0">
                <a:latin typeface="+mn-lt"/>
              </a:rPr>
              <a:t>Suggested discussion topic: </a:t>
            </a:r>
            <a:r>
              <a:rPr lang="en-US" dirty="0" smtClean="0">
                <a:latin typeface="+mn-lt"/>
              </a:rPr>
              <a:t>How can Alateen Group Sponsors encourage and help Alateens to sponsor each other?</a:t>
            </a:r>
            <a:endParaRPr lang="en-US" dirty="0" smtClean="0">
              <a:latin typeface="Times New Roman" pitchFamily="18" charset="0"/>
            </a:endParaRPr>
          </a:p>
          <a:p>
            <a:pPr eaLnBrk="1" hangingPunct="1">
              <a:defRPr/>
            </a:pPr>
            <a:r>
              <a:rPr lang="en-US" b="1" dirty="0" smtClean="0">
                <a:latin typeface="+mn-lt"/>
              </a:rPr>
              <a:t>References:</a:t>
            </a:r>
          </a:p>
          <a:p>
            <a:pPr marL="171450" indent="-171450" eaLnBrk="1" hangingPunct="1">
              <a:buFont typeface="Arial" pitchFamily="34" charset="0"/>
              <a:buChar char="•"/>
              <a:defRPr/>
            </a:pPr>
            <a:r>
              <a:rPr lang="en-US" b="1" dirty="0" smtClean="0">
                <a:latin typeface="+mn-lt"/>
              </a:rPr>
              <a:t>“Alateen Personal Sponsors: </a:t>
            </a:r>
            <a:r>
              <a:rPr lang="en-US" dirty="0" smtClean="0">
                <a:latin typeface="+mn-lt"/>
              </a:rPr>
              <a:t>Alateen Group Sponsors and other Al-Anon members do not serve as personal Sponsors to individual Alateens. Alateen members are encouraged to sponsor each other in a peer-to-peer relationship.” (</a:t>
            </a:r>
            <a:r>
              <a:rPr lang="en-US" i="1" dirty="0" smtClean="0">
                <a:latin typeface="+mn-lt"/>
              </a:rPr>
              <a:t>2014-2017 Al-Anon/Alateen Service Manual</a:t>
            </a:r>
            <a:r>
              <a:rPr lang="en-US" dirty="0" smtClean="0">
                <a:latin typeface="+mn-lt"/>
              </a:rPr>
              <a:t>, page 89) </a:t>
            </a:r>
          </a:p>
          <a:p>
            <a:pPr marL="171450" indent="-171450" eaLnBrk="1" hangingPunct="1">
              <a:buFont typeface="Arial" pitchFamily="34" charset="0"/>
              <a:buChar char="•"/>
              <a:defRPr/>
            </a:pPr>
            <a:r>
              <a:rPr lang="en-US" i="1" dirty="0" smtClean="0">
                <a:latin typeface="+mn-lt"/>
              </a:rPr>
              <a:t>Courage To Be Me </a:t>
            </a:r>
            <a:r>
              <a:rPr lang="en-US" dirty="0" smtClean="0">
                <a:latin typeface="+mn-lt"/>
              </a:rPr>
              <a:t>(B-23), “Sponsorship,” pages 269-279</a:t>
            </a:r>
          </a:p>
          <a:p>
            <a:pPr eaLnBrk="1" hangingPunct="1">
              <a:defRPr/>
            </a:pPr>
            <a:endParaRPr lang="en-US" sz="11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8FB66B55-59F1-4E24-AF97-E3BC52FED39E}" type="slidenum">
              <a:rPr lang="en-US" altLang="en-US" b="0" smtClean="0">
                <a:latin typeface="Arial" charset="0"/>
              </a:rPr>
              <a:pPr/>
              <a:t>19</a:t>
            </a:fld>
            <a:endParaRPr lang="en-US" altLang="en-US" b="0" smtClean="0">
              <a:latin typeface="Arial"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p>
          <a:p>
            <a:pPr marL="171450" indent="-171450" eaLnBrk="1" hangingPunct="1">
              <a:buFont typeface="Arial" pitchFamily="34" charset="0"/>
              <a:buChar char="•"/>
              <a:defRPr/>
            </a:pPr>
            <a:r>
              <a:rPr lang="en-US" dirty="0" smtClean="0">
                <a:latin typeface="+mn-lt"/>
                <a:cs typeface="Times New Roman" pitchFamily="18" charset="0"/>
              </a:rPr>
              <a:t>As with all Al-Anon recovery and service:  you are not alone!  There is a network of support for our Al-Anon Members Involved in Alateen Service (AMIAS), and we encourage you to use them.</a:t>
            </a:r>
          </a:p>
          <a:p>
            <a:pPr eaLnBrk="1" hangingPunct="1">
              <a:defRPr/>
            </a:pPr>
            <a:endParaRPr lang="en-US" b="1" dirty="0" smtClean="0">
              <a:latin typeface="+mn-lt"/>
              <a:cs typeface="Times New Roman" pitchFamily="18" charset="0"/>
            </a:endParaRPr>
          </a:p>
          <a:p>
            <a:pPr eaLnBrk="1" hangingPunct="1">
              <a:defRPr/>
            </a:pPr>
            <a:r>
              <a:rPr lang="en-US" b="1" dirty="0" smtClean="0">
                <a:latin typeface="+mn-lt"/>
                <a:cs typeface="Times New Roman" pitchFamily="18" charset="0"/>
              </a:rPr>
              <a:t>ASK:  WHAT ARE SOME OF OUR ALATEEN RESOURCES?</a:t>
            </a:r>
          </a:p>
          <a:p>
            <a:pPr marL="171450" indent="-171450" eaLnBrk="1" hangingPunct="1">
              <a:buFont typeface="Arial" pitchFamily="34" charset="0"/>
              <a:buChar char="•"/>
              <a:defRPr/>
            </a:pPr>
            <a:r>
              <a:rPr lang="en-US" dirty="0" smtClean="0">
                <a:latin typeface="+mn-lt"/>
                <a:cs typeface="Times New Roman" pitchFamily="18" charset="0"/>
              </a:rPr>
              <a:t>Talk to each other:  we encourage all Al-Anon Members Involved in Alateen Service to reason things out together.  Your district trusted servants are available to you.</a:t>
            </a:r>
          </a:p>
          <a:p>
            <a:pPr eaLnBrk="1" hangingPunct="1">
              <a:defRPr/>
            </a:pPr>
            <a:endParaRPr lang="en-US" dirty="0" smtClean="0">
              <a:latin typeface="Garamond"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C6493FF7-CB0E-4099-BE9F-F0BF0CB8DD88}" type="slidenum">
              <a:rPr lang="en-US" altLang="en-US" b="0" smtClean="0">
                <a:latin typeface="Arial" charset="0"/>
              </a:rPr>
              <a:pPr/>
              <a:t>2</a:t>
            </a:fld>
            <a:endParaRPr lang="en-US" altLang="en-US" b="0" smtClean="0">
              <a:latin typeface="Arial" charset="0"/>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Garamond" pitchFamily="18" charset="0"/>
              <a:buNone/>
              <a:defRPr/>
            </a:pPr>
            <a:r>
              <a:rPr lang="en-US" sz="1100" b="1" dirty="0" smtClean="0">
                <a:latin typeface="+mn-lt"/>
                <a:cs typeface="Times New Roman" pitchFamily="18" charset="0"/>
              </a:rPr>
              <a:t>Key points for facilitator:</a:t>
            </a:r>
            <a:endParaRPr lang="en-US" sz="1100" dirty="0" smtClean="0">
              <a:latin typeface="+mn-lt"/>
              <a:cs typeface="Times New Roman" pitchFamily="18" charset="0"/>
            </a:endParaRPr>
          </a:p>
          <a:p>
            <a:pPr marL="171450" indent="-171450" eaLnBrk="1" hangingPunct="1">
              <a:lnSpc>
                <a:spcPct val="90000"/>
              </a:lnSpc>
              <a:buFont typeface="Arial" pitchFamily="34" charset="0"/>
              <a:buChar char="•"/>
              <a:defRPr/>
            </a:pPr>
            <a:r>
              <a:rPr lang="en-US" sz="1100" b="1" dirty="0" smtClean="0">
                <a:latin typeface="+mn-lt"/>
                <a:cs typeface="Times New Roman" pitchFamily="18" charset="0"/>
              </a:rPr>
              <a:t>Ask:  What is Alateen?</a:t>
            </a:r>
            <a:r>
              <a:rPr lang="en-US" sz="1100" b="1" baseline="0" dirty="0" smtClean="0">
                <a:latin typeface="+mn-lt"/>
                <a:cs typeface="Times New Roman" pitchFamily="18" charset="0"/>
              </a:rPr>
              <a:t>  How would you define it?</a:t>
            </a:r>
            <a:endParaRPr lang="en-US" sz="1100" b="1" dirty="0" smtClean="0">
              <a:latin typeface="+mn-lt"/>
              <a:cs typeface="Times New Roman" pitchFamily="18" charset="0"/>
            </a:endParaRPr>
          </a:p>
          <a:p>
            <a:pPr marL="628650" lvl="1" indent="-171450" eaLnBrk="1" hangingPunct="1">
              <a:lnSpc>
                <a:spcPct val="90000"/>
              </a:lnSpc>
              <a:buFont typeface="Arial" pitchFamily="34" charset="0"/>
              <a:buChar char="•"/>
              <a:defRPr/>
            </a:pPr>
            <a:r>
              <a:rPr lang="en-US" sz="1100" dirty="0" smtClean="0">
                <a:latin typeface="+mn-lt"/>
                <a:cs typeface="Times New Roman" pitchFamily="18" charset="0"/>
              </a:rPr>
              <a:t>Alateen is part of Al-Anon Family Groups</a:t>
            </a:r>
          </a:p>
          <a:p>
            <a:pPr marL="628650" lvl="1" indent="-171450" eaLnBrk="1" hangingPunct="1">
              <a:lnSpc>
                <a:spcPct val="90000"/>
              </a:lnSpc>
              <a:buFont typeface="Arial" pitchFamily="34" charset="0"/>
              <a:buChar char="•"/>
              <a:defRPr/>
            </a:pPr>
            <a:r>
              <a:rPr lang="en-US" sz="1100" dirty="0" smtClean="0">
                <a:latin typeface="+mn-lt"/>
                <a:cs typeface="Times New Roman" pitchFamily="18" charset="0"/>
              </a:rPr>
              <a:t>Young people come to Alateen seeking recovery from the affects of someone else’s drinking</a:t>
            </a:r>
          </a:p>
          <a:p>
            <a:pPr marL="171450" indent="-171450" eaLnBrk="1" hangingPunct="1">
              <a:lnSpc>
                <a:spcPct val="90000"/>
              </a:lnSpc>
              <a:buFont typeface="Arial" pitchFamily="34" charset="0"/>
              <a:buChar char="•"/>
              <a:defRPr/>
            </a:pPr>
            <a:r>
              <a:rPr lang="en-US" sz="1100" b="1" dirty="0" smtClean="0">
                <a:latin typeface="+mn-lt"/>
                <a:cs typeface="Times New Roman" pitchFamily="18" charset="0"/>
              </a:rPr>
              <a:t>Ask:  What is Alateen not? </a:t>
            </a:r>
          </a:p>
          <a:p>
            <a:pPr marL="628650" lvl="1" indent="-171450" eaLnBrk="1" hangingPunct="1">
              <a:lnSpc>
                <a:spcPct val="90000"/>
              </a:lnSpc>
              <a:buFont typeface="Arial" pitchFamily="34" charset="0"/>
              <a:buChar char="•"/>
              <a:defRPr/>
            </a:pPr>
            <a:r>
              <a:rPr lang="en-US" sz="1100" dirty="0" smtClean="0">
                <a:latin typeface="+mn-lt"/>
                <a:cs typeface="Times New Roman" pitchFamily="18" charset="0"/>
              </a:rPr>
              <a:t>Alateen is not for young people coping with their own addictions. This is a common misconception in the outside world.</a:t>
            </a:r>
          </a:p>
          <a:p>
            <a:pPr marL="628650" lvl="1" indent="-171450" eaLnBrk="1" hangingPunct="1">
              <a:lnSpc>
                <a:spcPct val="90000"/>
              </a:lnSpc>
              <a:buFont typeface="Arial" pitchFamily="34" charset="0"/>
              <a:buChar char="•"/>
              <a:defRPr/>
            </a:pPr>
            <a:r>
              <a:rPr lang="en-US" dirty="0" smtClean="0">
                <a:latin typeface="+mn-lt"/>
              </a:rPr>
              <a:t>Alateen is not “therapy," it cannot resolve all problems for young people.</a:t>
            </a:r>
          </a:p>
          <a:p>
            <a:pPr lvl="1" eaLnBrk="1" hangingPunct="1">
              <a:lnSpc>
                <a:spcPct val="90000"/>
              </a:lnSpc>
              <a:buFont typeface="Arial" pitchFamily="34" charset="0"/>
              <a:buNone/>
              <a:defRPr/>
            </a:pPr>
            <a:endParaRPr lang="en-US" sz="1100" dirty="0" smtClean="0">
              <a:latin typeface="+mn-lt"/>
              <a:cs typeface="Times New Roman" pitchFamily="18" charset="0"/>
            </a:endParaRPr>
          </a:p>
          <a:p>
            <a:pPr eaLnBrk="1" hangingPunct="1">
              <a:lnSpc>
                <a:spcPct val="90000"/>
              </a:lnSpc>
              <a:defRPr/>
            </a:pPr>
            <a:r>
              <a:rPr lang="en-US" sz="1100" b="1" dirty="0" smtClean="0">
                <a:latin typeface="+mn-lt"/>
                <a:cs typeface="Times New Roman" pitchFamily="18" charset="0"/>
              </a:rPr>
              <a:t>References:</a:t>
            </a:r>
          </a:p>
          <a:p>
            <a:pPr eaLnBrk="1" hangingPunct="1">
              <a:lnSpc>
                <a:spcPct val="90000"/>
              </a:lnSpc>
              <a:defRPr/>
            </a:pPr>
            <a:r>
              <a:rPr lang="en-US" sz="1100" dirty="0" smtClean="0">
                <a:latin typeface="+mn-lt"/>
                <a:cs typeface="Times New Roman" pitchFamily="18" charset="0"/>
              </a:rPr>
              <a:t>From the </a:t>
            </a:r>
            <a:r>
              <a:rPr lang="en-US" sz="1100" i="1" dirty="0" smtClean="0">
                <a:latin typeface="+mn-lt"/>
                <a:cs typeface="Times New Roman" pitchFamily="18" charset="0"/>
              </a:rPr>
              <a:t>2014-2017 Al-Anon/Alateen Service Manual</a:t>
            </a:r>
            <a:r>
              <a:rPr lang="en-US" sz="1100" dirty="0" smtClean="0">
                <a:latin typeface="+mn-lt"/>
                <a:cs typeface="Times New Roman" pitchFamily="18" charset="0"/>
              </a:rPr>
              <a:t> (P-24/27):</a:t>
            </a:r>
          </a:p>
          <a:p>
            <a:pPr eaLnBrk="1" hangingPunct="1">
              <a:lnSpc>
                <a:spcPct val="90000"/>
              </a:lnSpc>
              <a:defRPr/>
            </a:pPr>
            <a:r>
              <a:rPr lang="en-US" sz="1100" dirty="0" smtClean="0">
                <a:latin typeface="+mn-lt"/>
                <a:cs typeface="Times New Roman" pitchFamily="18" charset="0"/>
              </a:rPr>
              <a:t>“Al-Anon and Alateen membership is open to anyone who feels his or her life has been affected by someone else’s drinking, either currently or in the past.” (page 40)</a:t>
            </a:r>
          </a:p>
          <a:p>
            <a:pPr eaLnBrk="1" hangingPunct="1">
              <a:lnSpc>
                <a:spcPct val="90000"/>
              </a:lnSpc>
              <a:defRPr/>
            </a:pPr>
            <a:r>
              <a:rPr lang="en-US" sz="1100" dirty="0" smtClean="0">
                <a:latin typeface="+mn-lt"/>
                <a:cs typeface="Times New Roman" pitchFamily="18" charset="0"/>
              </a:rPr>
              <a:t>“A symptom of alcoholism in the home may be the abuse of drugs by family members.  Occasional discussion of this topic is acceptable at an Al-Anon or Alateen meeting as it may be one of the results of living with alcoholism.  However, our responsibility is to ensure Al-Anon’s survival as a resource for families and friends of alcoholics.  By focusing on these drug-related problems, we risk being diverted from Al-Anon’s primary aim.  Referral to appropriate sources of help may be suggested to those in need.” (page 124-25) </a:t>
            </a:r>
          </a:p>
          <a:p>
            <a:pPr eaLnBrk="1" hangingPunct="1">
              <a:lnSpc>
                <a:spcPct val="90000"/>
              </a:lnSpc>
              <a:defRPr/>
            </a:pPr>
            <a:endParaRPr lang="en-US" sz="1100" b="1" dirty="0" smtClean="0">
              <a:latin typeface="+mn-lt"/>
            </a:endParaRPr>
          </a:p>
          <a:p>
            <a:pPr eaLnBrk="1" hangingPunct="1">
              <a:lnSpc>
                <a:spcPct val="90000"/>
              </a:lnSpc>
              <a:defRPr/>
            </a:pPr>
            <a:endParaRPr lang="en-US" sz="1100" dirty="0" smtClean="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7B9C78EF-2804-4718-BC78-97FCE4EC2E67}" type="slidenum">
              <a:rPr lang="en-US" altLang="en-US" b="0" smtClean="0">
                <a:latin typeface="Arial" charset="0"/>
              </a:rPr>
              <a:pPr/>
              <a:t>20</a:t>
            </a:fld>
            <a:endParaRPr lang="en-US" altLang="en-US" b="0" smtClean="0">
              <a:latin typeface="Arial"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200" b="1" kern="1200" dirty="0" smtClean="0">
                <a:solidFill>
                  <a:schemeClr val="tx1"/>
                </a:solidFill>
                <a:latin typeface="Arial" charset="0"/>
                <a:ea typeface="+mn-ea"/>
                <a:cs typeface="Times New Roman" pitchFamily="18" charset="0"/>
              </a:rPr>
              <a:t>Key points for facilitators:</a:t>
            </a:r>
          </a:p>
          <a:p>
            <a:pPr eaLnBrk="1" hangingPunct="1">
              <a:buFontTx/>
              <a:buChar char="•"/>
            </a:pPr>
            <a:r>
              <a:rPr lang="en-US" altLang="en-US" dirty="0" smtClean="0">
                <a:latin typeface="+mn-lt"/>
                <a:cs typeface="Times New Roman" pitchFamily="18" charset="0"/>
              </a:rPr>
              <a:t>It’s very important that anyone involved with Alateen know how to reach their resources. Here are some Area resources. </a:t>
            </a:r>
            <a:r>
              <a:rPr lang="en-US" altLang="en-US" b="1" i="1" dirty="0" smtClean="0">
                <a:latin typeface="+mn-lt"/>
                <a:cs typeface="Times New Roman" pitchFamily="18" charset="0"/>
              </a:rPr>
              <a:t>(customize)</a:t>
            </a:r>
          </a:p>
          <a:p>
            <a:pPr eaLnBrk="1" hangingPunct="1"/>
            <a:endParaRPr lang="en-US" altLang="en-US" b="1" dirty="0" smtClean="0">
              <a:latin typeface="+mn-lt"/>
              <a:cs typeface="Times New Roman" pitchFamily="18" charset="0"/>
            </a:endParaRPr>
          </a:p>
          <a:p>
            <a:pPr eaLnBrk="1" hangingPunct="1"/>
            <a:endParaRPr lang="en-US" altLang="en-US" b="1" dirty="0" smtClean="0">
              <a:latin typeface="Garamond" pitchFamily="18" charset="0"/>
            </a:endParaRPr>
          </a:p>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50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74DAB84E-710C-4470-A3C6-A739FAEB1B43}" type="slidenum">
              <a:rPr lang="en-US" altLang="en-US" b="0" smtClean="0">
                <a:latin typeface="Arial" charset="0"/>
              </a:rPr>
              <a:pPr/>
              <a:t>21</a:t>
            </a:fld>
            <a:endParaRPr lang="en-US" altLang="en-US" b="0" smtClean="0">
              <a:latin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mn-lt"/>
              </a:rPr>
              <a:t>Key points for facilitators:</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mn-lt"/>
                <a:cs typeface="Times New Roman" pitchFamily="18" charset="0"/>
              </a:rPr>
              <a:t>The World Service Office provides guidelines and service tools. </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mn-lt"/>
                <a:cs typeface="Times New Roman" pitchFamily="18" charset="0"/>
              </a:rPr>
              <a:t>Visit the Alateen</a:t>
            </a:r>
            <a:r>
              <a:rPr lang="en-US" baseline="0" dirty="0" smtClean="0">
                <a:latin typeface="+mn-lt"/>
                <a:cs typeface="Times New Roman" pitchFamily="18" charset="0"/>
              </a:rPr>
              <a:t> Service e-Manual on the Members’ Web site, al-anon.org/members.  All Alateen guidelines are included here.</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dirty="0" smtClean="0">
                <a:latin typeface="+mn-lt"/>
                <a:cs typeface="Times New Roman" pitchFamily="18" charset="0"/>
              </a:rPr>
              <a:t>WSO </a:t>
            </a:r>
            <a:r>
              <a:rPr lang="en-US" dirty="0" smtClean="0">
                <a:latin typeface="+mn-lt"/>
                <a:cs typeface="Times New Roman" pitchFamily="18" charset="0"/>
              </a:rPr>
              <a:t>staff is available as a resource.</a:t>
            </a:r>
          </a:p>
          <a:p>
            <a:pPr eaLnBrk="1" hangingPunct="1"/>
            <a:endParaRPr lang="en-US" altLang="en-US" dirty="0" smtClean="0">
              <a:latin typeface="Garamond" pitchFamily="18" charset="0"/>
            </a:endParaRPr>
          </a:p>
          <a:p>
            <a:pPr eaLnBrk="1" hangingPunct="1"/>
            <a:endParaRPr lang="en-US" altLang="en-US" dirty="0" smtClean="0">
              <a:latin typeface="Garamond"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EE1A1CC1-261A-45C5-A17E-B6485D2E97C4}" type="slidenum">
              <a:rPr lang="en-US" altLang="en-US" b="0" smtClean="0">
                <a:latin typeface="Arial" charset="0"/>
              </a:rPr>
              <a:pPr/>
              <a:t>22</a:t>
            </a:fld>
            <a:endParaRPr lang="en-US" altLang="en-US" b="0" smtClean="0">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a:t>
            </a:r>
            <a:r>
              <a:rPr lang="en-US" b="1" baseline="0" dirty="0" smtClean="0">
                <a:latin typeface="+mn-lt"/>
                <a:cs typeface="Times New Roman" pitchFamily="18" charset="0"/>
              </a:rPr>
              <a:t> for facilitator</a:t>
            </a:r>
            <a:r>
              <a:rPr lang="en-US" b="1" dirty="0" smtClean="0">
                <a:latin typeface="+mn-lt"/>
                <a:cs typeface="Times New Roman" pitchFamily="18" charset="0"/>
              </a:rPr>
              <a:t>:</a:t>
            </a:r>
          </a:p>
          <a:p>
            <a:pPr marL="171450" indent="-171450" eaLnBrk="1" hangingPunct="1">
              <a:buFont typeface="Arial" pitchFamily="34" charset="0"/>
              <a:buChar char="•"/>
              <a:defRPr/>
            </a:pPr>
            <a:r>
              <a:rPr lang="en-US" dirty="0" smtClean="0">
                <a:latin typeface="+mn-lt"/>
                <a:cs typeface="Times New Roman" pitchFamily="18" charset="0"/>
              </a:rPr>
              <a:t>The Responsibility Statement can be found in the WSO </a:t>
            </a:r>
            <a:r>
              <a:rPr lang="en-US" i="1" dirty="0" smtClean="0">
                <a:latin typeface="+mn-lt"/>
                <a:cs typeface="Times New Roman" pitchFamily="18" charset="0"/>
              </a:rPr>
              <a:t>Alateen Safety Guidelines</a:t>
            </a:r>
            <a:r>
              <a:rPr lang="en-US" dirty="0" smtClean="0">
                <a:latin typeface="+mn-lt"/>
                <a:cs typeface="Times New Roman" pitchFamily="18" charset="0"/>
              </a:rPr>
              <a:t>, G-34, available</a:t>
            </a:r>
            <a:r>
              <a:rPr lang="en-US" baseline="0" dirty="0" smtClean="0">
                <a:latin typeface="+mn-lt"/>
                <a:cs typeface="Times New Roman" pitchFamily="18" charset="0"/>
              </a:rPr>
              <a:t> on the Members’ Web site</a:t>
            </a:r>
            <a:r>
              <a:rPr lang="en-US" baseline="0" smtClean="0">
                <a:latin typeface="+mn-lt"/>
                <a:cs typeface="Times New Roman" pitchFamily="18" charset="0"/>
              </a:rPr>
              <a:t>, al- anon.org/members</a:t>
            </a:r>
            <a:r>
              <a:rPr lang="en-US" baseline="0" dirty="0" smtClean="0">
                <a:latin typeface="+mn-lt"/>
                <a:cs typeface="Times New Roman" pitchFamily="18" charset="0"/>
              </a:rPr>
              <a:t>. </a:t>
            </a:r>
            <a:endParaRPr lang="en-US" dirty="0" smtClean="0">
              <a:latin typeface="+mn-lt"/>
              <a:cs typeface="Times New Roman" pitchFamily="18" charset="0"/>
            </a:endParaRPr>
          </a:p>
          <a:p>
            <a:pPr marL="171450" indent="-171450" eaLnBrk="1" hangingPunct="1">
              <a:buFont typeface="Arial" pitchFamily="34" charset="0"/>
              <a:buChar char="•"/>
              <a:defRPr/>
            </a:pPr>
            <a:r>
              <a:rPr lang="en-US" dirty="0" smtClean="0">
                <a:latin typeface="+mn-lt"/>
                <a:cs typeface="Times New Roman" pitchFamily="18" charset="0"/>
              </a:rPr>
              <a:t>The complete Responsibility Statement clarifies the roles and responsibilities of Al-Anon Members Involved in Alateen Service, including:</a:t>
            </a:r>
          </a:p>
          <a:p>
            <a:pPr marL="1543050" lvl="3" indent="-171450" eaLnBrk="1" hangingPunct="1">
              <a:buFont typeface="Arial" pitchFamily="34" charset="0"/>
              <a:buChar char="•"/>
              <a:defRPr/>
            </a:pPr>
            <a:r>
              <a:rPr lang="en-US" dirty="0" smtClean="0">
                <a:latin typeface="+mn-lt"/>
                <a:cs typeface="Times New Roman" pitchFamily="18" charset="0"/>
              </a:rPr>
              <a:t>Requirements for service to Alateen</a:t>
            </a:r>
          </a:p>
          <a:p>
            <a:pPr marL="1543050" lvl="3" indent="-171450" eaLnBrk="1" hangingPunct="1">
              <a:buFont typeface="Arial" pitchFamily="34" charset="0"/>
              <a:buChar char="•"/>
              <a:defRPr/>
            </a:pPr>
            <a:r>
              <a:rPr lang="en-US" dirty="0" smtClean="0">
                <a:latin typeface="+mn-lt"/>
                <a:cs typeface="Times New Roman" pitchFamily="18" charset="0"/>
              </a:rPr>
              <a:t>Roles </a:t>
            </a:r>
          </a:p>
          <a:p>
            <a:pPr marL="1543050" lvl="3" indent="-171450" eaLnBrk="1" hangingPunct="1">
              <a:buFont typeface="Arial" pitchFamily="34" charset="0"/>
              <a:buChar char="•"/>
              <a:defRPr/>
            </a:pPr>
            <a:r>
              <a:rPr lang="en-US" dirty="0" smtClean="0">
                <a:latin typeface="+mn-lt"/>
                <a:cs typeface="Times New Roman" pitchFamily="18" charset="0"/>
              </a:rPr>
              <a:t>Suggestions </a:t>
            </a:r>
          </a:p>
          <a:p>
            <a:pPr marL="1543050" lvl="3" indent="-171450" eaLnBrk="1" hangingPunct="1">
              <a:buFont typeface="Arial" pitchFamily="34" charset="0"/>
              <a:buChar char="•"/>
              <a:defRPr/>
            </a:pPr>
            <a:r>
              <a:rPr lang="en-US" dirty="0" smtClean="0">
                <a:latin typeface="+mn-lt"/>
                <a:cs typeface="Times New Roman" pitchFamily="18" charset="0"/>
              </a:rPr>
              <a:t>Legal and Traditional responsibility</a:t>
            </a:r>
            <a:endParaRPr lang="en-US" i="1" dirty="0" smtClean="0">
              <a:latin typeface="+mn-lt"/>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614FCA07-A419-4607-93B1-8D13D38240FB}" type="slidenum">
              <a:rPr lang="en-US" altLang="en-US" b="0" smtClean="0">
                <a:latin typeface="Arial" charset="0"/>
              </a:rPr>
              <a:pPr/>
              <a:t>23</a:t>
            </a:fld>
            <a:endParaRPr lang="en-US" altLang="en-US" b="0" smtClean="0">
              <a:latin typeface="Arial"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rPr>
              <a:t>Key points for facilitators:</a:t>
            </a:r>
          </a:p>
          <a:p>
            <a:pPr marL="171450" indent="-171450" eaLnBrk="1" hangingPunct="1">
              <a:buFont typeface="Arial" pitchFamily="34" charset="0"/>
              <a:buChar char="•"/>
              <a:defRPr/>
            </a:pPr>
            <a:r>
              <a:rPr lang="en-US" dirty="0" smtClean="0">
                <a:latin typeface="+mn-lt"/>
              </a:rPr>
              <a:t>We welcome you to Alateen service—it is a rewarding job.  We want to close this session with a few reminders, things that can help avoid “Sponsor burnout”</a:t>
            </a:r>
          </a:p>
          <a:p>
            <a:pPr eaLnBrk="1" hangingPunct="1">
              <a:defRPr/>
            </a:pPr>
            <a:r>
              <a:rPr lang="en-US" b="1" dirty="0" smtClean="0">
                <a:latin typeface="+mn-lt"/>
              </a:rPr>
              <a:t>Suggested question:  </a:t>
            </a:r>
            <a:r>
              <a:rPr lang="en-US" dirty="0" smtClean="0">
                <a:latin typeface="+mn-lt"/>
              </a:rPr>
              <a:t>Before we give you our list, who would like to name some safety tips?</a:t>
            </a:r>
            <a:r>
              <a:rPr lang="en-US" b="1" i="1" dirty="0" smtClean="0">
                <a:latin typeface="+mn-lt"/>
              </a:rPr>
              <a:t> [Some ideas follow]</a:t>
            </a:r>
          </a:p>
          <a:p>
            <a:pPr marL="1085850" lvl="2" indent="-171450" eaLnBrk="1" hangingPunct="1">
              <a:buFont typeface="Arial" pitchFamily="34" charset="0"/>
              <a:buChar char="•"/>
              <a:defRPr/>
            </a:pPr>
            <a:r>
              <a:rPr lang="en-US" dirty="0" smtClean="0">
                <a:latin typeface="+mn-lt"/>
              </a:rPr>
              <a:t>Maintain and work your Al-Anon recovery program.</a:t>
            </a:r>
          </a:p>
          <a:p>
            <a:pPr marL="1085850" lvl="2" indent="-171450" eaLnBrk="1" hangingPunct="1">
              <a:buFont typeface="Arial" pitchFamily="34" charset="0"/>
              <a:buChar char="•"/>
              <a:defRPr/>
            </a:pPr>
            <a:r>
              <a:rPr lang="en-US" dirty="0" smtClean="0">
                <a:latin typeface="+mn-lt"/>
              </a:rPr>
              <a:t>Keep safety in mind at all times.</a:t>
            </a:r>
          </a:p>
          <a:p>
            <a:pPr marL="1085850" lvl="2" indent="-171450" eaLnBrk="1" hangingPunct="1">
              <a:buFont typeface="Arial" pitchFamily="34" charset="0"/>
              <a:buChar char="•"/>
              <a:defRPr/>
            </a:pPr>
            <a:r>
              <a:rPr lang="en-US" dirty="0" smtClean="0">
                <a:latin typeface="+mn-lt"/>
              </a:rPr>
              <a:t>Use your Alateen resources.</a:t>
            </a:r>
          </a:p>
          <a:p>
            <a:pPr marL="1085850" lvl="2" indent="-171450" eaLnBrk="1" hangingPunct="1">
              <a:buFont typeface="Arial" pitchFamily="34" charset="0"/>
              <a:buChar char="•"/>
              <a:defRPr/>
            </a:pPr>
            <a:r>
              <a:rPr lang="en-US" dirty="0" smtClean="0">
                <a:latin typeface="+mn-lt"/>
              </a:rPr>
              <a:t>Seek and obtain support in any way you need it.</a:t>
            </a:r>
          </a:p>
          <a:p>
            <a:pPr marL="1085850" lvl="2" indent="-171450" eaLnBrk="1" hangingPunct="1">
              <a:buFont typeface="Arial" pitchFamily="34" charset="0"/>
              <a:buChar char="•"/>
              <a:defRPr/>
            </a:pPr>
            <a:r>
              <a:rPr lang="en-US" dirty="0" smtClean="0">
                <a:latin typeface="+mn-lt"/>
              </a:rPr>
              <a:t>Take a break when you need to.</a:t>
            </a:r>
          </a:p>
          <a:p>
            <a:pPr marL="1085850" lvl="2" indent="-171450" eaLnBrk="1" hangingPunct="1">
              <a:buFont typeface="Arial" pitchFamily="34" charset="0"/>
              <a:buChar char="•"/>
              <a:defRPr/>
            </a:pPr>
            <a:r>
              <a:rPr lang="en-US" dirty="0" smtClean="0">
                <a:latin typeface="+mn-lt"/>
              </a:rPr>
              <a:t>The more people who are certified, the easier it will be to keep Alateen going and thriving.  Alateen groups are dependent on having Alateen Group Sponsors.  If our Alateen Group Sponsors know they will have assistance when needed, they will be more likely to stay “on the job.”</a:t>
            </a:r>
          </a:p>
          <a:p>
            <a:pPr eaLnBrk="1" hangingPunct="1">
              <a:defRPr/>
            </a:pPr>
            <a:endParaRPr lang="en-US" sz="1100" dirty="0" smtClean="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54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CC1B8CE8-ABF1-4FCF-AA84-C9793C8779E1}" type="slidenum">
              <a:rPr lang="en-US" altLang="en-US" b="0" smtClean="0">
                <a:latin typeface="Arial" charset="0"/>
              </a:rPr>
              <a:pPr/>
              <a:t>24</a:t>
            </a:fld>
            <a:endParaRPr lang="en-US" altLang="en-US" b="0" smtClean="0">
              <a:latin typeface="Arial"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p>
          <a:p>
            <a:pPr marL="171450" indent="-171450" eaLnBrk="1" hangingPunct="1">
              <a:buFont typeface="Arial" pitchFamily="34" charset="0"/>
              <a:buChar char="•"/>
              <a:defRPr/>
            </a:pPr>
            <a:r>
              <a:rPr lang="en-US" dirty="0" smtClean="0">
                <a:latin typeface="+mn-lt"/>
                <a:cs typeface="Times New Roman" pitchFamily="18" charset="0"/>
              </a:rPr>
              <a:t>This concludes this Alateen Training Module – an Overview of Alateen Service.</a:t>
            </a:r>
          </a:p>
          <a:p>
            <a:pPr marL="171450" indent="-171450" eaLnBrk="1" hangingPunct="1">
              <a:buFont typeface="Arial" pitchFamily="34" charset="0"/>
              <a:buChar char="•"/>
              <a:defRPr/>
            </a:pPr>
            <a:r>
              <a:rPr lang="en-US" dirty="0" smtClean="0">
                <a:latin typeface="+mn-lt"/>
                <a:cs typeface="Times New Roman" pitchFamily="18" charset="0"/>
              </a:rPr>
              <a:t>Other module</a:t>
            </a:r>
            <a:r>
              <a:rPr lang="en-US" baseline="0" dirty="0" smtClean="0">
                <a:latin typeface="+mn-lt"/>
                <a:cs typeface="Times New Roman" pitchFamily="18" charset="0"/>
              </a:rPr>
              <a:t> topics</a:t>
            </a:r>
            <a:r>
              <a:rPr lang="en-US" dirty="0" smtClean="0">
                <a:latin typeface="+mn-lt"/>
                <a:cs typeface="Times New Roman" pitchFamily="18" charset="0"/>
              </a:rPr>
              <a:t> are:</a:t>
            </a:r>
          </a:p>
          <a:p>
            <a:pPr eaLnBrk="1" hangingPunct="1">
              <a:defRPr/>
            </a:pPr>
            <a:r>
              <a:rPr lang="en-US" dirty="0" smtClean="0">
                <a:latin typeface="+mn-lt"/>
                <a:cs typeface="Times New Roman" pitchFamily="18" charset="0"/>
              </a:rPr>
              <a:t>	The Alateen Meeting</a:t>
            </a:r>
          </a:p>
          <a:p>
            <a:pPr eaLnBrk="1" hangingPunct="1">
              <a:defRPr/>
            </a:pPr>
            <a:r>
              <a:rPr lang="en-US" dirty="0" smtClean="0">
                <a:latin typeface="+mn-lt"/>
                <a:cs typeface="Times New Roman" pitchFamily="18" charset="0"/>
              </a:rPr>
              <a:t>	Alateen Events</a:t>
            </a:r>
          </a:p>
          <a:p>
            <a:pPr eaLnBrk="1" hangingPunct="1">
              <a:defRPr/>
            </a:pPr>
            <a:r>
              <a:rPr lang="en-US" dirty="0" smtClean="0">
                <a:latin typeface="+mn-lt"/>
                <a:cs typeface="Times New Roman" pitchFamily="18" charset="0"/>
              </a:rPr>
              <a:t>	Alateen Challenges</a:t>
            </a:r>
          </a:p>
          <a:p>
            <a:pPr marL="171450" indent="-171450" eaLnBrk="1" hangingPunct="1">
              <a:buFont typeface="Arial" pitchFamily="34" charset="0"/>
              <a:buChar char="•"/>
              <a:defRPr/>
            </a:pPr>
            <a:r>
              <a:rPr lang="en-US" dirty="0" smtClean="0">
                <a:latin typeface="+mn-lt"/>
                <a:cs typeface="Times New Roman" pitchFamily="18" charset="0"/>
              </a:rPr>
              <a:t>The next training will be:  [insert info] </a:t>
            </a:r>
          </a:p>
          <a:p>
            <a:pPr eaLnBrk="1" hangingPunct="1">
              <a:defRPr/>
            </a:pPr>
            <a:endParaRPr lang="en-US" dirty="0" smtClean="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3AED0894-78CB-47EE-9B99-1BF4B10988AF}" type="slidenum">
              <a:rPr lang="en-US" altLang="en-US" b="0" smtClean="0">
                <a:latin typeface="Arial" charset="0"/>
              </a:rPr>
              <a:pPr/>
              <a:t>3</a:t>
            </a:fld>
            <a:endParaRPr lang="en-US" altLang="en-US" b="0" smtClean="0">
              <a:latin typeface="Arial"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  </a:t>
            </a:r>
          </a:p>
          <a:p>
            <a:pPr eaLnBrk="1" hangingPunct="1">
              <a:defRPr/>
            </a:pPr>
            <a:r>
              <a:rPr lang="en-US" b="1" dirty="0" smtClean="0">
                <a:latin typeface="+mn-lt"/>
                <a:cs typeface="Times New Roman" pitchFamily="18" charset="0"/>
              </a:rPr>
              <a:t>Suggested question:   </a:t>
            </a:r>
            <a:r>
              <a:rPr lang="en-US" dirty="0" smtClean="0">
                <a:latin typeface="+mn-lt"/>
                <a:cs typeface="Times New Roman" pitchFamily="18" charset="0"/>
              </a:rPr>
              <a:t>What makes up Alateen?  (from the floor)</a:t>
            </a:r>
          </a:p>
          <a:p>
            <a:pPr eaLnBrk="1" hangingPunct="1">
              <a:defRPr/>
            </a:pPr>
            <a:r>
              <a:rPr lang="en-US" b="1" i="1" dirty="0" smtClean="0">
                <a:latin typeface="+mn-lt"/>
                <a:cs typeface="Times New Roman" pitchFamily="18" charset="0"/>
              </a:rPr>
              <a:t>[click after</a:t>
            </a:r>
            <a:r>
              <a:rPr lang="en-US" b="1" i="1" baseline="0" dirty="0" smtClean="0">
                <a:latin typeface="+mn-lt"/>
                <a:cs typeface="Times New Roman" pitchFamily="18" charset="0"/>
              </a:rPr>
              <a:t> a few answers to reveal the slide </a:t>
            </a:r>
            <a:r>
              <a:rPr lang="en-US" b="1" i="1" dirty="0" smtClean="0">
                <a:latin typeface="+mn-lt"/>
                <a:cs typeface="Times New Roman" pitchFamily="18" charset="0"/>
              </a:rPr>
              <a:t>list]</a:t>
            </a:r>
          </a:p>
          <a:p>
            <a:pPr marL="171450" indent="-171450" eaLnBrk="1" hangingPunct="1">
              <a:buFont typeface="Arial" pitchFamily="34" charset="0"/>
              <a:buChar char="•"/>
              <a:defRPr/>
            </a:pPr>
            <a:r>
              <a:rPr lang="en-US" dirty="0" smtClean="0">
                <a:latin typeface="+mn-lt"/>
                <a:cs typeface="Times New Roman" pitchFamily="18" charset="0"/>
              </a:rPr>
              <a:t>Alateen requires Al-Anon support to exist.</a:t>
            </a:r>
          </a:p>
          <a:p>
            <a:pPr marL="171450" indent="-171450" eaLnBrk="1" hangingPunct="1">
              <a:buFont typeface="Arial" pitchFamily="34" charset="0"/>
              <a:buChar char="•"/>
              <a:defRPr/>
            </a:pPr>
            <a:r>
              <a:rPr lang="en-US" dirty="0" smtClean="0">
                <a:latin typeface="+mn-lt"/>
                <a:cs typeface="Times New Roman" pitchFamily="18" charset="0"/>
              </a:rPr>
              <a:t>Al-Anon members must go through the Area’s certification process to be directly responsible for Alateens.   Once certified, there are a number of ways that Al-Anon members can be of service to Alateen. </a:t>
            </a:r>
          </a:p>
          <a:p>
            <a:pPr marL="171450" indent="-171450" eaLnBrk="1" hangingPunct="1">
              <a:buFont typeface="Arial" pitchFamily="34" charset="0"/>
              <a:buChar char="•"/>
              <a:defRPr/>
            </a:pPr>
            <a:r>
              <a:rPr lang="en-US" dirty="0" smtClean="0">
                <a:latin typeface="+mn-lt"/>
                <a:cs typeface="Times New Roman" pitchFamily="18" charset="0"/>
              </a:rPr>
              <a:t>Al-Anon members who are not eligible for certification can support Alateen as well, by participating in outreach projects, or helping to plan an event with Alateen participation.</a:t>
            </a:r>
          </a:p>
          <a:p>
            <a:pPr marL="171450" indent="-171450" eaLnBrk="1" hangingPunct="1">
              <a:buFont typeface="Arial" pitchFamily="34" charset="0"/>
              <a:buChar char="•"/>
              <a:defRPr/>
            </a:pPr>
            <a:r>
              <a:rPr lang="en-US" dirty="0" smtClean="0">
                <a:latin typeface="+mn-lt"/>
                <a:cs typeface="Times New Roman" pitchFamily="18" charset="0"/>
              </a:rPr>
              <a:t>Supportive Al-Anon groups are essential to Alateen—the Al-Anon groups can provide the needed Al-Anon Members Involved in Alateen Service.</a:t>
            </a:r>
          </a:p>
          <a:p>
            <a:pPr marL="171450" indent="-171450" eaLnBrk="1" hangingPunct="1">
              <a:buFont typeface="Arial" pitchFamily="34" charset="0"/>
              <a:buChar char="•"/>
              <a:defRPr/>
            </a:pPr>
            <a:r>
              <a:rPr lang="en-US" dirty="0" smtClean="0">
                <a:latin typeface="+mn-lt"/>
                <a:cs typeface="Times New Roman" pitchFamily="18" charset="0"/>
              </a:rPr>
              <a:t>If a district or AIS takes responsibility for Alateen, there is an even wider pool of resources.</a:t>
            </a:r>
          </a:p>
          <a:p>
            <a:pPr eaLnBrk="1" hangingPunct="1">
              <a:defRPr/>
            </a:pPr>
            <a:endParaRPr lang="en-US" dirty="0" smtClean="0">
              <a:latin typeface="+mn-lt"/>
              <a:cs typeface="Times New Roman" pitchFamily="18" charset="0"/>
            </a:endParaRPr>
          </a:p>
          <a:p>
            <a:pPr eaLnBrk="1" hangingPunct="1">
              <a:defRPr/>
            </a:pPr>
            <a:endParaRPr lang="en-US"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9FEF7B57-BF00-4271-8FD0-AB721856BD48}" type="slidenum">
              <a:rPr lang="en-US" altLang="en-US" b="0" smtClean="0">
                <a:latin typeface="Arial" charset="0"/>
              </a:rPr>
              <a:pPr/>
              <a:t>4</a:t>
            </a:fld>
            <a:endParaRPr lang="en-US" altLang="en-US" b="0" smtClean="0">
              <a:latin typeface="Arial" charset="0"/>
            </a:endParaRPr>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z="1050" b="1" dirty="0" smtClean="0">
                <a:latin typeface="+mn-lt"/>
                <a:cs typeface="Times New Roman" pitchFamily="18" charset="0"/>
              </a:rPr>
              <a:t>Key points for facilitators:</a:t>
            </a:r>
          </a:p>
          <a:p>
            <a:pPr eaLnBrk="1" hangingPunct="1">
              <a:spcBef>
                <a:spcPct val="0"/>
              </a:spcBef>
              <a:defRPr/>
            </a:pPr>
            <a:r>
              <a:rPr lang="en-US" sz="1050" b="1" dirty="0" smtClean="0">
                <a:latin typeface="+mn-lt"/>
                <a:cs typeface="Times New Roman" pitchFamily="18" charset="0"/>
              </a:rPr>
              <a:t>ASK:  What can we say about Alateen members?  Who are they?  Why are they here?  What is their role in meetings? </a:t>
            </a:r>
          </a:p>
          <a:p>
            <a:pPr marL="171450" indent="-171450" eaLnBrk="1" hangingPunct="1">
              <a:spcBef>
                <a:spcPct val="0"/>
              </a:spcBef>
              <a:buFont typeface="Arial" pitchFamily="34" charset="0"/>
              <a:buChar char="•"/>
              <a:defRPr/>
            </a:pPr>
            <a:r>
              <a:rPr lang="en-US" sz="1050" dirty="0" smtClean="0">
                <a:latin typeface="+mn-lt"/>
                <a:cs typeface="Times New Roman" pitchFamily="18" charset="0"/>
              </a:rPr>
              <a:t>Alateen members are in recovery</a:t>
            </a:r>
          </a:p>
          <a:p>
            <a:pPr marL="171450" indent="-171450" eaLnBrk="1" hangingPunct="1">
              <a:spcBef>
                <a:spcPct val="0"/>
              </a:spcBef>
              <a:buFont typeface="Arial" pitchFamily="34" charset="0"/>
              <a:buChar char="•"/>
              <a:defRPr/>
            </a:pPr>
            <a:r>
              <a:rPr lang="en-US" sz="1050" dirty="0" smtClean="0">
                <a:latin typeface="+mn-lt"/>
                <a:cs typeface="Times New Roman" pitchFamily="18" charset="0"/>
              </a:rPr>
              <a:t>Alateen members share peer-to-peer in meetings</a:t>
            </a:r>
          </a:p>
          <a:p>
            <a:pPr marL="171450" indent="-171450" eaLnBrk="1" hangingPunct="1">
              <a:spcBef>
                <a:spcPct val="0"/>
              </a:spcBef>
              <a:buFont typeface="Arial" pitchFamily="34" charset="0"/>
              <a:buChar char="•"/>
              <a:defRPr/>
            </a:pPr>
            <a:r>
              <a:rPr lang="en-US" sz="1050" dirty="0" smtClean="0">
                <a:latin typeface="+mn-lt"/>
                <a:cs typeface="Times New Roman" pitchFamily="18" charset="0"/>
              </a:rPr>
              <a:t>Some children younger than 13 may be ready for Alateen.  The lower age limit may be set by the group conscience of the Alateen group.  It is important that all Alateens be able to participate in a “shared learning experience.”</a:t>
            </a:r>
          </a:p>
          <a:p>
            <a:pPr eaLnBrk="1" hangingPunct="1">
              <a:defRPr/>
            </a:pPr>
            <a:r>
              <a:rPr lang="en-US" sz="1050" b="1" dirty="0" smtClean="0">
                <a:latin typeface="+mn-lt"/>
                <a:cs typeface="Times New Roman" pitchFamily="18" charset="0"/>
              </a:rPr>
              <a:t>Resources:</a:t>
            </a:r>
          </a:p>
          <a:p>
            <a:pPr eaLnBrk="1" hangingPunct="1">
              <a:defRPr/>
            </a:pPr>
            <a:r>
              <a:rPr lang="en-US" sz="1050" i="1" dirty="0" smtClean="0">
                <a:latin typeface="+mn-lt"/>
                <a:cs typeface="Times New Roman" pitchFamily="18" charset="0"/>
              </a:rPr>
              <a:t>2014-2017 Al-Anon/Alateen Service Manual </a:t>
            </a:r>
            <a:r>
              <a:rPr lang="en-US" sz="1050" dirty="0" smtClean="0">
                <a:latin typeface="+mn-lt"/>
                <a:cs typeface="Times New Roman" pitchFamily="18" charset="0"/>
              </a:rPr>
              <a:t>(P-24/27):</a:t>
            </a:r>
            <a:r>
              <a:rPr lang="en-US" sz="1050" baseline="0" dirty="0" smtClean="0">
                <a:latin typeface="+mn-lt"/>
                <a:cs typeface="Times New Roman" pitchFamily="18" charset="0"/>
              </a:rPr>
              <a:t> </a:t>
            </a:r>
            <a:r>
              <a:rPr lang="en-US" sz="1050" dirty="0" smtClean="0">
                <a:latin typeface="+mn-lt"/>
                <a:cs typeface="Times New Roman" pitchFamily="18" charset="0"/>
              </a:rPr>
              <a:t>“As the name implies, Alateen is designed for members in their teens.  Family members below teen years may not be ready for the Alateen program.  Such children may have to depend on others to choose what they learn.  This could lead to the development of a teaching program.  ‘Teaching’ is not compatible with the Al‑Anon principle of sharing.  There are, however, younger children who can benefit from the Alateen program, which requires the ability to participate in a shared learning experience.</a:t>
            </a:r>
          </a:p>
          <a:p>
            <a:pPr eaLnBrk="1" hangingPunct="1">
              <a:defRPr/>
            </a:pPr>
            <a:r>
              <a:rPr lang="en-US" sz="1050" dirty="0" smtClean="0">
                <a:latin typeface="+mn-lt"/>
                <a:cs typeface="Times New Roman" pitchFamily="18" charset="0"/>
              </a:rPr>
              <a:t>“It is within the autonomy of each Alateen group to lower the age limit or divide into groups according to age. Whatever the decision, all such groups will be registered as “Alateen” at the World Service Office.  Members in their teen years who are legally adults agree to abide by the same requirements as minor Alateens when they attend Alateen meetings and events.” (page 89)</a:t>
            </a:r>
          </a:p>
          <a:p>
            <a:pPr eaLnBrk="1" hangingPunct="1">
              <a:defRPr/>
            </a:pPr>
            <a:endParaRPr lang="en-US" sz="1100" dirty="0" smtClean="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AA59DF12-6240-4EBD-9C4B-604179BDB505}" type="slidenum">
              <a:rPr lang="en-US" altLang="en-US" b="0" smtClean="0">
                <a:latin typeface="Arial" charset="0"/>
              </a:rPr>
              <a:pPr/>
              <a:t>5</a:t>
            </a:fld>
            <a:endParaRPr lang="en-US" altLang="en-US" b="0" smtClean="0">
              <a:latin typeface="Arial" charset="0"/>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dirty="0" smtClean="0">
                <a:latin typeface="+mn-lt"/>
                <a:cs typeface="Times New Roman" pitchFamily="18" charset="0"/>
              </a:rPr>
              <a:t>Key points for facilitators:</a:t>
            </a:r>
          </a:p>
          <a:p>
            <a:pPr marL="228600" indent="-228600" eaLnBrk="1" hangingPunct="1">
              <a:buFontTx/>
              <a:buChar char="•"/>
            </a:pPr>
            <a:r>
              <a:rPr lang="en-US" altLang="en-US" dirty="0" smtClean="0">
                <a:latin typeface="+mn-lt"/>
                <a:cs typeface="Times New Roman" pitchFamily="18" charset="0"/>
              </a:rPr>
              <a:t>Since 2003, all Areas in the U.S. and Canada (including Puerto</a:t>
            </a:r>
            <a:r>
              <a:rPr lang="en-US" altLang="en-US" baseline="0" dirty="0" smtClean="0">
                <a:latin typeface="+mn-lt"/>
                <a:cs typeface="Times New Roman" pitchFamily="18" charset="0"/>
              </a:rPr>
              <a:t> Rico and Bermuda)</a:t>
            </a:r>
            <a:r>
              <a:rPr lang="en-US" altLang="en-US" dirty="0" smtClean="0">
                <a:latin typeface="+mn-lt"/>
                <a:cs typeface="Times New Roman" pitchFamily="18" charset="0"/>
              </a:rPr>
              <a:t> have implemented Alateen Safety and Behavioral Requirements.  The motion came from the World Service Office Board of Trustees, and was affirmed by the World Service Conference in 2004.</a:t>
            </a:r>
          </a:p>
          <a:p>
            <a:pPr marL="228600" indent="-228600" eaLnBrk="1" hangingPunct="1">
              <a:buFontTx/>
              <a:buChar char="•"/>
            </a:pPr>
            <a:r>
              <a:rPr lang="en-US" altLang="en-US" dirty="0" smtClean="0">
                <a:latin typeface="+mn-lt"/>
                <a:cs typeface="Times New Roman" pitchFamily="18" charset="0"/>
              </a:rPr>
              <a:t>It is important to understand that the Alateen Motion is not just about minimum requirements for Al-Anon Members Involved in Alateen Service.  All events and meetings using the Alateen name held in the Area must have Safety and Behavioral Requirements to follow that comply with the Area Requirements. </a:t>
            </a:r>
          </a:p>
          <a:p>
            <a:pPr marL="228600" indent="-228600" eaLnBrk="1" hangingPunct="1"/>
            <a:r>
              <a:rPr lang="en-US" altLang="en-US" b="1" dirty="0" smtClean="0">
                <a:latin typeface="+mn-lt"/>
                <a:cs typeface="Times New Roman" pitchFamily="18" charset="0"/>
              </a:rPr>
              <a:t>Resources:</a:t>
            </a:r>
          </a:p>
          <a:p>
            <a:pPr marL="228600" indent="-228600" eaLnBrk="1" hangingPunct="1"/>
            <a:r>
              <a:rPr lang="en-US" altLang="en-US" dirty="0" smtClean="0">
                <a:latin typeface="+mn-lt"/>
                <a:cs typeface="Times New Roman" pitchFamily="18" charset="0"/>
              </a:rPr>
              <a:t>Copy of the complete 2003 Alateen Motion and reports of World Service Conference discussion are available in the 2004 and 2005 </a:t>
            </a:r>
            <a:r>
              <a:rPr lang="en-US" altLang="en-US" i="1" dirty="0" smtClean="0">
                <a:latin typeface="+mn-lt"/>
                <a:cs typeface="Times New Roman" pitchFamily="18" charset="0"/>
              </a:rPr>
              <a:t>World Service Conference Summaries</a:t>
            </a:r>
            <a:r>
              <a:rPr lang="en-US" altLang="en-US" dirty="0" smtClean="0">
                <a:latin typeface="+mn-lt"/>
                <a:cs typeface="Times New Roman" pitchFamily="18" charset="0"/>
              </a:rPr>
              <a:t>, available on the WSO Members’ Web site, al-anon.org/members. See also the Alateen Service e-Manual,</a:t>
            </a:r>
            <a:r>
              <a:rPr lang="en-US" altLang="en-US" baseline="0" dirty="0" smtClean="0">
                <a:latin typeface="+mn-lt"/>
                <a:cs typeface="Times New Roman" pitchFamily="18" charset="0"/>
              </a:rPr>
              <a:t> also on the Members’ site, for more on Alateen Safety.</a:t>
            </a:r>
            <a:endParaRPr lang="en-US" altLang="en-US" dirty="0" smtClean="0">
              <a:latin typeface="+mn-lt"/>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5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D918D660-053F-4498-A423-BAC18FB1C1CC}" type="slidenum">
              <a:rPr lang="en-US" altLang="en-US" b="0" smtClean="0">
                <a:latin typeface="Arial" charset="0"/>
              </a:rPr>
              <a:pPr/>
              <a:t>6</a:t>
            </a:fld>
            <a:endParaRPr lang="en-US" altLang="en-US" b="0" smtClean="0">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050" b="1" dirty="0" smtClean="0">
                <a:latin typeface="+mn-lt"/>
              </a:rPr>
              <a:t>Key points for facilitators:</a:t>
            </a:r>
          </a:p>
          <a:p>
            <a:pPr eaLnBrk="1" hangingPunct="1">
              <a:defRPr/>
            </a:pPr>
            <a:r>
              <a:rPr lang="en-US" sz="1050" b="1" dirty="0" smtClean="0">
                <a:latin typeface="+mn-lt"/>
              </a:rPr>
              <a:t>ASK:  What can we say about Al-Anon Members Involved in Alateen Service (AMIAS)?  What does “Alateen service” mean?</a:t>
            </a:r>
          </a:p>
          <a:p>
            <a:pPr marL="171450" indent="-171450" eaLnBrk="1" hangingPunct="1">
              <a:buFont typeface="Arial" pitchFamily="34" charset="0"/>
              <a:buChar char="•"/>
              <a:defRPr/>
            </a:pPr>
            <a:r>
              <a:rPr lang="en-US" sz="1050" dirty="0" smtClean="0">
                <a:latin typeface="+mn-lt"/>
              </a:rPr>
              <a:t>Every Al-Anon member who takes direct responsibility for Alateen must be certified according to their Area Requirements. Roles may include (customize per your Area</a:t>
            </a:r>
            <a:r>
              <a:rPr lang="en-US" sz="1050" baseline="0" dirty="0" smtClean="0">
                <a:latin typeface="+mn-lt"/>
              </a:rPr>
              <a:t> Requirements):</a:t>
            </a:r>
          </a:p>
          <a:p>
            <a:pPr lvl="2" eaLnBrk="1" hangingPunct="1">
              <a:defRPr/>
            </a:pPr>
            <a:r>
              <a:rPr lang="en-US" sz="1050" dirty="0" smtClean="0">
                <a:solidFill>
                  <a:srgbClr val="FF0000"/>
                </a:solidFill>
                <a:latin typeface="+mn-lt"/>
              </a:rPr>
              <a:t>-  Alateen Group Sponsors</a:t>
            </a:r>
          </a:p>
          <a:p>
            <a:pPr lvl="2" eaLnBrk="1" hangingPunct="1">
              <a:defRPr/>
            </a:pPr>
            <a:r>
              <a:rPr lang="en-US" sz="1050" dirty="0" smtClean="0">
                <a:solidFill>
                  <a:srgbClr val="FF0000"/>
                </a:solidFill>
                <a:latin typeface="+mn-lt"/>
              </a:rPr>
              <a:t>-  Temporary/Substitute Sponsors</a:t>
            </a:r>
          </a:p>
          <a:p>
            <a:pPr lvl="2" eaLnBrk="1" hangingPunct="1">
              <a:defRPr/>
            </a:pPr>
            <a:r>
              <a:rPr lang="en-US" sz="1050" dirty="0" smtClean="0">
                <a:solidFill>
                  <a:srgbClr val="FF0000"/>
                </a:solidFill>
                <a:latin typeface="+mn-lt"/>
              </a:rPr>
              <a:t>-  Chaperones/Transportation providers</a:t>
            </a:r>
          </a:p>
          <a:p>
            <a:pPr lvl="2" eaLnBrk="1" hangingPunct="1">
              <a:defRPr/>
            </a:pPr>
            <a:r>
              <a:rPr lang="en-US" sz="1050" dirty="0" smtClean="0">
                <a:solidFill>
                  <a:srgbClr val="FF0000"/>
                </a:solidFill>
                <a:latin typeface="+mn-lt"/>
              </a:rPr>
              <a:t>-  Al-Anon members showing support for Alateen, who are willing to help as needed</a:t>
            </a:r>
            <a:endParaRPr lang="en-US" sz="1050" dirty="0" smtClean="0">
              <a:latin typeface="+mn-lt"/>
            </a:endParaRPr>
          </a:p>
          <a:p>
            <a:pPr marL="171450" indent="-171450" eaLnBrk="1" hangingPunct="1">
              <a:buFont typeface="Arial" pitchFamily="34" charset="0"/>
              <a:buChar char="•"/>
              <a:defRPr/>
            </a:pPr>
            <a:r>
              <a:rPr lang="en-US" sz="1050" dirty="0" smtClean="0">
                <a:latin typeface="+mn-lt"/>
              </a:rPr>
              <a:t>The Board Motion lists minimum requirements; Areas have the option to additional requirements, but all must meet or exceed the minimum.</a:t>
            </a:r>
          </a:p>
          <a:p>
            <a:pPr eaLnBrk="1" hangingPunct="1">
              <a:defRPr/>
            </a:pPr>
            <a:r>
              <a:rPr lang="en-US" sz="1050" b="1" dirty="0" smtClean="0">
                <a:latin typeface="+mn-lt"/>
              </a:rPr>
              <a:t>References:</a:t>
            </a:r>
          </a:p>
          <a:p>
            <a:pPr eaLnBrk="1" hangingPunct="1">
              <a:defRPr/>
            </a:pPr>
            <a:r>
              <a:rPr lang="en-US" sz="1050" dirty="0" smtClean="0">
                <a:latin typeface="+mn-lt"/>
              </a:rPr>
              <a:t>“An Alateen Group Sponsor is an adult member of Al-Anon who attends Al-Anon meetings regularly, is currently certified as an Al-Anon Member Involved In Alateen Service through their Area’s Alateen process, and has made a commitment to be of service to an Alateen meeting on a regular basis.” [</a:t>
            </a:r>
            <a:r>
              <a:rPr lang="en-US" sz="1050" i="1" dirty="0" smtClean="0">
                <a:latin typeface="+mn-lt"/>
              </a:rPr>
              <a:t>2014-2017 Al-Anon/Alateen Service Manual (</a:t>
            </a:r>
            <a:r>
              <a:rPr lang="en-US" sz="1050" dirty="0" smtClean="0">
                <a:latin typeface="+mn-lt"/>
              </a:rPr>
              <a:t>P-24/27), page 88]</a:t>
            </a:r>
          </a:p>
          <a:p>
            <a:pPr eaLnBrk="1" hangingPunct="1">
              <a:defRPr/>
            </a:pPr>
            <a:endParaRPr lang="en-US" sz="1100" b="1"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1F4D8AC8-3718-4BA9-B31B-88833E978A06}" type="slidenum">
              <a:rPr lang="en-US" altLang="en-US" b="0" smtClean="0">
                <a:latin typeface="Arial" charset="0"/>
              </a:rPr>
              <a:pPr/>
              <a:t>7</a:t>
            </a:fld>
            <a:endParaRPr lang="en-US" altLang="en-US" b="0" smtClean="0">
              <a:latin typeface="Arial"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p>
          <a:p>
            <a:pPr marL="171450" indent="-171450" eaLnBrk="1" hangingPunct="1">
              <a:buFont typeface="Arial" panose="020B0604020202020204" pitchFamily="34" charset="0"/>
              <a:buChar char="•"/>
              <a:defRPr/>
            </a:pPr>
            <a:r>
              <a:rPr lang="en-US" b="0" dirty="0" smtClean="0">
                <a:latin typeface="+mn-lt"/>
                <a:cs typeface="Times New Roman" pitchFamily="18" charset="0"/>
              </a:rPr>
              <a:t>The minimum</a:t>
            </a:r>
            <a:r>
              <a:rPr lang="en-US" b="0" baseline="0" dirty="0" smtClean="0">
                <a:latin typeface="+mn-lt"/>
                <a:cs typeface="Times New Roman" pitchFamily="18" charset="0"/>
              </a:rPr>
              <a:t> requirements for use of the name Alateen were set by the 2003 Alateen Motion.</a:t>
            </a:r>
          </a:p>
          <a:p>
            <a:pPr marL="171450" indent="-171450" eaLnBrk="1" hangingPunct="1">
              <a:buFont typeface="Arial" panose="020B0604020202020204" pitchFamily="34" charset="0"/>
              <a:buChar char="•"/>
              <a:defRPr/>
            </a:pPr>
            <a:r>
              <a:rPr lang="en-US" b="0" baseline="0" dirty="0" smtClean="0">
                <a:latin typeface="+mn-lt"/>
                <a:cs typeface="Times New Roman" pitchFamily="18" charset="0"/>
              </a:rPr>
              <a:t>Our Area’s requirements are in compliance with the minimums.</a:t>
            </a:r>
          </a:p>
          <a:p>
            <a:pPr marL="171450" indent="-171450" eaLnBrk="1" hangingPunct="1">
              <a:buFont typeface="Arial" panose="020B0604020202020204" pitchFamily="34" charset="0"/>
              <a:buChar char="•"/>
              <a:defRPr/>
            </a:pPr>
            <a:r>
              <a:rPr lang="en-US" b="0" baseline="0" dirty="0" smtClean="0">
                <a:latin typeface="+mn-lt"/>
                <a:cs typeface="Times New Roman" pitchFamily="18" charset="0"/>
              </a:rPr>
              <a:t>All uses of the name “Alateen” in our Area must be in compliance with the Area Alateen Safety and Behavioral Requirements.</a:t>
            </a:r>
            <a:endParaRPr lang="en-US" b="0" dirty="0" smtClean="0">
              <a:latin typeface="+mn-lt"/>
              <a:cs typeface="Times New Roman" pitchFamily="18" charset="0"/>
            </a:endParaRPr>
          </a:p>
          <a:p>
            <a:pPr eaLnBrk="1" hangingPunct="1">
              <a:spcBef>
                <a:spcPct val="0"/>
              </a:spcBef>
              <a:defRPr/>
            </a:pPr>
            <a:r>
              <a:rPr lang="en-US" b="1" dirty="0" smtClean="0">
                <a:latin typeface="+mn-lt"/>
                <a:cs typeface="Times New Roman" pitchFamily="18" charset="0"/>
              </a:rPr>
              <a:t>Resources:</a:t>
            </a:r>
          </a:p>
          <a:p>
            <a:pPr eaLnBrk="1" hangingPunct="1">
              <a:spcBef>
                <a:spcPct val="0"/>
              </a:spcBef>
              <a:defRPr/>
            </a:pPr>
            <a:r>
              <a:rPr lang="en-US" dirty="0" smtClean="0">
                <a:latin typeface="+mn-lt"/>
                <a:cs typeface="Times New Roman" pitchFamily="18" charset="0"/>
              </a:rPr>
              <a:t>Complete Alateen Motion available in the Alateen Service e-Manual, under “Alateen Safety,” on the Members’ Web site, al-anon.org/members. </a:t>
            </a:r>
            <a:endParaRPr lang="en-US" i="1" dirty="0" smtClean="0">
              <a:latin typeface="+mn-lt"/>
              <a:cs typeface="Times New Roman" pitchFamily="18" charset="0"/>
            </a:endParaRPr>
          </a:p>
          <a:p>
            <a:pPr eaLnBrk="1" hangingPunct="1">
              <a:spcBef>
                <a:spcPct val="0"/>
              </a:spcBef>
              <a:defRPr/>
            </a:pPr>
            <a:endParaRPr lang="en-US" i="1" dirty="0" smtClean="0">
              <a:latin typeface="+mn-lt"/>
              <a:cs typeface="Times New Roman" pitchFamily="18" charset="0"/>
            </a:endParaRPr>
          </a:p>
          <a:p>
            <a:pPr eaLnBrk="1" hangingPunct="1">
              <a:spcBef>
                <a:spcPct val="0"/>
              </a:spcBef>
              <a:defRPr/>
            </a:pPr>
            <a:endParaRPr lang="en-US" sz="1300" dirty="0" smtClean="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7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21A5A78C-5B7F-49EA-A6EA-120DBC4C1CE8}" type="slidenum">
              <a:rPr lang="en-US" altLang="en-US" b="0" smtClean="0">
                <a:latin typeface="Arial" charset="0"/>
              </a:rPr>
              <a:pPr/>
              <a:t>8</a:t>
            </a:fld>
            <a:endParaRPr lang="en-US" altLang="en-US" b="0" smtClean="0">
              <a:latin typeface="Arial"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mn-lt"/>
                <a:cs typeface="Times New Roman" pitchFamily="18" charset="0"/>
              </a:rPr>
              <a:t>KEY POINTS for facilitators:</a:t>
            </a:r>
          </a:p>
          <a:p>
            <a:pPr eaLnBrk="1" hangingPunct="1">
              <a:defRPr/>
            </a:pPr>
            <a:r>
              <a:rPr lang="en-US" dirty="0" smtClean="0">
                <a:latin typeface="+mn-lt"/>
                <a:cs typeface="Times New Roman" pitchFamily="18" charset="0"/>
              </a:rPr>
              <a:t>These are the minimum requirements for certification for service</a:t>
            </a:r>
            <a:r>
              <a:rPr lang="en-US" baseline="0" dirty="0" smtClean="0">
                <a:latin typeface="+mn-lt"/>
                <a:cs typeface="Times New Roman" pitchFamily="18" charset="0"/>
              </a:rPr>
              <a:t> to Alateen</a:t>
            </a:r>
            <a:r>
              <a:rPr lang="en-US" dirty="0" smtClean="0">
                <a:latin typeface="+mn-lt"/>
                <a:cs typeface="Times New Roman" pitchFamily="18" charset="0"/>
              </a:rPr>
              <a:t> that all Areas are required to meet or exceed. </a:t>
            </a:r>
            <a:r>
              <a:rPr lang="en-US" b="1" i="1" dirty="0" smtClean="0">
                <a:solidFill>
                  <a:srgbClr val="FF0000"/>
                </a:solidFill>
                <a:latin typeface="+mn-lt"/>
                <a:cs typeface="Times New Roman" pitchFamily="18" charset="0"/>
              </a:rPr>
              <a:t>[Note any</a:t>
            </a:r>
            <a:r>
              <a:rPr lang="en-US" b="1" i="1" baseline="0" dirty="0" smtClean="0">
                <a:solidFill>
                  <a:srgbClr val="FF0000"/>
                </a:solidFill>
                <a:latin typeface="+mn-lt"/>
                <a:cs typeface="Times New Roman" pitchFamily="18" charset="0"/>
              </a:rPr>
              <a:t> differences from the minimums that your Area has implemented]</a:t>
            </a:r>
            <a:endParaRPr lang="en-US" b="1" i="1" dirty="0" smtClean="0">
              <a:solidFill>
                <a:srgbClr val="FF0000"/>
              </a:solidFill>
              <a:latin typeface="+mn-lt"/>
              <a:cs typeface="Times New Roman" pitchFamily="18" charset="0"/>
            </a:endParaRPr>
          </a:p>
          <a:p>
            <a:pPr marL="171450" indent="-171450" eaLnBrk="1" hangingPunct="1">
              <a:buFont typeface="Arial" pitchFamily="34" charset="0"/>
              <a:buChar char="•"/>
              <a:defRPr/>
            </a:pPr>
            <a:r>
              <a:rPr lang="en-US" dirty="0" smtClean="0">
                <a:latin typeface="+mn-lt"/>
                <a:cs typeface="Times New Roman" pitchFamily="18" charset="0"/>
              </a:rPr>
              <a:t>This list is directly from the WSO Board of Trustees 2003 Alateen Motion.  </a:t>
            </a:r>
          </a:p>
          <a:p>
            <a:pPr marL="171450" indent="-171450" eaLnBrk="1" hangingPunct="1">
              <a:spcBef>
                <a:spcPct val="0"/>
              </a:spcBef>
              <a:buFont typeface="Arial" pitchFamily="34" charset="0"/>
              <a:buChar char="•"/>
              <a:defRPr/>
            </a:pPr>
            <a:r>
              <a:rPr lang="en-US" dirty="0" smtClean="0">
                <a:latin typeface="+mn-lt"/>
                <a:cs typeface="Times New Roman" pitchFamily="18" charset="0"/>
              </a:rPr>
              <a:t>Note that references to Al-Anon membership and attending Al-Anon mean membership at the time of certification.  For instance, if someone has been away from Al-Anon for a significant amount of time, they should renew their Al-Anon recovery for two years prior to applying for certification.  They must also continue attending Al-Anon meetings regularly for as long as they remain in service to Alateen.</a:t>
            </a:r>
          </a:p>
          <a:p>
            <a:pPr marL="171450" indent="-171450" eaLnBrk="1" hangingPunct="1">
              <a:spcBef>
                <a:spcPct val="0"/>
              </a:spcBef>
              <a:buFont typeface="Arial" pitchFamily="34" charset="0"/>
              <a:buChar char="•"/>
              <a:defRPr/>
            </a:pPr>
            <a:r>
              <a:rPr lang="en-US" dirty="0" smtClean="0">
                <a:latin typeface="+mn-lt"/>
                <a:cs typeface="Times New Roman" pitchFamily="18" charset="0"/>
              </a:rPr>
              <a:t>This is not a judgment of the quality of anyone’s recovery.  We need to know who is with our kids…we need to know that the members with the kids have a solid Al-Anon recovery to share with the kids.</a:t>
            </a:r>
          </a:p>
          <a:p>
            <a:pPr marL="171450" indent="-171450" eaLnBrk="1" hangingPunct="1">
              <a:spcBef>
                <a:spcPct val="0"/>
              </a:spcBef>
              <a:buFont typeface="Arial" pitchFamily="34" charset="0"/>
              <a:buChar char="•"/>
              <a:defRPr/>
            </a:pPr>
            <a:r>
              <a:rPr lang="en-US" dirty="0" smtClean="0">
                <a:latin typeface="+mn-lt"/>
                <a:cs typeface="Times New Roman" pitchFamily="18" charset="0"/>
              </a:rPr>
              <a:t>Members who do not meet the</a:t>
            </a:r>
            <a:r>
              <a:rPr lang="en-US" baseline="0" dirty="0" smtClean="0">
                <a:latin typeface="+mn-lt"/>
                <a:cs typeface="Times New Roman" pitchFamily="18" charset="0"/>
              </a:rPr>
              <a:t> </a:t>
            </a:r>
            <a:r>
              <a:rPr lang="en-US" dirty="0" smtClean="0">
                <a:latin typeface="+mn-lt"/>
                <a:cs typeface="Times New Roman" pitchFamily="18" charset="0"/>
              </a:rPr>
              <a:t>Area Requirements for certification can serve Alateen in other ways—by helping with a public outreach project, or helping to plan an event with Alateen participation.</a:t>
            </a:r>
          </a:p>
          <a:p>
            <a:pPr marL="171450" indent="-171450" eaLnBrk="1" hangingPunct="1">
              <a:spcBef>
                <a:spcPct val="0"/>
              </a:spcBef>
              <a:buFont typeface="Arial" pitchFamily="34" charset="0"/>
              <a:buChar char="•"/>
              <a:defRPr/>
            </a:pPr>
            <a:r>
              <a:rPr lang="en-US" dirty="0" smtClean="0">
                <a:latin typeface="+mn-lt"/>
                <a:cs typeface="Times New Roman" pitchFamily="18" charset="0"/>
              </a:rPr>
              <a:t>The next slide delineates</a:t>
            </a:r>
            <a:r>
              <a:rPr lang="en-US" baseline="0" dirty="0" smtClean="0">
                <a:latin typeface="+mn-lt"/>
                <a:cs typeface="Times New Roman" pitchFamily="18" charset="0"/>
              </a:rPr>
              <a:t> the remaining minimum requirements.</a:t>
            </a:r>
            <a:endParaRPr lang="en-US" dirty="0" smtClean="0">
              <a:latin typeface="+mn-lt"/>
              <a:cs typeface="Times New Roman" pitchFamily="18" charset="0"/>
            </a:endParaRPr>
          </a:p>
          <a:p>
            <a:pPr eaLnBrk="1" hangingPunct="1">
              <a:defRPr/>
            </a:pPr>
            <a:endParaRPr lang="en-US" dirty="0" smtClean="0">
              <a:latin typeface="+mn-lt"/>
              <a:cs typeface="Times New Roman" pitchFamily="18" charset="0"/>
            </a:endParaRPr>
          </a:p>
          <a:p>
            <a:pPr eaLnBrk="1" hangingPunct="1">
              <a:defRPr/>
            </a:pPr>
            <a:endParaRPr lang="en-US" dirty="0" smtClean="0">
              <a:latin typeface="+mn-lt"/>
            </a:endParaRPr>
          </a:p>
          <a:p>
            <a:pPr eaLnBrk="1" hangingPunct="1">
              <a:defRPr/>
            </a:pPr>
            <a:endParaRPr lang="en-US"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r>
              <a:rPr lang="en-US" altLang="en-US" b="0" smtClean="0">
                <a:latin typeface="Arial" charset="0"/>
              </a:rPr>
              <a:t>ALATEEN TRAINING MODULE I</a:t>
            </a: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Verdana" pitchFamily="34" charset="0"/>
              </a:defRPr>
            </a:lvl1pPr>
            <a:lvl2pPr marL="742950" indent="-285750" defTabSz="931863">
              <a:defRPr b="1">
                <a:solidFill>
                  <a:schemeClr val="tx1"/>
                </a:solidFill>
                <a:latin typeface="Verdana" pitchFamily="34" charset="0"/>
              </a:defRPr>
            </a:lvl2pPr>
            <a:lvl3pPr marL="1143000" indent="-228600" defTabSz="931863">
              <a:defRPr b="1">
                <a:solidFill>
                  <a:schemeClr val="tx1"/>
                </a:solidFill>
                <a:latin typeface="Verdana" pitchFamily="34" charset="0"/>
              </a:defRPr>
            </a:lvl3pPr>
            <a:lvl4pPr marL="1600200" indent="-228600" defTabSz="931863">
              <a:defRPr b="1">
                <a:solidFill>
                  <a:schemeClr val="tx1"/>
                </a:solidFill>
                <a:latin typeface="Verdana" pitchFamily="34" charset="0"/>
              </a:defRPr>
            </a:lvl4pPr>
            <a:lvl5pPr marL="2057400" indent="-228600" defTabSz="931863">
              <a:defRPr b="1">
                <a:solidFill>
                  <a:schemeClr val="tx1"/>
                </a:solidFill>
                <a:latin typeface="Verdana" pitchFamily="34" charset="0"/>
              </a:defRPr>
            </a:lvl5pPr>
            <a:lvl6pPr marL="2514600" indent="-228600" defTabSz="931863" eaLnBrk="0" fontAlgn="base" hangingPunct="0">
              <a:spcBef>
                <a:spcPct val="0"/>
              </a:spcBef>
              <a:spcAft>
                <a:spcPct val="0"/>
              </a:spcAft>
              <a:defRPr b="1">
                <a:solidFill>
                  <a:schemeClr val="tx1"/>
                </a:solidFill>
                <a:latin typeface="Verdana" pitchFamily="34" charset="0"/>
              </a:defRPr>
            </a:lvl6pPr>
            <a:lvl7pPr marL="2971800" indent="-228600" defTabSz="931863" eaLnBrk="0" fontAlgn="base" hangingPunct="0">
              <a:spcBef>
                <a:spcPct val="0"/>
              </a:spcBef>
              <a:spcAft>
                <a:spcPct val="0"/>
              </a:spcAft>
              <a:defRPr b="1">
                <a:solidFill>
                  <a:schemeClr val="tx1"/>
                </a:solidFill>
                <a:latin typeface="Verdana" pitchFamily="34" charset="0"/>
              </a:defRPr>
            </a:lvl7pPr>
            <a:lvl8pPr marL="3429000" indent="-228600" defTabSz="931863" eaLnBrk="0" fontAlgn="base" hangingPunct="0">
              <a:spcBef>
                <a:spcPct val="0"/>
              </a:spcBef>
              <a:spcAft>
                <a:spcPct val="0"/>
              </a:spcAft>
              <a:defRPr b="1">
                <a:solidFill>
                  <a:schemeClr val="tx1"/>
                </a:solidFill>
                <a:latin typeface="Verdana" pitchFamily="34" charset="0"/>
              </a:defRPr>
            </a:lvl8pPr>
            <a:lvl9pPr marL="3886200" indent="-228600" defTabSz="931863" eaLnBrk="0" fontAlgn="base" hangingPunct="0">
              <a:spcBef>
                <a:spcPct val="0"/>
              </a:spcBef>
              <a:spcAft>
                <a:spcPct val="0"/>
              </a:spcAft>
              <a:defRPr b="1">
                <a:solidFill>
                  <a:schemeClr val="tx1"/>
                </a:solidFill>
                <a:latin typeface="Verdana" pitchFamily="34" charset="0"/>
              </a:defRPr>
            </a:lvl9pPr>
          </a:lstStyle>
          <a:p>
            <a:fld id="{FCAEC001-E195-40A6-926A-8260EE5E123B}" type="slidenum">
              <a:rPr lang="en-US" altLang="en-US" b="0" smtClean="0">
                <a:latin typeface="Arial" charset="0"/>
              </a:rPr>
              <a:pPr/>
              <a:t>9</a:t>
            </a:fld>
            <a:endParaRPr lang="en-US" altLang="en-US" b="0" smtClean="0">
              <a:latin typeface="Arial"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n-US" sz="1100" b="1" dirty="0" smtClean="0">
                <a:latin typeface="+mn-lt"/>
                <a:cs typeface="Times New Roman" pitchFamily="18" charset="0"/>
              </a:rPr>
              <a:t>Key points for facilitators:</a:t>
            </a:r>
          </a:p>
          <a:p>
            <a:pPr eaLnBrk="1" hangingPunct="1">
              <a:lnSpc>
                <a:spcPct val="90000"/>
              </a:lnSpc>
              <a:defRPr/>
            </a:pPr>
            <a:r>
              <a:rPr lang="en-US" sz="1100" dirty="0" smtClean="0">
                <a:latin typeface="+mn-lt"/>
                <a:cs typeface="Times New Roman" pitchFamily="18" charset="0"/>
              </a:rPr>
              <a:t>These are the other minimum requirements incorporated into our Area Policies.</a:t>
            </a:r>
          </a:p>
          <a:p>
            <a:pPr marL="171450" indent="-171450" eaLnBrk="1" hangingPunct="1">
              <a:lnSpc>
                <a:spcPct val="90000"/>
              </a:lnSpc>
              <a:buFont typeface="Arial" pitchFamily="34" charset="0"/>
              <a:buChar char="•"/>
              <a:defRPr/>
            </a:pPr>
            <a:r>
              <a:rPr lang="en-US" sz="1100" dirty="0" smtClean="0">
                <a:latin typeface="+mn-lt"/>
                <a:cs typeface="Times New Roman" pitchFamily="18" charset="0"/>
              </a:rPr>
              <a:t>#2:  Note that many Areas require at least two Alateen Group Sponsors at every meeting.  This is an example showing that the Area has the autonomy to exceed the minimum requirements.</a:t>
            </a:r>
          </a:p>
          <a:p>
            <a:pPr marL="171450" indent="-171450" eaLnBrk="1" hangingPunct="1">
              <a:lnSpc>
                <a:spcPct val="90000"/>
              </a:lnSpc>
              <a:buFont typeface="Arial" pitchFamily="34" charset="0"/>
              <a:buChar char="•"/>
              <a:defRPr/>
            </a:pPr>
            <a:r>
              <a:rPr lang="en-US" sz="1100" dirty="0" smtClean="0">
                <a:latin typeface="+mn-lt"/>
                <a:cs typeface="Times New Roman" pitchFamily="18" charset="0"/>
              </a:rPr>
              <a:t>#3:</a:t>
            </a:r>
            <a:r>
              <a:rPr lang="en-US" sz="1100" baseline="0" dirty="0" smtClean="0">
                <a:latin typeface="+mn-lt"/>
                <a:cs typeface="Times New Roman" pitchFamily="18" charset="0"/>
              </a:rPr>
              <a:t>  addresses personal interaction between any adult and any Alateen member.  Remember that any Alateen member who is legally an adult (age 18 and up) is still an Alateen member.  </a:t>
            </a:r>
            <a:endParaRPr lang="en-US" sz="1100" dirty="0" smtClean="0">
              <a:latin typeface="+mn-lt"/>
              <a:cs typeface="Times New Roman" pitchFamily="18" charset="0"/>
            </a:endParaRPr>
          </a:p>
          <a:p>
            <a:pPr marL="171450" indent="-171450" eaLnBrk="1" hangingPunct="1">
              <a:lnSpc>
                <a:spcPct val="90000"/>
              </a:lnSpc>
              <a:buFont typeface="Arial" pitchFamily="34" charset="0"/>
              <a:buChar char="•"/>
              <a:defRPr/>
            </a:pPr>
            <a:r>
              <a:rPr lang="en-US" sz="1100" dirty="0" smtClean="0">
                <a:latin typeface="+mn-lt"/>
                <a:cs typeface="Times New Roman" pitchFamily="18" charset="0"/>
              </a:rPr>
              <a:t>#4:  One common law we have to be aware of is regarding minors and smoking.  If your state/provincial law bans minors from smoking, smoking by minors must be prohibited at events using the Alateen name.</a:t>
            </a:r>
          </a:p>
          <a:p>
            <a:pPr marL="171450" indent="-171450" eaLnBrk="1" hangingPunct="1">
              <a:lnSpc>
                <a:spcPct val="90000"/>
              </a:lnSpc>
              <a:buFont typeface="Arial" pitchFamily="34" charset="0"/>
              <a:buChar char="•"/>
              <a:defRPr/>
            </a:pPr>
            <a:r>
              <a:rPr lang="en-US" sz="1100" dirty="0" smtClean="0">
                <a:latin typeface="+mn-lt"/>
                <a:cs typeface="Times New Roman" pitchFamily="18" charset="0"/>
              </a:rPr>
              <a:t>#5:  Permission form details are included in our Area Requirements.</a:t>
            </a:r>
          </a:p>
          <a:p>
            <a:pPr marL="171450" indent="-171450" eaLnBrk="1" hangingPunct="1">
              <a:lnSpc>
                <a:spcPct val="90000"/>
              </a:lnSpc>
              <a:buFont typeface="Arial" pitchFamily="34" charset="0"/>
              <a:buChar char="•"/>
              <a:defRPr/>
            </a:pPr>
            <a:r>
              <a:rPr lang="en-US" sz="1100" dirty="0" smtClean="0">
                <a:latin typeface="+mn-lt"/>
                <a:cs typeface="Times New Roman" pitchFamily="18" charset="0"/>
              </a:rPr>
              <a:t>#6:  As laws do vary, your Area Requirements have been reviewed by an attorney familiar with local/state/provincial laws.  When changes are made, a</a:t>
            </a:r>
            <a:r>
              <a:rPr lang="en-US" sz="1100" baseline="0" dirty="0" smtClean="0">
                <a:latin typeface="+mn-lt"/>
                <a:cs typeface="Times New Roman" pitchFamily="18" charset="0"/>
              </a:rPr>
              <a:t> local attorney should again be consulted.</a:t>
            </a:r>
            <a:endParaRPr lang="en-US" sz="1100" dirty="0" smtClean="0">
              <a:latin typeface="+mn-lt"/>
              <a:cs typeface="Times New Roman" pitchFamily="18" charset="0"/>
            </a:endParaRPr>
          </a:p>
          <a:p>
            <a:pPr eaLnBrk="1" hangingPunct="1">
              <a:lnSpc>
                <a:spcPct val="90000"/>
              </a:lnSpc>
              <a:defRPr/>
            </a:pPr>
            <a:r>
              <a:rPr lang="en-US" sz="1100" b="1" dirty="0" smtClean="0">
                <a:latin typeface="+mn-lt"/>
                <a:cs typeface="Times New Roman" pitchFamily="18" charset="0"/>
              </a:rPr>
              <a:t>References:</a:t>
            </a:r>
          </a:p>
          <a:p>
            <a:pPr eaLnBrk="1" hangingPunct="1">
              <a:lnSpc>
                <a:spcPct val="90000"/>
              </a:lnSpc>
              <a:defRPr/>
            </a:pPr>
            <a:r>
              <a:rPr lang="en-US" sz="1100" b="0" dirty="0" smtClean="0">
                <a:latin typeface="+mn-lt"/>
                <a:cs typeface="Times New Roman" pitchFamily="18" charset="0"/>
              </a:rPr>
              <a:t>Alateen Motion,</a:t>
            </a:r>
            <a:r>
              <a:rPr lang="en-US" sz="1100" b="0" baseline="0" dirty="0" smtClean="0">
                <a:latin typeface="+mn-lt"/>
                <a:cs typeface="Times New Roman" pitchFamily="18" charset="0"/>
              </a:rPr>
              <a:t> Available on the Members’ Web site, al-anon.org/members.</a:t>
            </a:r>
            <a:endParaRPr lang="en-US" sz="1100" b="0" dirty="0" smtClean="0">
              <a:latin typeface="+mn-lt"/>
              <a:cs typeface="Times New Roman" pitchFamily="18" charset="0"/>
            </a:endParaRPr>
          </a:p>
          <a:p>
            <a:pPr eaLnBrk="1" hangingPunct="1">
              <a:lnSpc>
                <a:spcPct val="90000"/>
              </a:lnSpc>
              <a:defRPr/>
            </a:pPr>
            <a:r>
              <a:rPr lang="en-US" sz="1100" dirty="0" smtClean="0">
                <a:latin typeface="+mn-lt"/>
                <a:cs typeface="Times New Roman" pitchFamily="18" charset="0"/>
              </a:rPr>
              <a:t>From </a:t>
            </a:r>
            <a:r>
              <a:rPr lang="en-US" sz="1100" i="1" dirty="0" smtClean="0">
                <a:latin typeface="+mn-lt"/>
                <a:cs typeface="Times New Roman" pitchFamily="18" charset="0"/>
              </a:rPr>
              <a:t>Alateen Conferences</a:t>
            </a:r>
            <a:r>
              <a:rPr lang="en-US" sz="1100" dirty="0" smtClean="0">
                <a:latin typeface="+mn-lt"/>
                <a:cs typeface="Times New Roman" pitchFamily="18" charset="0"/>
              </a:rPr>
              <a:t> guideline (G-16):  “Remember — all Alateens, even those who are legal adults, are required to comply with the Alateen Conference guidelines and Area requirements when participating as an Alateen.”</a:t>
            </a:r>
          </a:p>
          <a:p>
            <a:pPr eaLnBrk="1" hangingPunct="1">
              <a:lnSpc>
                <a:spcPct val="90000"/>
              </a:lnSpc>
              <a:defRPr/>
            </a:pPr>
            <a:endParaRPr lang="en-US" sz="1100" dirty="0" smtClean="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608ED8-33CB-4768-9A86-D867568EB864}" type="slidenum">
              <a:rPr lang="en-US" smtClean="0"/>
              <a:pPr>
                <a:defRPr/>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78847D-11ED-4F97-B35F-E9C2CDF6F44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F44959-3AA0-4980-B669-A6CAED56F64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1164DD-331A-402D-8FD3-95D6F2CEB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E44222-10AE-4889-8A37-F0A52DE8F41A}" type="slidenum">
              <a:rPr lang="en-US"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29CCE2-4B27-491A-A8AD-5336AD17BF9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470925-760E-4CE2-8A57-200CCF793E1B}" type="slidenum">
              <a:rPr lang="en-US"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A76C1D8-279D-4845-9DD5-76559558E7F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F1C092-3118-4372-A726-4DFD3DD6B5F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FF5AEC-E300-4159-B4AD-B3D75545447D}" type="slidenum">
              <a:rPr lang="en-US" smtClean="0"/>
              <a:pPr>
                <a:defRPr/>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B57D7E-8A65-4F1C-B9C7-65E724B52DE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EA820FDF-DE57-4E6B-8C15-76B20360A265}" type="slidenum">
              <a:rPr lang="en-US" smtClean="0"/>
              <a:pPr>
                <a:defRPr/>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l-anon.org/membe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www.al-anon..org/member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l-anon.org/memb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762000"/>
            <a:ext cx="6400800" cy="3962400"/>
          </a:xfrm>
        </p:spPr>
        <p:txBody>
          <a:bodyPr/>
          <a:lstStyle/>
          <a:p>
            <a:pPr eaLnBrk="1" hangingPunct="1">
              <a:defRPr/>
            </a:pPr>
            <a:r>
              <a:rPr lang="en-US" sz="3200" dirty="0" smtClean="0">
                <a:solidFill>
                  <a:srgbClr val="FFFF00"/>
                </a:solidFill>
              </a:rPr>
              <a:t>Alateen Training Module I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4400" dirty="0" smtClean="0"/>
              <a:t>Overview of Alateen Service</a:t>
            </a:r>
          </a:p>
        </p:txBody>
      </p:sp>
      <p:sp>
        <p:nvSpPr>
          <p:cNvPr id="2051" name="Rectangle 3"/>
          <p:cNvSpPr>
            <a:spLocks noGrp="1" noChangeArrowheads="1"/>
          </p:cNvSpPr>
          <p:nvPr>
            <p:ph type="subTitle" idx="1"/>
          </p:nvPr>
        </p:nvSpPr>
        <p:spPr>
          <a:xfrm>
            <a:off x="1447800" y="4953000"/>
            <a:ext cx="6032500" cy="1003300"/>
          </a:xfrm>
        </p:spPr>
        <p:txBody>
          <a:bodyPr/>
          <a:lstStyle/>
          <a:p>
            <a:pPr eaLnBrk="1" hangingPunct="1">
              <a:lnSpc>
                <a:spcPct val="90000"/>
              </a:lnSpc>
              <a:defRPr/>
            </a:pPr>
            <a:r>
              <a:rPr lang="en-US" sz="2800" dirty="0" smtClean="0"/>
              <a:t>Area Name</a:t>
            </a:r>
          </a:p>
          <a:p>
            <a:pPr eaLnBrk="1" hangingPunct="1">
              <a:lnSpc>
                <a:spcPct val="90000"/>
              </a:lnSpc>
              <a:defRPr/>
            </a:pPr>
            <a:r>
              <a:rPr lang="en-US" sz="2800" dirty="0" smtClean="0"/>
              <a:t>2016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 calcmode="lin" valueType="num">
                                      <p:cBhvr additive="base">
                                        <p:cTn id="11" dur="10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051">
                                            <p:txEl>
                                              <p:pRg st="0" end="0"/>
                                            </p:txEl>
                                          </p:spTgt>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 calcmode="lin" valueType="num">
                                      <p:cBhvr additive="base">
                                        <p:cTn id="15" dur="10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82053" y="381000"/>
            <a:ext cx="6781800" cy="1600200"/>
          </a:xfrm>
        </p:spPr>
        <p:txBody>
          <a:bodyPr>
            <a:normAutofit/>
          </a:bodyPr>
          <a:lstStyle/>
          <a:p>
            <a:pPr eaLnBrk="1" hangingPunct="1">
              <a:defRPr/>
            </a:pPr>
            <a:r>
              <a:rPr lang="en-US" sz="4000" dirty="0" smtClean="0">
                <a:solidFill>
                  <a:srgbClr val="C00000"/>
                </a:solidFill>
              </a:rPr>
              <a:t>XX Area Alateen Safety &amp; Behavioral Requirements</a:t>
            </a:r>
          </a:p>
        </p:txBody>
      </p:sp>
      <p:sp>
        <p:nvSpPr>
          <p:cNvPr id="13315" name="Rectangle 3"/>
          <p:cNvSpPr>
            <a:spLocks noGrp="1" noChangeArrowheads="1"/>
          </p:cNvSpPr>
          <p:nvPr>
            <p:ph idx="1"/>
          </p:nvPr>
        </p:nvSpPr>
        <p:spPr>
          <a:xfrm>
            <a:off x="1504699" y="1600200"/>
            <a:ext cx="7543800" cy="2743200"/>
          </a:xfrm>
        </p:spPr>
        <p:txBody>
          <a:bodyPr/>
          <a:lstStyle/>
          <a:p>
            <a:pPr eaLnBrk="1" hangingPunct="1"/>
            <a:r>
              <a:rPr lang="en-US" altLang="en-US" dirty="0" smtClean="0">
                <a:solidFill>
                  <a:schemeClr val="tx1"/>
                </a:solidFill>
              </a:rPr>
              <a:t>Insert Area requirements for Al-Anon Members Involved in Alateen Service (AMIAS), including: </a:t>
            </a:r>
          </a:p>
          <a:p>
            <a:pPr lvl="4" eaLnBrk="1" hangingPunct="1"/>
            <a:r>
              <a:rPr lang="en-US" altLang="en-US" dirty="0" smtClean="0">
                <a:solidFill>
                  <a:schemeClr val="tx1"/>
                </a:solidFill>
              </a:rPr>
              <a:t>Any requirements in addition to the minimum, such as background checks, minimum age, number of Sponsors, etc.</a:t>
            </a:r>
          </a:p>
          <a:p>
            <a:pPr lvl="4" eaLnBrk="1" hangingPunct="1"/>
            <a:endParaRPr lang="en-US" altLang="en-US" dirty="0" smtClean="0">
              <a:solidFill>
                <a:srgbClr val="FF0000"/>
              </a:solidFill>
            </a:endParaRPr>
          </a:p>
        </p:txBody>
      </p:sp>
      <p:pic>
        <p:nvPicPr>
          <p:cNvPr id="7" name="Picture 5" descr="C:\Users\Marylou\AppData\Local\Microsoft\Windows\Temporary Internet Files\Content.IE5\UKTCNOES\US_Navy_100623-N-4044H-075_Georgia_Ferris,_a_member_of_Latter-day_Saint_Charities,_plays_a_game_with_children_and_adults_during_a_community_service_event_a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4" y="5262658"/>
            <a:ext cx="2485644" cy="15337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ipe(down)">
                                      <p:cBhvr>
                                        <p:cTn id="7" dur="580">
                                          <p:stCondLst>
                                            <p:cond delay="0"/>
                                          </p:stCondLst>
                                        </p:cTn>
                                        <p:tgtEl>
                                          <p:spTgt spid="90114"/>
                                        </p:tgtEl>
                                      </p:cBhvr>
                                    </p:animEffect>
                                    <p:anim calcmode="lin" valueType="num">
                                      <p:cBhvr>
                                        <p:cTn id="8" dur="1822" tmFilter="0,0; 0.14,0.36; 0.43,0.73; 0.71,0.91; 1.0,1.0">
                                          <p:stCondLst>
                                            <p:cond delay="0"/>
                                          </p:stCondLst>
                                        </p:cTn>
                                        <p:tgtEl>
                                          <p:spTgt spid="901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01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01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01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0114"/>
                                        </p:tgtEl>
                                        <p:attrNameLst>
                                          <p:attrName>ppt_y</p:attrName>
                                        </p:attrNameLst>
                                      </p:cBhvr>
                                      <p:tavLst>
                                        <p:tav tm="0" fmla="#ppt_y-sin(pi*$)/81">
                                          <p:val>
                                            <p:fltVal val="0"/>
                                          </p:val>
                                        </p:tav>
                                        <p:tav tm="100000">
                                          <p:val>
                                            <p:fltVal val="1"/>
                                          </p:val>
                                        </p:tav>
                                      </p:tavLst>
                                    </p:anim>
                                    <p:animScale>
                                      <p:cBhvr>
                                        <p:cTn id="13" dur="26">
                                          <p:stCondLst>
                                            <p:cond delay="650"/>
                                          </p:stCondLst>
                                        </p:cTn>
                                        <p:tgtEl>
                                          <p:spTgt spid="90114"/>
                                        </p:tgtEl>
                                      </p:cBhvr>
                                      <p:to x="100000" y="60000"/>
                                    </p:animScale>
                                    <p:animScale>
                                      <p:cBhvr>
                                        <p:cTn id="14" dur="166" decel="50000">
                                          <p:stCondLst>
                                            <p:cond delay="676"/>
                                          </p:stCondLst>
                                        </p:cTn>
                                        <p:tgtEl>
                                          <p:spTgt spid="90114"/>
                                        </p:tgtEl>
                                      </p:cBhvr>
                                      <p:to x="100000" y="100000"/>
                                    </p:animScale>
                                    <p:animScale>
                                      <p:cBhvr>
                                        <p:cTn id="15" dur="26">
                                          <p:stCondLst>
                                            <p:cond delay="1312"/>
                                          </p:stCondLst>
                                        </p:cTn>
                                        <p:tgtEl>
                                          <p:spTgt spid="90114"/>
                                        </p:tgtEl>
                                      </p:cBhvr>
                                      <p:to x="100000" y="80000"/>
                                    </p:animScale>
                                    <p:animScale>
                                      <p:cBhvr>
                                        <p:cTn id="16" dur="166" decel="50000">
                                          <p:stCondLst>
                                            <p:cond delay="1338"/>
                                          </p:stCondLst>
                                        </p:cTn>
                                        <p:tgtEl>
                                          <p:spTgt spid="90114"/>
                                        </p:tgtEl>
                                      </p:cBhvr>
                                      <p:to x="100000" y="100000"/>
                                    </p:animScale>
                                    <p:animScale>
                                      <p:cBhvr>
                                        <p:cTn id="17" dur="26">
                                          <p:stCondLst>
                                            <p:cond delay="1642"/>
                                          </p:stCondLst>
                                        </p:cTn>
                                        <p:tgtEl>
                                          <p:spTgt spid="90114"/>
                                        </p:tgtEl>
                                      </p:cBhvr>
                                      <p:to x="100000" y="90000"/>
                                    </p:animScale>
                                    <p:animScale>
                                      <p:cBhvr>
                                        <p:cTn id="18" dur="166" decel="50000">
                                          <p:stCondLst>
                                            <p:cond delay="1668"/>
                                          </p:stCondLst>
                                        </p:cTn>
                                        <p:tgtEl>
                                          <p:spTgt spid="90114"/>
                                        </p:tgtEl>
                                      </p:cBhvr>
                                      <p:to x="100000" y="100000"/>
                                    </p:animScale>
                                    <p:animScale>
                                      <p:cBhvr>
                                        <p:cTn id="19" dur="26">
                                          <p:stCondLst>
                                            <p:cond delay="1808"/>
                                          </p:stCondLst>
                                        </p:cTn>
                                        <p:tgtEl>
                                          <p:spTgt spid="90114"/>
                                        </p:tgtEl>
                                      </p:cBhvr>
                                      <p:to x="100000" y="95000"/>
                                    </p:animScale>
                                    <p:animScale>
                                      <p:cBhvr>
                                        <p:cTn id="20" dur="166" decel="50000">
                                          <p:stCondLst>
                                            <p:cond delay="1834"/>
                                          </p:stCondLst>
                                        </p:cTn>
                                        <p:tgtEl>
                                          <p:spTgt spid="901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69841" y="304800"/>
            <a:ext cx="6781800" cy="1600200"/>
          </a:xfrm>
        </p:spPr>
        <p:txBody>
          <a:bodyPr>
            <a:normAutofit/>
          </a:bodyPr>
          <a:lstStyle/>
          <a:p>
            <a:pPr eaLnBrk="1" hangingPunct="1">
              <a:defRPr/>
            </a:pPr>
            <a:r>
              <a:rPr lang="en-US" sz="4000" dirty="0" smtClean="0">
                <a:solidFill>
                  <a:srgbClr val="C00000"/>
                </a:solidFill>
              </a:rPr>
              <a:t>XX Area Alateen Safety &amp; Behavioral Requirements</a:t>
            </a:r>
          </a:p>
        </p:txBody>
      </p:sp>
      <p:sp>
        <p:nvSpPr>
          <p:cNvPr id="14339" name="Rectangle 3"/>
          <p:cNvSpPr>
            <a:spLocks noGrp="1" noChangeArrowheads="1"/>
          </p:cNvSpPr>
          <p:nvPr>
            <p:ph idx="1"/>
          </p:nvPr>
        </p:nvSpPr>
        <p:spPr/>
        <p:txBody>
          <a:bodyPr/>
          <a:lstStyle/>
          <a:p>
            <a:pPr eaLnBrk="1" hangingPunct="1"/>
            <a:r>
              <a:rPr lang="en-US" altLang="en-US" dirty="0" smtClean="0">
                <a:solidFill>
                  <a:schemeClr val="tx1"/>
                </a:solidFill>
              </a:rPr>
              <a:t>Insert other requirements for groups, meetings, events.  Use as many slides as needed.</a:t>
            </a:r>
          </a:p>
        </p:txBody>
      </p:sp>
      <p:pic>
        <p:nvPicPr>
          <p:cNvPr id="100361" name="Picture 9" descr="MCj023392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876800"/>
            <a:ext cx="257492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par>
                                <p:cTn id="8" presetID="7" presetClass="entr" presetSubtype="8" fill="hold" nodeType="withEffect">
                                  <p:stCondLst>
                                    <p:cond delay="0"/>
                                  </p:stCondLst>
                                  <p:childTnLst>
                                    <p:set>
                                      <p:cBhvr>
                                        <p:cTn id="9" dur="1" fill="hold">
                                          <p:stCondLst>
                                            <p:cond delay="0"/>
                                          </p:stCondLst>
                                        </p:cTn>
                                        <p:tgtEl>
                                          <p:spTgt spid="100361"/>
                                        </p:tgtEl>
                                        <p:attrNameLst>
                                          <p:attrName>style.visibility</p:attrName>
                                        </p:attrNameLst>
                                      </p:cBhvr>
                                      <p:to>
                                        <p:strVal val="visible"/>
                                      </p:to>
                                    </p:set>
                                    <p:anim calcmode="lin" valueType="num">
                                      <p:cBhvr additive="base">
                                        <p:cTn id="10" dur="1000" fill="hold"/>
                                        <p:tgtEl>
                                          <p:spTgt spid="100361"/>
                                        </p:tgtEl>
                                        <p:attrNameLst>
                                          <p:attrName>ppt_x</p:attrName>
                                        </p:attrNameLst>
                                      </p:cBhvr>
                                      <p:tavLst>
                                        <p:tav tm="0">
                                          <p:val>
                                            <p:strVal val="0-#ppt_w/2"/>
                                          </p:val>
                                        </p:tav>
                                        <p:tav tm="100000">
                                          <p:val>
                                            <p:strVal val="#ppt_x"/>
                                          </p:val>
                                        </p:tav>
                                      </p:tavLst>
                                    </p:anim>
                                    <p:anim calcmode="lin" valueType="num">
                                      <p:cBhvr additive="base">
                                        <p:cTn id="11" dur="1000" fill="hold"/>
                                        <p:tgtEl>
                                          <p:spTgt spid="100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1000" y="381000"/>
            <a:ext cx="8243888" cy="1752600"/>
          </a:xfrm>
        </p:spPr>
        <p:txBody>
          <a:bodyPr>
            <a:normAutofit/>
          </a:bodyPr>
          <a:lstStyle/>
          <a:p>
            <a:pPr eaLnBrk="1" hangingPunct="1">
              <a:defRPr/>
            </a:pPr>
            <a:r>
              <a:rPr lang="en-US" sz="4000" dirty="0" smtClean="0">
                <a:solidFill>
                  <a:srgbClr val="C00000"/>
                </a:solidFill>
              </a:rPr>
              <a:t>Trusted Servants in the </a:t>
            </a:r>
            <a:br>
              <a:rPr lang="en-US" sz="4000" dirty="0" smtClean="0">
                <a:solidFill>
                  <a:srgbClr val="C00000"/>
                </a:solidFill>
              </a:rPr>
            </a:br>
            <a:r>
              <a:rPr lang="en-US" sz="4000" dirty="0" smtClean="0">
                <a:solidFill>
                  <a:srgbClr val="C00000"/>
                </a:solidFill>
              </a:rPr>
              <a:t>Area Alateen Process</a:t>
            </a:r>
          </a:p>
        </p:txBody>
      </p:sp>
      <p:sp>
        <p:nvSpPr>
          <p:cNvPr id="121859" name="Rectangle 3"/>
          <p:cNvSpPr>
            <a:spLocks noGrp="1" noChangeArrowheads="1"/>
          </p:cNvSpPr>
          <p:nvPr>
            <p:ph idx="1"/>
          </p:nvPr>
        </p:nvSpPr>
        <p:spPr>
          <a:xfrm>
            <a:off x="381000" y="1524000"/>
            <a:ext cx="8229600" cy="3922713"/>
          </a:xfrm>
        </p:spPr>
        <p:txBody>
          <a:bodyPr/>
          <a:lstStyle/>
          <a:p>
            <a:pPr marL="0" indent="0">
              <a:lnSpc>
                <a:spcPct val="150000"/>
              </a:lnSpc>
              <a:spcBef>
                <a:spcPts val="0"/>
              </a:spcBef>
              <a:buNone/>
            </a:pPr>
            <a:r>
              <a:rPr lang="en-US" altLang="en-US" sz="2800" i="1" dirty="0" smtClean="0">
                <a:solidFill>
                  <a:schemeClr val="tx1"/>
                </a:solidFill>
              </a:rPr>
              <a:t>[Customize according to your Area Process]</a:t>
            </a:r>
          </a:p>
          <a:p>
            <a:pPr>
              <a:lnSpc>
                <a:spcPct val="150000"/>
              </a:lnSpc>
              <a:spcBef>
                <a:spcPts val="0"/>
              </a:spcBef>
            </a:pPr>
            <a:r>
              <a:rPr lang="en-US" altLang="en-US" sz="2800" dirty="0" smtClean="0">
                <a:solidFill>
                  <a:schemeClr val="tx1"/>
                </a:solidFill>
              </a:rPr>
              <a:t>Area Alateen Coordinator</a:t>
            </a:r>
          </a:p>
          <a:p>
            <a:pPr eaLnBrk="1" hangingPunct="1">
              <a:lnSpc>
                <a:spcPct val="150000"/>
              </a:lnSpc>
              <a:spcBef>
                <a:spcPts val="0"/>
              </a:spcBef>
            </a:pPr>
            <a:r>
              <a:rPr lang="en-US" altLang="en-US" sz="2800" dirty="0" smtClean="0">
                <a:solidFill>
                  <a:schemeClr val="tx1"/>
                </a:solidFill>
              </a:rPr>
              <a:t>Area Alateen Process Person (AAPP)</a:t>
            </a:r>
          </a:p>
          <a:p>
            <a:pPr eaLnBrk="1" hangingPunct="1">
              <a:lnSpc>
                <a:spcPct val="150000"/>
              </a:lnSpc>
              <a:spcBef>
                <a:spcPts val="0"/>
              </a:spcBef>
            </a:pPr>
            <a:r>
              <a:rPr lang="en-US" altLang="en-US" sz="2800" dirty="0" smtClean="0">
                <a:solidFill>
                  <a:schemeClr val="tx1"/>
                </a:solidFill>
              </a:rPr>
              <a:t>District Representative/Alateen Chair</a:t>
            </a:r>
          </a:p>
          <a:p>
            <a:pPr eaLnBrk="1" hangingPunct="1"/>
            <a:endParaRPr lang="en-US" altLang="en-US" dirty="0" smtClean="0">
              <a:solidFill>
                <a:srgbClr val="FF0000"/>
              </a:solidFill>
            </a:endParaRPr>
          </a:p>
        </p:txBody>
      </p:sp>
      <p:pic>
        <p:nvPicPr>
          <p:cNvPr id="15365" name="Picture 5" descr="C:\Users\Marylou\AppData\Local\Microsoft\Windows\Temporary Internet Files\Content.IE5\RSGRMBAJ\franquicias-en-mexico-trabajadores-1024x6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546" y="4876800"/>
            <a:ext cx="2983454"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 from="(-#ppt_w/2)" to="(#ppt_x)" calcmode="lin" valueType="num">
                                      <p:cBhvr>
                                        <p:cTn id="7" dur="600" fill="hold">
                                          <p:stCondLst>
                                            <p:cond delay="0"/>
                                          </p:stCondLst>
                                        </p:cTn>
                                        <p:tgtEl>
                                          <p:spTgt spid="121858"/>
                                        </p:tgtEl>
                                        <p:attrNameLst>
                                          <p:attrName>ppt_x</p:attrName>
                                        </p:attrNameLst>
                                      </p:cBhvr>
                                    </p:anim>
                                    <p:anim from="0" to="-1.0" calcmode="lin" valueType="num">
                                      <p:cBhvr>
                                        <p:cTn id="8" dur="200" decel="50000" autoRev="1" fill="hold">
                                          <p:stCondLst>
                                            <p:cond delay="600"/>
                                          </p:stCondLst>
                                        </p:cTn>
                                        <p:tgtEl>
                                          <p:spTgt spid="121858"/>
                                        </p:tgtEl>
                                        <p:attrNameLst>
                                          <p:attrName>xshear</p:attrName>
                                        </p:attrNameLst>
                                      </p:cBhvr>
                                    </p:anim>
                                    <p:animScale>
                                      <p:cBhvr>
                                        <p:cTn id="9" dur="200" decel="100000" autoRev="1" fill="hold">
                                          <p:stCondLst>
                                            <p:cond delay="600"/>
                                          </p:stCondLst>
                                        </p:cTn>
                                        <p:tgtEl>
                                          <p:spTgt spid="121858"/>
                                        </p:tgtEl>
                                      </p:cBhvr>
                                      <p:from x="100000" y="100000"/>
                                      <p:to x="80000" y="100000"/>
                                    </p:animScale>
                                    <p:anim by="(#ppt_h/3+#ppt_w*0.1)" calcmode="lin" valueType="num">
                                      <p:cBhvr additive="sum">
                                        <p:cTn id="10" dur="200" decel="100000" autoRev="1" fill="hold">
                                          <p:stCondLst>
                                            <p:cond delay="600"/>
                                          </p:stCondLst>
                                        </p:cTn>
                                        <p:tgtEl>
                                          <p:spTgt spid="121858"/>
                                        </p:tgtEl>
                                        <p:attrNameLst>
                                          <p:attrName>ppt_x</p:attrName>
                                        </p:attrNameLst>
                                      </p:cBhvr>
                                    </p:anim>
                                  </p:childTnLst>
                                </p:cTn>
                              </p:par>
                              <p:par>
                                <p:cTn id="11" presetID="27" presetClass="entr" presetSubtype="0" fill="hold" nodeType="withEffect">
                                  <p:stCondLst>
                                    <p:cond delay="0"/>
                                  </p:stCondLst>
                                  <p:iterate type="lt">
                                    <p:tmPct val="50000"/>
                                  </p:iterate>
                                  <p:childTnLst>
                                    <p:set>
                                      <p:cBhvr>
                                        <p:cTn id="12" dur="1" fill="hold">
                                          <p:stCondLst>
                                            <p:cond delay="0"/>
                                          </p:stCondLst>
                                        </p:cTn>
                                        <p:tgtEl>
                                          <p:spTgt spid="121859">
                                            <p:txEl>
                                              <p:pRg st="1" end="1"/>
                                            </p:txEl>
                                          </p:spTgt>
                                        </p:tgtEl>
                                        <p:attrNameLst>
                                          <p:attrName>style.visibility</p:attrName>
                                        </p:attrNameLst>
                                      </p:cBhvr>
                                      <p:to>
                                        <p:strVal val="visible"/>
                                      </p:to>
                                    </p:set>
                                    <p:anim calcmode="discrete" valueType="clr">
                                      <p:cBhvr override="childStyle">
                                        <p:cTn id="13" dur="80"/>
                                        <p:tgtEl>
                                          <p:spTgt spid="1218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185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21859">
                                            <p:txEl>
                                              <p:pRg st="1" end="1"/>
                                            </p:txEl>
                                          </p:spTgt>
                                        </p:tgtEl>
                                        <p:attrNameLst>
                                          <p:attrName>fill.type</p:attrName>
                                        </p:attrNameLst>
                                      </p:cBhvr>
                                      <p:to>
                                        <p:strVal val="solid"/>
                                      </p:to>
                                    </p:set>
                                  </p:childTnLst>
                                </p:cTn>
                              </p:par>
                              <p:par>
                                <p:cTn id="16" presetID="27" presetClass="entr" presetSubtype="0" fill="hold" nodeType="withEffect">
                                  <p:stCondLst>
                                    <p:cond delay="0"/>
                                  </p:stCondLst>
                                  <p:iterate type="lt">
                                    <p:tmPct val="50000"/>
                                  </p:iterate>
                                  <p:childTnLst>
                                    <p:set>
                                      <p:cBhvr>
                                        <p:cTn id="17" dur="1" fill="hold">
                                          <p:stCondLst>
                                            <p:cond delay="0"/>
                                          </p:stCondLst>
                                        </p:cTn>
                                        <p:tgtEl>
                                          <p:spTgt spid="121859">
                                            <p:txEl>
                                              <p:pRg st="0" end="0"/>
                                            </p:txEl>
                                          </p:spTgt>
                                        </p:tgtEl>
                                        <p:attrNameLst>
                                          <p:attrName>style.visibility</p:attrName>
                                        </p:attrNameLst>
                                      </p:cBhvr>
                                      <p:to>
                                        <p:strVal val="visible"/>
                                      </p:to>
                                    </p:set>
                                    <p:anim calcmode="discrete" valueType="clr">
                                      <p:cBhvr override="childStyle">
                                        <p:cTn id="18" dur="80"/>
                                        <p:tgtEl>
                                          <p:spTgt spid="1218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1859">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21859">
                                            <p:txEl>
                                              <p:pRg st="0" end="0"/>
                                            </p:txEl>
                                          </p:spTgt>
                                        </p:tgtEl>
                                        <p:attrNameLst>
                                          <p:attrName>fill.type</p:attrName>
                                        </p:attrNameLst>
                                      </p:cBhvr>
                                      <p:to>
                                        <p:strVal val="solid"/>
                                      </p:to>
                                    </p:set>
                                  </p:childTnLst>
                                </p:cTn>
                              </p:par>
                              <p:par>
                                <p:cTn id="21" presetID="27" presetClass="entr" presetSubtype="0" fill="hold" nodeType="withEffect">
                                  <p:stCondLst>
                                    <p:cond delay="0"/>
                                  </p:stCondLst>
                                  <p:iterate type="lt">
                                    <p:tmPct val="50000"/>
                                  </p:iterate>
                                  <p:childTnLst>
                                    <p:set>
                                      <p:cBhvr>
                                        <p:cTn id="22" dur="1" fill="hold">
                                          <p:stCondLst>
                                            <p:cond delay="0"/>
                                          </p:stCondLst>
                                        </p:cTn>
                                        <p:tgtEl>
                                          <p:spTgt spid="121859">
                                            <p:txEl>
                                              <p:pRg st="2" end="2"/>
                                            </p:txEl>
                                          </p:spTgt>
                                        </p:tgtEl>
                                        <p:attrNameLst>
                                          <p:attrName>style.visibility</p:attrName>
                                        </p:attrNameLst>
                                      </p:cBhvr>
                                      <p:to>
                                        <p:strVal val="visible"/>
                                      </p:to>
                                    </p:set>
                                    <p:anim calcmode="discrete" valueType="clr">
                                      <p:cBhvr override="childStyle">
                                        <p:cTn id="23" dur="80"/>
                                        <p:tgtEl>
                                          <p:spTgt spid="1218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1859">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121859">
                                            <p:txEl>
                                              <p:pRg st="2" end="2"/>
                                            </p:txEl>
                                          </p:spTgt>
                                        </p:tgtEl>
                                        <p:attrNameLst>
                                          <p:attrName>fill.type</p:attrName>
                                        </p:attrNameLst>
                                      </p:cBhvr>
                                      <p:to>
                                        <p:strVal val="solid"/>
                                      </p:to>
                                    </p:set>
                                  </p:childTnLst>
                                </p:cTn>
                              </p:par>
                              <p:par>
                                <p:cTn id="26" presetID="27" presetClass="entr" presetSubtype="0" fill="hold" nodeType="withEffect">
                                  <p:stCondLst>
                                    <p:cond delay="0"/>
                                  </p:stCondLst>
                                  <p:iterate type="lt">
                                    <p:tmPct val="50000"/>
                                  </p:iterate>
                                  <p:childTnLst>
                                    <p:set>
                                      <p:cBhvr>
                                        <p:cTn id="27" dur="1" fill="hold">
                                          <p:stCondLst>
                                            <p:cond delay="0"/>
                                          </p:stCondLst>
                                        </p:cTn>
                                        <p:tgtEl>
                                          <p:spTgt spid="121859">
                                            <p:txEl>
                                              <p:pRg st="3" end="3"/>
                                            </p:txEl>
                                          </p:spTgt>
                                        </p:tgtEl>
                                        <p:attrNameLst>
                                          <p:attrName>style.visibility</p:attrName>
                                        </p:attrNameLst>
                                      </p:cBhvr>
                                      <p:to>
                                        <p:strVal val="visible"/>
                                      </p:to>
                                    </p:set>
                                    <p:anim calcmode="discrete" valueType="clr">
                                      <p:cBhvr override="childStyle">
                                        <p:cTn id="28" dur="80"/>
                                        <p:tgtEl>
                                          <p:spTgt spid="1218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185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2185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381000"/>
            <a:ext cx="8243888" cy="1828800"/>
          </a:xfrm>
        </p:spPr>
        <p:txBody>
          <a:bodyPr>
            <a:normAutofit fontScale="90000"/>
          </a:bodyPr>
          <a:lstStyle/>
          <a:p>
            <a:pPr eaLnBrk="1" hangingPunct="1">
              <a:defRPr/>
            </a:pPr>
            <a:r>
              <a:rPr lang="en-US" sz="4000" dirty="0" smtClean="0">
                <a:solidFill>
                  <a:srgbClr val="C00000"/>
                </a:solidFill>
              </a:rPr>
              <a:t>Al-Anon Members Involved in Alateen Service (AMIAS)</a:t>
            </a:r>
            <a:br>
              <a:rPr lang="en-US" sz="4000" dirty="0" smtClean="0">
                <a:solidFill>
                  <a:srgbClr val="C00000"/>
                </a:solidFill>
              </a:rPr>
            </a:br>
            <a:r>
              <a:rPr lang="en-US" sz="4000" dirty="0" smtClean="0">
                <a:solidFill>
                  <a:srgbClr val="C00000"/>
                </a:solidFill>
              </a:rPr>
              <a:t>XX Area Certification Process</a:t>
            </a:r>
          </a:p>
        </p:txBody>
      </p:sp>
      <p:sp>
        <p:nvSpPr>
          <p:cNvPr id="16387" name="Rectangle 3"/>
          <p:cNvSpPr>
            <a:spLocks noGrp="1" noChangeArrowheads="1"/>
          </p:cNvSpPr>
          <p:nvPr>
            <p:ph idx="1"/>
          </p:nvPr>
        </p:nvSpPr>
        <p:spPr>
          <a:xfrm>
            <a:off x="457200" y="2286000"/>
            <a:ext cx="8229600" cy="3770313"/>
          </a:xfrm>
        </p:spPr>
        <p:txBody>
          <a:bodyPr/>
          <a:lstStyle/>
          <a:p>
            <a:pPr eaLnBrk="1" hangingPunct="1"/>
            <a:r>
              <a:rPr lang="en-US" altLang="en-US" dirty="0" smtClean="0">
                <a:solidFill>
                  <a:schemeClr val="tx1"/>
                </a:solidFill>
              </a:rPr>
              <a:t>[insert steps of Area Process—add slides as needed]</a:t>
            </a:r>
          </a:p>
          <a:p>
            <a:pPr eaLnBrk="1" hangingPunct="1"/>
            <a:r>
              <a:rPr lang="en-US" altLang="en-US" dirty="0" smtClean="0">
                <a:solidFill>
                  <a:schemeClr val="tx1"/>
                </a:solidFill>
              </a:rPr>
              <a:t>Include:</a:t>
            </a:r>
          </a:p>
          <a:p>
            <a:pPr lvl="2" eaLnBrk="1" hangingPunct="1"/>
            <a:r>
              <a:rPr lang="en-US" altLang="en-US" dirty="0" smtClean="0">
                <a:solidFill>
                  <a:schemeClr val="tx1"/>
                </a:solidFill>
              </a:rPr>
              <a:t>Forms to use</a:t>
            </a:r>
          </a:p>
          <a:p>
            <a:pPr lvl="2" eaLnBrk="1" hangingPunct="1"/>
            <a:r>
              <a:rPr lang="en-US" altLang="en-US" dirty="0" smtClean="0">
                <a:solidFill>
                  <a:schemeClr val="tx1"/>
                </a:solidFill>
              </a:rPr>
              <a:t>Where to send them</a:t>
            </a:r>
          </a:p>
          <a:p>
            <a:pPr lvl="2" eaLnBrk="1" hangingPunct="1"/>
            <a:r>
              <a:rPr lang="en-US" altLang="en-US" dirty="0" smtClean="0">
                <a:solidFill>
                  <a:schemeClr val="tx1"/>
                </a:solidFill>
              </a:rPr>
              <a:t>Instructions for background checks, if required</a:t>
            </a:r>
          </a:p>
          <a:p>
            <a:pPr lvl="2" eaLnBrk="1" hangingPunct="1"/>
            <a:r>
              <a:rPr lang="en-US" altLang="en-US" dirty="0" smtClean="0">
                <a:solidFill>
                  <a:schemeClr val="tx1"/>
                </a:solidFill>
              </a:rPr>
              <a:t>Training schedules</a:t>
            </a:r>
          </a:p>
          <a:p>
            <a:pPr eaLnBrk="1" hangingPunct="1"/>
            <a:endParaRPr lang="en-US" altLang="en-US"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800" decel="100000"/>
                                        <p:tgtEl>
                                          <p:spTgt spid="22530"/>
                                        </p:tgtEl>
                                      </p:cBhvr>
                                    </p:animEffect>
                                    <p:anim calcmode="lin" valueType="num">
                                      <p:cBhvr>
                                        <p:cTn id="8" dur="800" decel="100000" fill="hold"/>
                                        <p:tgtEl>
                                          <p:spTgt spid="22530"/>
                                        </p:tgtEl>
                                        <p:attrNameLst>
                                          <p:attrName>style.rotation</p:attrName>
                                        </p:attrNameLst>
                                      </p:cBhvr>
                                      <p:tavLst>
                                        <p:tav tm="0">
                                          <p:val>
                                            <p:fltVal val="-90"/>
                                          </p:val>
                                        </p:tav>
                                        <p:tav tm="100000">
                                          <p:val>
                                            <p:fltVal val="0"/>
                                          </p:val>
                                        </p:tav>
                                      </p:tavLst>
                                    </p:anim>
                                    <p:anim calcmode="lin" valueType="num">
                                      <p:cBhvr>
                                        <p:cTn id="9" dur="800" decel="100000" fill="hold"/>
                                        <p:tgtEl>
                                          <p:spTgt spid="22530"/>
                                        </p:tgtEl>
                                        <p:attrNameLst>
                                          <p:attrName>ppt_x</p:attrName>
                                        </p:attrNameLst>
                                      </p:cBhvr>
                                      <p:tavLst>
                                        <p:tav tm="0">
                                          <p:val>
                                            <p:strVal val="#ppt_x+0.4"/>
                                          </p:val>
                                        </p:tav>
                                        <p:tav tm="100000">
                                          <p:val>
                                            <p:strVal val="#ppt_x-0.05"/>
                                          </p:val>
                                        </p:tav>
                                      </p:tavLst>
                                    </p:anim>
                                    <p:anim calcmode="lin" valueType="num">
                                      <p:cBhvr>
                                        <p:cTn id="10" dur="800" decel="100000" fill="hold"/>
                                        <p:tgtEl>
                                          <p:spTgt spid="225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685800"/>
            <a:ext cx="6781800" cy="1219200"/>
          </a:xfrm>
        </p:spPr>
        <p:txBody>
          <a:bodyPr>
            <a:normAutofit fontScale="90000"/>
          </a:bodyPr>
          <a:lstStyle/>
          <a:p>
            <a:pPr eaLnBrk="1" hangingPunct="1">
              <a:defRPr/>
            </a:pPr>
            <a:r>
              <a:rPr lang="en-US" dirty="0" smtClean="0">
                <a:solidFill>
                  <a:srgbClr val="C00000"/>
                </a:solidFill>
              </a:rPr>
              <a:t>Starting an Alateen Group</a:t>
            </a:r>
          </a:p>
        </p:txBody>
      </p:sp>
      <p:sp>
        <p:nvSpPr>
          <p:cNvPr id="62467" name="Rectangle 3"/>
          <p:cNvSpPr>
            <a:spLocks noGrp="1" noChangeArrowheads="1"/>
          </p:cNvSpPr>
          <p:nvPr>
            <p:ph idx="1"/>
          </p:nvPr>
        </p:nvSpPr>
        <p:spPr>
          <a:xfrm>
            <a:off x="457200" y="1828800"/>
            <a:ext cx="8458200" cy="4648200"/>
          </a:xfrm>
        </p:spPr>
        <p:txBody>
          <a:bodyPr/>
          <a:lstStyle/>
          <a:p>
            <a:pPr eaLnBrk="1" hangingPunct="1">
              <a:lnSpc>
                <a:spcPct val="90000"/>
              </a:lnSpc>
            </a:pPr>
            <a:r>
              <a:rPr lang="en-US" altLang="en-US" sz="2800" dirty="0" smtClean="0"/>
              <a:t>Follow the Area Process for certification of Alateen Group Sponsors and meeting registration.</a:t>
            </a:r>
          </a:p>
          <a:p>
            <a:pPr lvl="1">
              <a:lnSpc>
                <a:spcPct val="90000"/>
              </a:lnSpc>
            </a:pPr>
            <a:r>
              <a:rPr lang="en-US" altLang="en-US" sz="2600" dirty="0" smtClean="0"/>
              <a:t>Work with Area/district/AIS Alateen Coordinator(s) and the AAPP. </a:t>
            </a:r>
          </a:p>
          <a:p>
            <a:pPr eaLnBrk="1" hangingPunct="1">
              <a:lnSpc>
                <a:spcPct val="90000"/>
              </a:lnSpc>
            </a:pPr>
            <a:r>
              <a:rPr lang="en-US" altLang="en-US" sz="2800" dirty="0" smtClean="0"/>
              <a:t>Set meeting place/time.</a:t>
            </a:r>
          </a:p>
          <a:p>
            <a:pPr eaLnBrk="1" hangingPunct="1">
              <a:lnSpc>
                <a:spcPct val="90000"/>
              </a:lnSpc>
            </a:pPr>
            <a:r>
              <a:rPr lang="en-US" altLang="en-US" sz="2800" dirty="0" smtClean="0"/>
              <a:t>Al-Anon group support is helpful.</a:t>
            </a:r>
          </a:p>
          <a:p>
            <a:pPr eaLnBrk="1" hangingPunct="1">
              <a:lnSpc>
                <a:spcPct val="90000"/>
              </a:lnSpc>
            </a:pPr>
            <a:r>
              <a:rPr lang="en-US" altLang="en-US" sz="2800" dirty="0" smtClean="0"/>
              <a:t>Alateen meetings are closed, attended by Alateens and the Area-certified Alateen Group Sponsors only.</a:t>
            </a:r>
          </a:p>
          <a:p>
            <a:pPr eaLnBrk="1" hangingPunct="1">
              <a:lnSpc>
                <a:spcPct val="90000"/>
              </a:lnSpc>
            </a:pPr>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anim calcmode="lin" valueType="num">
                                      <p:cBhvr>
                                        <p:cTn id="8" dur="1000" fill="hold"/>
                                        <p:tgtEl>
                                          <p:spTgt spid="62466"/>
                                        </p:tgtEl>
                                        <p:attrNameLst>
                                          <p:attrName>ppt_x</p:attrName>
                                        </p:attrNameLst>
                                      </p:cBhvr>
                                      <p:tavLst>
                                        <p:tav tm="0">
                                          <p:val>
                                            <p:strVal val="#ppt_x"/>
                                          </p:val>
                                        </p:tav>
                                        <p:tav tm="100000">
                                          <p:val>
                                            <p:strVal val="#ppt_x"/>
                                          </p:val>
                                        </p:tav>
                                      </p:tavLst>
                                    </p:anim>
                                    <p:anim calcmode="lin" valueType="num">
                                      <p:cBhvr>
                                        <p:cTn id="9" dur="1000" fill="hold"/>
                                        <p:tgtEl>
                                          <p:spTgt spid="624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62467">
                                            <p:txEl>
                                              <p:pRg st="0" end="0"/>
                                            </p:txEl>
                                          </p:spTgt>
                                        </p:tgtEl>
                                        <p:attrNameLst>
                                          <p:attrName>style.visibility</p:attrName>
                                        </p:attrNameLst>
                                      </p:cBhvr>
                                      <p:to>
                                        <p:strVal val="visible"/>
                                      </p:to>
                                    </p:set>
                                    <p:anim calcmode="lin" valueType="num">
                                      <p:cBhvr additive="base">
                                        <p:cTn id="14" dur="2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62467">
                                            <p:txEl>
                                              <p:pRg st="0" end="0"/>
                                            </p:txEl>
                                          </p:spTgt>
                                        </p:tgtEl>
                                        <p:attrNameLst>
                                          <p:attrName>ppt_y</p:attrName>
                                        </p:attrNameLst>
                                      </p:cBhvr>
                                      <p:tavLst>
                                        <p:tav tm="0">
                                          <p:val>
                                            <p:strVal val="1+#ppt_h/2"/>
                                          </p:val>
                                        </p:tav>
                                        <p:tav tm="100000">
                                          <p:val>
                                            <p:strVal val="#ppt_y"/>
                                          </p:val>
                                        </p:tav>
                                      </p:tavLst>
                                    </p:anim>
                                  </p:childTnLst>
                                </p:cTn>
                              </p:par>
                              <p:par>
                                <p:cTn id="16" presetID="7" presetClass="entr" presetSubtype="4" fill="hold" grpId="0" nodeType="withEffect">
                                  <p:stCondLst>
                                    <p:cond delay="0"/>
                                  </p:stCondLst>
                                  <p:childTnLst>
                                    <p:set>
                                      <p:cBhvr>
                                        <p:cTn id="17" dur="1" fill="hold">
                                          <p:stCondLst>
                                            <p:cond delay="0"/>
                                          </p:stCondLst>
                                        </p:cTn>
                                        <p:tgtEl>
                                          <p:spTgt spid="62467">
                                            <p:txEl>
                                              <p:pRg st="1" end="1"/>
                                            </p:txEl>
                                          </p:spTgt>
                                        </p:tgtEl>
                                        <p:attrNameLst>
                                          <p:attrName>style.visibility</p:attrName>
                                        </p:attrNameLst>
                                      </p:cBhvr>
                                      <p:to>
                                        <p:strVal val="visible"/>
                                      </p:to>
                                    </p:set>
                                    <p:anim calcmode="lin" valueType="num">
                                      <p:cBhvr additive="base">
                                        <p:cTn id="18" dur="2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nodeType="after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62467">
                                            <p:txEl>
                                              <p:pRg st="2" end="2"/>
                                            </p:txEl>
                                          </p:spTgt>
                                        </p:tgtEl>
                                        <p:attrNameLst>
                                          <p:attrName>style.visibility</p:attrName>
                                        </p:attrNameLst>
                                      </p:cBhvr>
                                      <p:to>
                                        <p:strVal val="visible"/>
                                      </p:to>
                                    </p:set>
                                    <p:anim calcmode="lin" valueType="num">
                                      <p:cBhvr additive="base">
                                        <p:cTn id="24" dur="2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7" presetClass="entr" presetSubtype="4" fill="hold" grpId="0" nodeType="afterEffect">
                                  <p:stCondLst>
                                    <p:cond delay="0"/>
                                  </p:stCondLst>
                                  <p:childTnLst>
                                    <p:set>
                                      <p:cBhvr>
                                        <p:cTn id="28" dur="1" fill="hold">
                                          <p:stCondLst>
                                            <p:cond delay="0"/>
                                          </p:stCondLst>
                                        </p:cTn>
                                        <p:tgtEl>
                                          <p:spTgt spid="62467">
                                            <p:txEl>
                                              <p:pRg st="3" end="3"/>
                                            </p:txEl>
                                          </p:spTgt>
                                        </p:tgtEl>
                                        <p:attrNameLst>
                                          <p:attrName>style.visibility</p:attrName>
                                        </p:attrNameLst>
                                      </p:cBhvr>
                                      <p:to>
                                        <p:strVal val="visible"/>
                                      </p:to>
                                    </p:set>
                                    <p:anim calcmode="lin" valueType="num">
                                      <p:cBhvr additive="base">
                                        <p:cTn id="29" dur="2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4000"/>
                            </p:stCondLst>
                            <p:childTnLst>
                              <p:par>
                                <p:cTn id="32" presetID="7" presetClass="entr" presetSubtype="4" fill="hold" grpId="0" nodeType="afterEffect">
                                  <p:stCondLst>
                                    <p:cond delay="0"/>
                                  </p:stCondLst>
                                  <p:childTnLst>
                                    <p:set>
                                      <p:cBhvr>
                                        <p:cTn id="33" dur="1" fill="hold">
                                          <p:stCondLst>
                                            <p:cond delay="0"/>
                                          </p:stCondLst>
                                        </p:cTn>
                                        <p:tgtEl>
                                          <p:spTgt spid="62467">
                                            <p:txEl>
                                              <p:pRg st="4" end="4"/>
                                            </p:txEl>
                                          </p:spTgt>
                                        </p:tgtEl>
                                        <p:attrNameLst>
                                          <p:attrName>style.visibility</p:attrName>
                                        </p:attrNameLst>
                                      </p:cBhvr>
                                      <p:to>
                                        <p:strVal val="visible"/>
                                      </p:to>
                                    </p:set>
                                    <p:anim calcmode="lin" valueType="num">
                                      <p:cBhvr additive="base">
                                        <p:cTn id="34" dur="2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40423" y="12032"/>
            <a:ext cx="6781800" cy="1600200"/>
          </a:xfrm>
        </p:spPr>
        <p:txBody>
          <a:bodyPr>
            <a:normAutofit fontScale="90000"/>
          </a:bodyPr>
          <a:lstStyle/>
          <a:p>
            <a:pPr eaLnBrk="1" hangingPunct="1">
              <a:defRPr/>
            </a:pPr>
            <a:r>
              <a:rPr lang="en-US" dirty="0" smtClean="0">
                <a:solidFill>
                  <a:srgbClr val="C00000"/>
                </a:solidFill>
              </a:rPr>
              <a:t>The New Alateen Meeting</a:t>
            </a:r>
          </a:p>
        </p:txBody>
      </p:sp>
      <p:sp>
        <p:nvSpPr>
          <p:cNvPr id="77827" name="Rectangle 3"/>
          <p:cNvSpPr>
            <a:spLocks noGrp="1" noChangeArrowheads="1"/>
          </p:cNvSpPr>
          <p:nvPr>
            <p:ph idx="1"/>
          </p:nvPr>
        </p:nvSpPr>
        <p:spPr>
          <a:xfrm>
            <a:off x="609600" y="1447800"/>
            <a:ext cx="7543800" cy="3886200"/>
          </a:xfrm>
        </p:spPr>
        <p:txBody>
          <a:bodyPr>
            <a:normAutofit/>
          </a:bodyPr>
          <a:lstStyle/>
          <a:p>
            <a:pPr eaLnBrk="1" hangingPunct="1"/>
            <a:r>
              <a:rPr lang="en-US" altLang="en-US" sz="2800" dirty="0" smtClean="0"/>
              <a:t>The first meeting will be exciting for all concerned.</a:t>
            </a:r>
          </a:p>
          <a:p>
            <a:pPr eaLnBrk="1" hangingPunct="1"/>
            <a:r>
              <a:rPr lang="en-US" altLang="en-US" sz="2800" dirty="0" smtClean="0"/>
              <a:t>Ask the group to set its own behavioral guidelines. Remind them they are responsible for their group.</a:t>
            </a:r>
          </a:p>
          <a:p>
            <a:pPr eaLnBrk="1" hangingPunct="1"/>
            <a:r>
              <a:rPr lang="en-US" altLang="en-US" sz="2800" dirty="0" smtClean="0"/>
              <a:t>Remember it’s the Alateens’ meeting!</a:t>
            </a:r>
          </a:p>
        </p:txBody>
      </p:sp>
      <p:pic>
        <p:nvPicPr>
          <p:cNvPr id="6" name="Picture 6" descr="C:\Users\Marylou\AppData\Local\Microsoft\Windows\Temporary Internet Files\Content.IE5\UKTCNOES\children-and-young-peoples-conference-pi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029200"/>
            <a:ext cx="2282952" cy="1519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ipe(down)">
                                      <p:cBhvr>
                                        <p:cTn id="7" dur="580">
                                          <p:stCondLst>
                                            <p:cond delay="0"/>
                                          </p:stCondLst>
                                        </p:cTn>
                                        <p:tgtEl>
                                          <p:spTgt spid="77826"/>
                                        </p:tgtEl>
                                      </p:cBhvr>
                                    </p:animEffect>
                                    <p:anim calcmode="lin" valueType="num">
                                      <p:cBhvr>
                                        <p:cTn id="8" dur="1822" tmFilter="0,0; 0.14,0.36; 0.43,0.73; 0.71,0.91; 1.0,1.0">
                                          <p:stCondLst>
                                            <p:cond delay="0"/>
                                          </p:stCondLst>
                                        </p:cTn>
                                        <p:tgtEl>
                                          <p:spTgt spid="778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78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78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78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7826"/>
                                        </p:tgtEl>
                                        <p:attrNameLst>
                                          <p:attrName>ppt_y</p:attrName>
                                        </p:attrNameLst>
                                      </p:cBhvr>
                                      <p:tavLst>
                                        <p:tav tm="0" fmla="#ppt_y-sin(pi*$)/81">
                                          <p:val>
                                            <p:fltVal val="0"/>
                                          </p:val>
                                        </p:tav>
                                        <p:tav tm="100000">
                                          <p:val>
                                            <p:fltVal val="1"/>
                                          </p:val>
                                        </p:tav>
                                      </p:tavLst>
                                    </p:anim>
                                    <p:animScale>
                                      <p:cBhvr>
                                        <p:cTn id="13" dur="26">
                                          <p:stCondLst>
                                            <p:cond delay="650"/>
                                          </p:stCondLst>
                                        </p:cTn>
                                        <p:tgtEl>
                                          <p:spTgt spid="77826"/>
                                        </p:tgtEl>
                                      </p:cBhvr>
                                      <p:to x="100000" y="60000"/>
                                    </p:animScale>
                                    <p:animScale>
                                      <p:cBhvr>
                                        <p:cTn id="14" dur="166" decel="50000">
                                          <p:stCondLst>
                                            <p:cond delay="676"/>
                                          </p:stCondLst>
                                        </p:cTn>
                                        <p:tgtEl>
                                          <p:spTgt spid="77826"/>
                                        </p:tgtEl>
                                      </p:cBhvr>
                                      <p:to x="100000" y="100000"/>
                                    </p:animScale>
                                    <p:animScale>
                                      <p:cBhvr>
                                        <p:cTn id="15" dur="26">
                                          <p:stCondLst>
                                            <p:cond delay="1312"/>
                                          </p:stCondLst>
                                        </p:cTn>
                                        <p:tgtEl>
                                          <p:spTgt spid="77826"/>
                                        </p:tgtEl>
                                      </p:cBhvr>
                                      <p:to x="100000" y="80000"/>
                                    </p:animScale>
                                    <p:animScale>
                                      <p:cBhvr>
                                        <p:cTn id="16" dur="166" decel="50000">
                                          <p:stCondLst>
                                            <p:cond delay="1338"/>
                                          </p:stCondLst>
                                        </p:cTn>
                                        <p:tgtEl>
                                          <p:spTgt spid="77826"/>
                                        </p:tgtEl>
                                      </p:cBhvr>
                                      <p:to x="100000" y="100000"/>
                                    </p:animScale>
                                    <p:animScale>
                                      <p:cBhvr>
                                        <p:cTn id="17" dur="26">
                                          <p:stCondLst>
                                            <p:cond delay="1642"/>
                                          </p:stCondLst>
                                        </p:cTn>
                                        <p:tgtEl>
                                          <p:spTgt spid="77826"/>
                                        </p:tgtEl>
                                      </p:cBhvr>
                                      <p:to x="100000" y="90000"/>
                                    </p:animScale>
                                    <p:animScale>
                                      <p:cBhvr>
                                        <p:cTn id="18" dur="166" decel="50000">
                                          <p:stCondLst>
                                            <p:cond delay="1668"/>
                                          </p:stCondLst>
                                        </p:cTn>
                                        <p:tgtEl>
                                          <p:spTgt spid="77826"/>
                                        </p:tgtEl>
                                      </p:cBhvr>
                                      <p:to x="100000" y="100000"/>
                                    </p:animScale>
                                    <p:animScale>
                                      <p:cBhvr>
                                        <p:cTn id="19" dur="26">
                                          <p:stCondLst>
                                            <p:cond delay="1808"/>
                                          </p:stCondLst>
                                        </p:cTn>
                                        <p:tgtEl>
                                          <p:spTgt spid="77826"/>
                                        </p:tgtEl>
                                      </p:cBhvr>
                                      <p:to x="100000" y="95000"/>
                                    </p:animScale>
                                    <p:animScale>
                                      <p:cBhvr>
                                        <p:cTn id="20" dur="166" decel="50000">
                                          <p:stCondLst>
                                            <p:cond delay="1834"/>
                                          </p:stCondLst>
                                        </p:cTn>
                                        <p:tgtEl>
                                          <p:spTgt spid="77826"/>
                                        </p:tgtEl>
                                      </p:cBhvr>
                                      <p:to x="100000" y="100000"/>
                                    </p:animScale>
                                  </p:childTnLst>
                                </p:cTn>
                              </p:par>
                            </p:childTnLst>
                          </p:cTn>
                        </p:par>
                        <p:par>
                          <p:cTn id="21" fill="hold" nodeType="afterGroup">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77827">
                                            <p:txEl>
                                              <p:pRg st="0" end="0"/>
                                            </p:txEl>
                                          </p:spTgt>
                                        </p:tgtEl>
                                        <p:attrNameLst>
                                          <p:attrName>style.visibility</p:attrName>
                                        </p:attrNameLst>
                                      </p:cBhvr>
                                      <p:to>
                                        <p:strVal val="visible"/>
                                      </p:to>
                                    </p:set>
                                    <p:animEffect transition="in" filter="fade">
                                      <p:cBhvr>
                                        <p:cTn id="24" dur="2000"/>
                                        <p:tgtEl>
                                          <p:spTgt spid="77827">
                                            <p:txEl>
                                              <p:pRg st="0" end="0"/>
                                            </p:txEl>
                                          </p:spTgt>
                                        </p:tgtEl>
                                      </p:cBhvr>
                                    </p:animEffect>
                                    <p:anim calcmode="lin" valueType="num">
                                      <p:cBhvr>
                                        <p:cTn id="25" dur="2000" fill="hold"/>
                                        <p:tgtEl>
                                          <p:spTgt spid="77827">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77827">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77827">
                                            <p:txEl>
                                              <p:pRg st="0" end="0"/>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4000"/>
                            </p:stCondLst>
                            <p:childTnLst>
                              <p:par>
                                <p:cTn id="29" presetID="35" presetClass="entr" presetSubtype="0" fill="hold" grpId="0" nodeType="afterEffect">
                                  <p:stCondLst>
                                    <p:cond delay="0"/>
                                  </p:stCondLst>
                                  <p:childTnLst>
                                    <p:set>
                                      <p:cBhvr>
                                        <p:cTn id="30" dur="1" fill="hold">
                                          <p:stCondLst>
                                            <p:cond delay="0"/>
                                          </p:stCondLst>
                                        </p:cTn>
                                        <p:tgtEl>
                                          <p:spTgt spid="77827">
                                            <p:txEl>
                                              <p:pRg st="1" end="1"/>
                                            </p:txEl>
                                          </p:spTgt>
                                        </p:tgtEl>
                                        <p:attrNameLst>
                                          <p:attrName>style.visibility</p:attrName>
                                        </p:attrNameLst>
                                      </p:cBhvr>
                                      <p:to>
                                        <p:strVal val="visible"/>
                                      </p:to>
                                    </p:set>
                                    <p:animEffect transition="in" filter="fade">
                                      <p:cBhvr>
                                        <p:cTn id="31" dur="2000"/>
                                        <p:tgtEl>
                                          <p:spTgt spid="77827">
                                            <p:txEl>
                                              <p:pRg st="1" end="1"/>
                                            </p:txEl>
                                          </p:spTgt>
                                        </p:tgtEl>
                                      </p:cBhvr>
                                    </p:animEffect>
                                    <p:anim calcmode="lin" valueType="num">
                                      <p:cBhvr>
                                        <p:cTn id="32" dur="2000" fill="hold"/>
                                        <p:tgtEl>
                                          <p:spTgt spid="77827">
                                            <p:txEl>
                                              <p:pRg st="1" end="1"/>
                                            </p:txEl>
                                          </p:spTgt>
                                        </p:tgtEl>
                                        <p:attrNameLst>
                                          <p:attrName>style.rotation</p:attrName>
                                        </p:attrNameLst>
                                      </p:cBhvr>
                                      <p:tavLst>
                                        <p:tav tm="0">
                                          <p:val>
                                            <p:fltVal val="720"/>
                                          </p:val>
                                        </p:tav>
                                        <p:tav tm="100000">
                                          <p:val>
                                            <p:fltVal val="0"/>
                                          </p:val>
                                        </p:tav>
                                      </p:tavLst>
                                    </p:anim>
                                    <p:anim calcmode="lin" valueType="num">
                                      <p:cBhvr>
                                        <p:cTn id="33" dur="2000" fill="hold"/>
                                        <p:tgtEl>
                                          <p:spTgt spid="77827">
                                            <p:txEl>
                                              <p:pRg st="1" end="1"/>
                                            </p:txEl>
                                          </p:spTgt>
                                        </p:tgtEl>
                                        <p:attrNameLst>
                                          <p:attrName>ppt_h</p:attrName>
                                        </p:attrNameLst>
                                      </p:cBhvr>
                                      <p:tavLst>
                                        <p:tav tm="0">
                                          <p:val>
                                            <p:fltVal val="0"/>
                                          </p:val>
                                        </p:tav>
                                        <p:tav tm="100000">
                                          <p:val>
                                            <p:strVal val="#ppt_h"/>
                                          </p:val>
                                        </p:tav>
                                      </p:tavLst>
                                    </p:anim>
                                    <p:anim calcmode="lin" valueType="num">
                                      <p:cBhvr>
                                        <p:cTn id="34" dur="2000" fill="hold"/>
                                        <p:tgtEl>
                                          <p:spTgt spid="77827">
                                            <p:txEl>
                                              <p:pRg st="1" end="1"/>
                                            </p:txEl>
                                          </p:spTgt>
                                        </p:tgtEl>
                                        <p:attrNameLst>
                                          <p:attrName>ppt_w</p:attrName>
                                        </p:attrNameLst>
                                      </p:cBhvr>
                                      <p:tavLst>
                                        <p:tav tm="0">
                                          <p:val>
                                            <p:fltVal val="0"/>
                                          </p:val>
                                        </p:tav>
                                        <p:tav tm="100000">
                                          <p:val>
                                            <p:strVal val="#ppt_w"/>
                                          </p:val>
                                        </p:tav>
                                      </p:tavLst>
                                    </p:anim>
                                  </p:childTnLst>
                                </p:cTn>
                              </p:par>
                            </p:childTnLst>
                          </p:cTn>
                        </p:par>
                        <p:par>
                          <p:cTn id="35" fill="hold" nodeType="afterGroup">
                            <p:stCondLst>
                              <p:cond delay="6000"/>
                            </p:stCondLst>
                            <p:childTnLst>
                              <p:par>
                                <p:cTn id="36" presetID="35" presetClass="entr" presetSubtype="0" fill="hold" grpId="0" nodeType="afterEffect">
                                  <p:stCondLst>
                                    <p:cond delay="0"/>
                                  </p:stCondLst>
                                  <p:childTnLst>
                                    <p:set>
                                      <p:cBhvr>
                                        <p:cTn id="37" dur="1" fill="hold">
                                          <p:stCondLst>
                                            <p:cond delay="0"/>
                                          </p:stCondLst>
                                        </p:cTn>
                                        <p:tgtEl>
                                          <p:spTgt spid="77827">
                                            <p:txEl>
                                              <p:pRg st="2" end="2"/>
                                            </p:txEl>
                                          </p:spTgt>
                                        </p:tgtEl>
                                        <p:attrNameLst>
                                          <p:attrName>style.visibility</p:attrName>
                                        </p:attrNameLst>
                                      </p:cBhvr>
                                      <p:to>
                                        <p:strVal val="visible"/>
                                      </p:to>
                                    </p:set>
                                    <p:animEffect transition="in" filter="fade">
                                      <p:cBhvr>
                                        <p:cTn id="38" dur="2000"/>
                                        <p:tgtEl>
                                          <p:spTgt spid="77827">
                                            <p:txEl>
                                              <p:pRg st="2" end="2"/>
                                            </p:txEl>
                                          </p:spTgt>
                                        </p:tgtEl>
                                      </p:cBhvr>
                                    </p:animEffect>
                                    <p:anim calcmode="lin" valueType="num">
                                      <p:cBhvr>
                                        <p:cTn id="39" dur="2000" fill="hold"/>
                                        <p:tgtEl>
                                          <p:spTgt spid="77827">
                                            <p:txEl>
                                              <p:pRg st="2" end="2"/>
                                            </p:txEl>
                                          </p:spTgt>
                                        </p:tgtEl>
                                        <p:attrNameLst>
                                          <p:attrName>style.rotation</p:attrName>
                                        </p:attrNameLst>
                                      </p:cBhvr>
                                      <p:tavLst>
                                        <p:tav tm="0">
                                          <p:val>
                                            <p:fltVal val="720"/>
                                          </p:val>
                                        </p:tav>
                                        <p:tav tm="100000">
                                          <p:val>
                                            <p:fltVal val="0"/>
                                          </p:val>
                                        </p:tav>
                                      </p:tavLst>
                                    </p:anim>
                                    <p:anim calcmode="lin" valueType="num">
                                      <p:cBhvr>
                                        <p:cTn id="40" dur="2000" fill="hold"/>
                                        <p:tgtEl>
                                          <p:spTgt spid="77827">
                                            <p:txEl>
                                              <p:pRg st="2" end="2"/>
                                            </p:txEl>
                                          </p:spTgt>
                                        </p:tgtEl>
                                        <p:attrNameLst>
                                          <p:attrName>ppt_h</p:attrName>
                                        </p:attrNameLst>
                                      </p:cBhvr>
                                      <p:tavLst>
                                        <p:tav tm="0">
                                          <p:val>
                                            <p:fltVal val="0"/>
                                          </p:val>
                                        </p:tav>
                                        <p:tav tm="100000">
                                          <p:val>
                                            <p:strVal val="#ppt_h"/>
                                          </p:val>
                                        </p:tav>
                                      </p:tavLst>
                                    </p:anim>
                                    <p:anim calcmode="lin" valueType="num">
                                      <p:cBhvr>
                                        <p:cTn id="41" dur="2000" fill="hold"/>
                                        <p:tgtEl>
                                          <p:spTgt spid="77827">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32084"/>
            <a:ext cx="6781800" cy="1600200"/>
          </a:xfrm>
        </p:spPr>
        <p:txBody>
          <a:bodyPr>
            <a:normAutofit fontScale="90000"/>
          </a:bodyPr>
          <a:lstStyle/>
          <a:p>
            <a:pPr eaLnBrk="1" hangingPunct="1">
              <a:defRPr/>
            </a:pPr>
            <a:r>
              <a:rPr lang="en-US" dirty="0" smtClean="0">
                <a:solidFill>
                  <a:srgbClr val="C00000"/>
                </a:solidFill>
              </a:rPr>
              <a:t>Alateen Group Sponsors</a:t>
            </a:r>
          </a:p>
        </p:txBody>
      </p:sp>
      <p:sp>
        <p:nvSpPr>
          <p:cNvPr id="115715" name="Rectangle 3"/>
          <p:cNvSpPr>
            <a:spLocks noGrp="1" noChangeArrowheads="1"/>
          </p:cNvSpPr>
          <p:nvPr>
            <p:ph idx="1"/>
          </p:nvPr>
        </p:nvSpPr>
        <p:spPr>
          <a:xfrm>
            <a:off x="2895600" y="1676400"/>
            <a:ext cx="5786438" cy="4684713"/>
          </a:xfrm>
        </p:spPr>
        <p:txBody>
          <a:bodyPr>
            <a:normAutofit/>
          </a:bodyPr>
          <a:lstStyle/>
          <a:p>
            <a:pPr eaLnBrk="1" hangingPunct="1"/>
            <a:r>
              <a:rPr lang="en-US" altLang="en-US" sz="2800" dirty="0" smtClean="0"/>
              <a:t>Are necessary to have an Alateen meeting. </a:t>
            </a:r>
          </a:p>
          <a:p>
            <a:pPr eaLnBrk="1" hangingPunct="1"/>
            <a:r>
              <a:rPr lang="en-US" altLang="en-US" sz="2800" dirty="0" smtClean="0"/>
              <a:t>Provide support and encouragement to the Alateen group as a whole.</a:t>
            </a:r>
          </a:p>
          <a:p>
            <a:pPr eaLnBrk="1" hangingPunct="1"/>
            <a:r>
              <a:rPr lang="en-US" altLang="en-US" sz="2800" dirty="0" smtClean="0"/>
              <a:t>Encourage and help the teens to run their own meetings. </a:t>
            </a:r>
          </a:p>
          <a:p>
            <a:pPr eaLnBrk="1" hangingPunct="1"/>
            <a:r>
              <a:rPr lang="en-US" altLang="en-US" sz="2800" dirty="0" smtClean="0"/>
              <a:t>Avoid one-on-one interactions.</a:t>
            </a:r>
          </a:p>
          <a:p>
            <a:pPr eaLnBrk="1" hangingPunct="1"/>
            <a:endParaRPr lang="en-US" altLang="en-US" dirty="0" smtClean="0"/>
          </a:p>
        </p:txBody>
      </p:sp>
      <p:pic>
        <p:nvPicPr>
          <p:cNvPr id="115743" name="Picture 31" descr="MCj01976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1"/>
            <a:ext cx="2438400" cy="194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down)">
                                      <p:cBhvr>
                                        <p:cTn id="7" dur="580">
                                          <p:stCondLst>
                                            <p:cond delay="0"/>
                                          </p:stCondLst>
                                        </p:cTn>
                                        <p:tgtEl>
                                          <p:spTgt spid="115714"/>
                                        </p:tgtEl>
                                      </p:cBhvr>
                                    </p:animEffect>
                                    <p:anim calcmode="lin" valueType="num">
                                      <p:cBhvr>
                                        <p:cTn id="8" dur="1822" tmFilter="0,0; 0.14,0.36; 0.43,0.73; 0.71,0.91; 1.0,1.0">
                                          <p:stCondLst>
                                            <p:cond delay="0"/>
                                          </p:stCondLst>
                                        </p:cTn>
                                        <p:tgtEl>
                                          <p:spTgt spid="1157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57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57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57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57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15714"/>
                                        </p:tgtEl>
                                      </p:cBhvr>
                                      <p:to x="100000" y="60000"/>
                                    </p:animScale>
                                    <p:animScale>
                                      <p:cBhvr>
                                        <p:cTn id="14" dur="166" decel="50000">
                                          <p:stCondLst>
                                            <p:cond delay="676"/>
                                          </p:stCondLst>
                                        </p:cTn>
                                        <p:tgtEl>
                                          <p:spTgt spid="115714"/>
                                        </p:tgtEl>
                                      </p:cBhvr>
                                      <p:to x="100000" y="100000"/>
                                    </p:animScale>
                                    <p:animScale>
                                      <p:cBhvr>
                                        <p:cTn id="15" dur="26">
                                          <p:stCondLst>
                                            <p:cond delay="1312"/>
                                          </p:stCondLst>
                                        </p:cTn>
                                        <p:tgtEl>
                                          <p:spTgt spid="115714"/>
                                        </p:tgtEl>
                                      </p:cBhvr>
                                      <p:to x="100000" y="80000"/>
                                    </p:animScale>
                                    <p:animScale>
                                      <p:cBhvr>
                                        <p:cTn id="16" dur="166" decel="50000">
                                          <p:stCondLst>
                                            <p:cond delay="1338"/>
                                          </p:stCondLst>
                                        </p:cTn>
                                        <p:tgtEl>
                                          <p:spTgt spid="115714"/>
                                        </p:tgtEl>
                                      </p:cBhvr>
                                      <p:to x="100000" y="100000"/>
                                    </p:animScale>
                                    <p:animScale>
                                      <p:cBhvr>
                                        <p:cTn id="17" dur="26">
                                          <p:stCondLst>
                                            <p:cond delay="1642"/>
                                          </p:stCondLst>
                                        </p:cTn>
                                        <p:tgtEl>
                                          <p:spTgt spid="115714"/>
                                        </p:tgtEl>
                                      </p:cBhvr>
                                      <p:to x="100000" y="90000"/>
                                    </p:animScale>
                                    <p:animScale>
                                      <p:cBhvr>
                                        <p:cTn id="18" dur="166" decel="50000">
                                          <p:stCondLst>
                                            <p:cond delay="1668"/>
                                          </p:stCondLst>
                                        </p:cTn>
                                        <p:tgtEl>
                                          <p:spTgt spid="115714"/>
                                        </p:tgtEl>
                                      </p:cBhvr>
                                      <p:to x="100000" y="100000"/>
                                    </p:animScale>
                                    <p:animScale>
                                      <p:cBhvr>
                                        <p:cTn id="19" dur="26">
                                          <p:stCondLst>
                                            <p:cond delay="1808"/>
                                          </p:stCondLst>
                                        </p:cTn>
                                        <p:tgtEl>
                                          <p:spTgt spid="115714"/>
                                        </p:tgtEl>
                                      </p:cBhvr>
                                      <p:to x="100000" y="95000"/>
                                    </p:animScale>
                                    <p:animScale>
                                      <p:cBhvr>
                                        <p:cTn id="20" dur="166" decel="50000">
                                          <p:stCondLst>
                                            <p:cond delay="1834"/>
                                          </p:stCondLst>
                                        </p:cTn>
                                        <p:tgtEl>
                                          <p:spTgt spid="115714"/>
                                        </p:tgtEl>
                                      </p:cBhvr>
                                      <p:to x="100000" y="100000"/>
                                    </p:animScale>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115743"/>
                                        </p:tgtEl>
                                        <p:attrNameLst>
                                          <p:attrName>style.visibility</p:attrName>
                                        </p:attrNameLst>
                                      </p:cBhvr>
                                      <p:to>
                                        <p:strVal val="visible"/>
                                      </p:to>
                                    </p:set>
                                    <p:animEffect transition="in" filter="fade">
                                      <p:cBhvr>
                                        <p:cTn id="24" dur="800" decel="100000"/>
                                        <p:tgtEl>
                                          <p:spTgt spid="115743"/>
                                        </p:tgtEl>
                                      </p:cBhvr>
                                    </p:animEffect>
                                    <p:anim calcmode="lin" valueType="num">
                                      <p:cBhvr>
                                        <p:cTn id="25" dur="800" decel="100000" fill="hold"/>
                                        <p:tgtEl>
                                          <p:spTgt spid="115743"/>
                                        </p:tgtEl>
                                        <p:attrNameLst>
                                          <p:attrName>style.rotation</p:attrName>
                                        </p:attrNameLst>
                                      </p:cBhvr>
                                      <p:tavLst>
                                        <p:tav tm="0">
                                          <p:val>
                                            <p:fltVal val="-90"/>
                                          </p:val>
                                        </p:tav>
                                        <p:tav tm="100000">
                                          <p:val>
                                            <p:fltVal val="0"/>
                                          </p:val>
                                        </p:tav>
                                      </p:tavLst>
                                    </p:anim>
                                    <p:anim calcmode="lin" valueType="num">
                                      <p:cBhvr>
                                        <p:cTn id="26" dur="800" decel="100000" fill="hold"/>
                                        <p:tgtEl>
                                          <p:spTgt spid="115743"/>
                                        </p:tgtEl>
                                        <p:attrNameLst>
                                          <p:attrName>ppt_x</p:attrName>
                                        </p:attrNameLst>
                                      </p:cBhvr>
                                      <p:tavLst>
                                        <p:tav tm="0">
                                          <p:val>
                                            <p:strVal val="#ppt_x+0.4"/>
                                          </p:val>
                                        </p:tav>
                                        <p:tav tm="100000">
                                          <p:val>
                                            <p:strVal val="#ppt_x-0.05"/>
                                          </p:val>
                                        </p:tav>
                                      </p:tavLst>
                                    </p:anim>
                                    <p:anim calcmode="lin" valueType="num">
                                      <p:cBhvr>
                                        <p:cTn id="27" dur="800" decel="100000" fill="hold"/>
                                        <p:tgtEl>
                                          <p:spTgt spid="11574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574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5743"/>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115715">
                                            <p:txEl>
                                              <p:pRg st="0" end="0"/>
                                            </p:txEl>
                                          </p:spTgt>
                                        </p:tgtEl>
                                        <p:attrNameLst>
                                          <p:attrName>style.visibility</p:attrName>
                                        </p:attrNameLst>
                                      </p:cBhvr>
                                      <p:to>
                                        <p:strVal val="visible"/>
                                      </p:to>
                                    </p:set>
                                    <p:anim calcmode="lin" valueType="num">
                                      <p:cBhvr additive="base">
                                        <p:cTn id="34"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115715">
                                            <p:txEl>
                                              <p:pRg st="1" end="1"/>
                                            </p:txEl>
                                          </p:spTgt>
                                        </p:tgtEl>
                                        <p:attrNameLst>
                                          <p:attrName>style.visibility</p:attrName>
                                        </p:attrNameLst>
                                      </p:cBhvr>
                                      <p:to>
                                        <p:strVal val="visible"/>
                                      </p:to>
                                    </p:set>
                                    <p:anim calcmode="lin" valueType="num">
                                      <p:cBhvr additive="base">
                                        <p:cTn id="40"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11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115715">
                                            <p:txEl>
                                              <p:pRg st="2" end="2"/>
                                            </p:txEl>
                                          </p:spTgt>
                                        </p:tgtEl>
                                        <p:attrNameLst>
                                          <p:attrName>style.visibility</p:attrName>
                                        </p:attrNameLst>
                                      </p:cBhvr>
                                      <p:to>
                                        <p:strVal val="visible"/>
                                      </p:to>
                                    </p:set>
                                    <p:anim calcmode="lin" valueType="num">
                                      <p:cBhvr additive="base">
                                        <p:cTn id="46"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grpId="0" nodeType="clickEffect">
                                  <p:stCondLst>
                                    <p:cond delay="0"/>
                                  </p:stCondLst>
                                  <p:childTnLst>
                                    <p:set>
                                      <p:cBhvr>
                                        <p:cTn id="51" dur="1" fill="hold">
                                          <p:stCondLst>
                                            <p:cond delay="0"/>
                                          </p:stCondLst>
                                        </p:cTn>
                                        <p:tgtEl>
                                          <p:spTgt spid="115715">
                                            <p:txEl>
                                              <p:pRg st="3" end="3"/>
                                            </p:txEl>
                                          </p:spTgt>
                                        </p:tgtEl>
                                        <p:attrNameLst>
                                          <p:attrName>style.visibility</p:attrName>
                                        </p:attrNameLst>
                                      </p:cBhvr>
                                      <p:to>
                                        <p:strVal val="visible"/>
                                      </p:to>
                                    </p:set>
                                    <p:anim calcmode="lin" valueType="num">
                                      <p:cBhvr additive="base">
                                        <p:cTn id="52"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743200" y="564356"/>
            <a:ext cx="6781800" cy="1600200"/>
          </a:xfrm>
        </p:spPr>
        <p:txBody>
          <a:bodyPr/>
          <a:lstStyle/>
          <a:p>
            <a:pPr eaLnBrk="1" hangingPunct="1">
              <a:defRPr/>
            </a:pPr>
            <a:r>
              <a:rPr lang="en-US" sz="4800" dirty="0" smtClean="0"/>
              <a:t>We always</a:t>
            </a:r>
            <a:r>
              <a:rPr lang="en-US" dirty="0" smtClean="0"/>
              <a:t>…</a:t>
            </a:r>
          </a:p>
        </p:txBody>
      </p:sp>
      <p:sp>
        <p:nvSpPr>
          <p:cNvPr id="118787" name="Rectangle 3"/>
          <p:cNvSpPr>
            <a:spLocks noGrp="1" noChangeArrowheads="1"/>
          </p:cNvSpPr>
          <p:nvPr>
            <p:ph idx="1"/>
          </p:nvPr>
        </p:nvSpPr>
        <p:spPr>
          <a:xfrm>
            <a:off x="908467" y="1878806"/>
            <a:ext cx="7543800" cy="3886200"/>
          </a:xfrm>
        </p:spPr>
        <p:txBody>
          <a:bodyPr>
            <a:normAutofit fontScale="92500" lnSpcReduction="10000"/>
          </a:bodyPr>
          <a:lstStyle/>
          <a:p>
            <a:pPr algn="ctr" eaLnBrk="1" hangingPunct="1">
              <a:buFontTx/>
              <a:buNone/>
            </a:pPr>
            <a:r>
              <a:rPr lang="en-US" altLang="en-US" sz="4800" dirty="0" smtClean="0"/>
              <a:t>  </a:t>
            </a:r>
          </a:p>
          <a:p>
            <a:pPr algn="ctr" eaLnBrk="1" hangingPunct="1">
              <a:buFontTx/>
              <a:buNone/>
            </a:pPr>
            <a:r>
              <a:rPr lang="en-US" altLang="en-US" sz="4800" dirty="0" smtClean="0"/>
              <a:t>Keep the </a:t>
            </a:r>
          </a:p>
          <a:p>
            <a:pPr algn="ctr" eaLnBrk="1" hangingPunct="1">
              <a:buFontTx/>
              <a:buNone/>
            </a:pPr>
            <a:r>
              <a:rPr lang="en-US" altLang="en-US" sz="4800" b="1" dirty="0" smtClean="0"/>
              <a:t>_____</a:t>
            </a:r>
            <a:r>
              <a:rPr lang="en-US" altLang="en-US" sz="4800" dirty="0" smtClean="0"/>
              <a:t> </a:t>
            </a:r>
          </a:p>
          <a:p>
            <a:pPr algn="ctr" eaLnBrk="1" hangingPunct="1">
              <a:buFontTx/>
              <a:buNone/>
            </a:pPr>
            <a:r>
              <a:rPr lang="en-US" altLang="en-US" sz="4800" dirty="0" smtClean="0"/>
              <a:t>on Al-Anon/Alateen</a:t>
            </a:r>
          </a:p>
          <a:p>
            <a:pPr algn="ctr" eaLnBrk="1" hangingPunct="1">
              <a:buFontTx/>
              <a:buNone/>
            </a:pPr>
            <a:r>
              <a:rPr lang="en-US" altLang="en-US" sz="4800" dirty="0" smtClean="0"/>
              <a:t> </a:t>
            </a:r>
            <a:r>
              <a:rPr lang="en-US" altLang="en-US" sz="4800" b="1" dirty="0" smtClean="0"/>
              <a:t>___________</a:t>
            </a:r>
            <a:r>
              <a:rPr lang="en-US" altLang="en-US" sz="4800" dirty="0" smtClean="0"/>
              <a:t>.</a:t>
            </a:r>
          </a:p>
          <a:p>
            <a:pPr eaLnBrk="1" hangingPunct="1">
              <a:buFontTx/>
              <a:buNone/>
            </a:pPr>
            <a:endParaRPr lang="en-US" altLang="en-US" sz="4800" dirty="0" smtClean="0"/>
          </a:p>
        </p:txBody>
      </p:sp>
      <p:sp>
        <p:nvSpPr>
          <p:cNvPr id="118788" name="Text Box 4"/>
          <p:cNvSpPr txBox="1">
            <a:spLocks noChangeArrowheads="1"/>
          </p:cNvSpPr>
          <p:nvPr/>
        </p:nvSpPr>
        <p:spPr bwMode="auto">
          <a:xfrm>
            <a:off x="3352800" y="3032125"/>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a:spcBef>
                <a:spcPct val="50000"/>
              </a:spcBef>
              <a:buFontTx/>
              <a:buNone/>
            </a:pPr>
            <a:r>
              <a:rPr lang="en-US" altLang="en-US" sz="3600" dirty="0">
                <a:solidFill>
                  <a:srgbClr val="FF0000"/>
                </a:solidFill>
              </a:rPr>
              <a:t>focus</a:t>
            </a:r>
          </a:p>
        </p:txBody>
      </p:sp>
      <p:sp>
        <p:nvSpPr>
          <p:cNvPr id="118789" name="Text Box 5"/>
          <p:cNvSpPr txBox="1">
            <a:spLocks noChangeArrowheads="1"/>
          </p:cNvSpPr>
          <p:nvPr/>
        </p:nvSpPr>
        <p:spPr bwMode="auto">
          <a:xfrm>
            <a:off x="2642937" y="446405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a:spcBef>
                <a:spcPct val="50000"/>
              </a:spcBef>
              <a:buFontTx/>
              <a:buNone/>
            </a:pPr>
            <a:r>
              <a:rPr lang="en-US" altLang="en-US" sz="3600" dirty="0">
                <a:solidFill>
                  <a:srgbClr val="FF0000"/>
                </a:solidFill>
              </a:rPr>
              <a:t>principles</a:t>
            </a:r>
          </a:p>
        </p:txBody>
      </p:sp>
      <p:sp>
        <p:nvSpPr>
          <p:cNvPr id="20486" name="Text Box 6"/>
          <p:cNvSpPr txBox="1">
            <a:spLocks noChangeArrowheads="1"/>
          </p:cNvSpPr>
          <p:nvPr/>
        </p:nvSpPr>
        <p:spPr bwMode="auto">
          <a:xfrm>
            <a:off x="6842125" y="381000"/>
            <a:ext cx="2301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spcBef>
                <a:spcPct val="50000"/>
              </a:spcBef>
              <a:buFontTx/>
              <a:buNone/>
            </a:pPr>
            <a:endParaRPr lang="en-US" altLang="en-US" sz="1800" b="0"/>
          </a:p>
        </p:txBody>
      </p:sp>
      <p:pic>
        <p:nvPicPr>
          <p:cNvPr id="118791" name="Picture 7" descr="Al-AnonLogo"/>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944" y="564356"/>
            <a:ext cx="16398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2" name="Picture 8" descr="MCj040427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8092" y="1491247"/>
            <a:ext cx="16541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500" fill="hold"/>
                                        <p:tgtEl>
                                          <p:spTgt spid="118791"/>
                                        </p:tgtEl>
                                        <p:attrNameLst>
                                          <p:attrName>ppt_x</p:attrName>
                                        </p:attrNameLst>
                                      </p:cBhvr>
                                      <p:tavLst>
                                        <p:tav tm="0">
                                          <p:val>
                                            <p:strVal val="1+#ppt_w/2"/>
                                          </p:val>
                                        </p:tav>
                                        <p:tav tm="100000">
                                          <p:val>
                                            <p:strVal val="#ppt_x"/>
                                          </p:val>
                                        </p:tav>
                                      </p:tavLst>
                                    </p:anim>
                                    <p:anim calcmode="lin" valueType="num">
                                      <p:cBhvr additive="base">
                                        <p:cTn id="8" dur="500" fill="hold"/>
                                        <p:tgtEl>
                                          <p:spTgt spid="118791"/>
                                        </p:tgtEl>
                                        <p:attrNameLst>
                                          <p:attrName>ppt_y</p:attrName>
                                        </p:attrNameLst>
                                      </p:cBhvr>
                                      <p:tavLst>
                                        <p:tav tm="0">
                                          <p:val>
                                            <p:strVal val="1+#ppt_h/2"/>
                                          </p:val>
                                        </p:tav>
                                        <p:tav tm="100000">
                                          <p:val>
                                            <p:strVal val="#ppt_y"/>
                                          </p:val>
                                        </p:tav>
                                      </p:tavLst>
                                    </p:anim>
                                  </p:childTnLst>
                                </p:cTn>
                              </p:par>
                              <p:par>
                                <p:cTn id="9" presetID="8" presetClass="emph" presetSubtype="0" fill="hold" grpId="0" nodeType="withEffect">
                                  <p:stCondLst>
                                    <p:cond delay="0"/>
                                  </p:stCondLst>
                                  <p:childTnLst>
                                    <p:animRot by="21600000">
                                      <p:cBhvr>
                                        <p:cTn id="10" dur="1000" fill="hold"/>
                                        <p:tgtEl>
                                          <p:spTgt spid="118787">
                                            <p:txEl>
                                              <p:pRg st="0" end="0"/>
                                            </p:txEl>
                                          </p:spTgt>
                                        </p:tgtEl>
                                        <p:attrNameLst>
                                          <p:attrName>r</p:attrName>
                                        </p:attrNameLst>
                                      </p:cBhvr>
                                    </p:animRot>
                                  </p:childTnLst>
                                </p:cTn>
                              </p:par>
                            </p:childTnLst>
                          </p:cTn>
                        </p:par>
                      </p:childTnLst>
                    </p:cTn>
                  </p:par>
                  <p:par>
                    <p:cTn id="11" fill="hold">
                      <p:stCondLst>
                        <p:cond delay="indefinite"/>
                      </p:stCondLst>
                      <p:childTnLst>
                        <p:par>
                          <p:cTn id="12" fill="hold" nodeType="after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8787">
                                            <p:txEl>
                                              <p:pRg st="1" end="1"/>
                                            </p:txEl>
                                          </p:spTgt>
                                        </p:tgtEl>
                                        <p:attrNameLst>
                                          <p:attrName>style.visibility</p:attrName>
                                        </p:attrNameLst>
                                      </p:cBhvr>
                                      <p:to>
                                        <p:strVal val="visible"/>
                                      </p:to>
                                    </p:set>
                                    <p:anim calcmode="lin" valueType="num">
                                      <p:cBhvr additive="base">
                                        <p:cTn id="15"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878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8787">
                                            <p:txEl>
                                              <p:pRg st="3" end="3"/>
                                            </p:txEl>
                                          </p:spTgt>
                                        </p:tgtEl>
                                        <p:attrNameLst>
                                          <p:attrName>style.visibility</p:attrName>
                                        </p:attrNameLst>
                                      </p:cBhvr>
                                      <p:to>
                                        <p:strVal val="visible"/>
                                      </p:to>
                                    </p:set>
                                    <p:anim calcmode="lin" valueType="num">
                                      <p:cBhvr additive="base">
                                        <p:cTn id="23"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878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 calcmode="lin" valueType="num">
                                      <p:cBhvr additive="base">
                                        <p:cTn id="27"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878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500"/>
                            </p:stCondLst>
                            <p:childTnLst>
                              <p:par>
                                <p:cTn id="30" presetID="15" presetClass="entr" presetSubtype="0" fill="hold" nodeType="afterEffect">
                                  <p:stCondLst>
                                    <p:cond delay="0"/>
                                  </p:stCondLst>
                                  <p:childTnLst>
                                    <p:set>
                                      <p:cBhvr>
                                        <p:cTn id="31" dur="1" fill="hold">
                                          <p:stCondLst>
                                            <p:cond delay="0"/>
                                          </p:stCondLst>
                                        </p:cTn>
                                        <p:tgtEl>
                                          <p:spTgt spid="118792"/>
                                        </p:tgtEl>
                                        <p:attrNameLst>
                                          <p:attrName>style.visibility</p:attrName>
                                        </p:attrNameLst>
                                      </p:cBhvr>
                                      <p:to>
                                        <p:strVal val="visible"/>
                                      </p:to>
                                    </p:set>
                                    <p:anim calcmode="lin" valueType="num">
                                      <p:cBhvr>
                                        <p:cTn id="32" dur="1000" fill="hold"/>
                                        <p:tgtEl>
                                          <p:spTgt spid="118792"/>
                                        </p:tgtEl>
                                        <p:attrNameLst>
                                          <p:attrName>ppt_w</p:attrName>
                                        </p:attrNameLst>
                                      </p:cBhvr>
                                      <p:tavLst>
                                        <p:tav tm="0">
                                          <p:val>
                                            <p:fltVal val="0"/>
                                          </p:val>
                                        </p:tav>
                                        <p:tav tm="100000">
                                          <p:val>
                                            <p:strVal val="#ppt_w"/>
                                          </p:val>
                                        </p:tav>
                                      </p:tavLst>
                                    </p:anim>
                                    <p:anim calcmode="lin" valueType="num">
                                      <p:cBhvr>
                                        <p:cTn id="33" dur="1000" fill="hold"/>
                                        <p:tgtEl>
                                          <p:spTgt spid="118792"/>
                                        </p:tgtEl>
                                        <p:attrNameLst>
                                          <p:attrName>ppt_h</p:attrName>
                                        </p:attrNameLst>
                                      </p:cBhvr>
                                      <p:tavLst>
                                        <p:tav tm="0">
                                          <p:val>
                                            <p:fltVal val="0"/>
                                          </p:val>
                                        </p:tav>
                                        <p:tav tm="100000">
                                          <p:val>
                                            <p:strVal val="#ppt_h"/>
                                          </p:val>
                                        </p:tav>
                                      </p:tavLst>
                                    </p:anim>
                                    <p:anim calcmode="lin" valueType="num">
                                      <p:cBhvr>
                                        <p:cTn id="34" dur="1000" fill="hold"/>
                                        <p:tgtEl>
                                          <p:spTgt spid="11879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187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8788"/>
                                        </p:tgtEl>
                                        <p:attrNameLst>
                                          <p:attrName>style.visibility</p:attrName>
                                        </p:attrNameLst>
                                      </p:cBhvr>
                                      <p:to>
                                        <p:strVal val="visible"/>
                                      </p:to>
                                    </p:set>
                                    <p:anim calcmode="lin" valueType="num">
                                      <p:cBhvr additive="base">
                                        <p:cTn id="40" dur="500" fill="hold"/>
                                        <p:tgtEl>
                                          <p:spTgt spid="118788"/>
                                        </p:tgtEl>
                                        <p:attrNameLst>
                                          <p:attrName>ppt_x</p:attrName>
                                        </p:attrNameLst>
                                      </p:cBhvr>
                                      <p:tavLst>
                                        <p:tav tm="0">
                                          <p:val>
                                            <p:strVal val="#ppt_x"/>
                                          </p:val>
                                        </p:tav>
                                        <p:tav tm="100000">
                                          <p:val>
                                            <p:strVal val="#ppt_x"/>
                                          </p:val>
                                        </p:tav>
                                      </p:tavLst>
                                    </p:anim>
                                    <p:anim calcmode="lin" valueType="num">
                                      <p:cBhvr additive="base">
                                        <p:cTn id="41" dur="500" fill="hold"/>
                                        <p:tgtEl>
                                          <p:spTgt spid="118788"/>
                                        </p:tgtEl>
                                        <p:attrNameLst>
                                          <p:attrName>ppt_y</p:attrName>
                                        </p:attrNameLst>
                                      </p:cBhvr>
                                      <p:tavLst>
                                        <p:tav tm="0">
                                          <p:val>
                                            <p:strVal val="1+#ppt_h/2"/>
                                          </p:val>
                                        </p:tav>
                                        <p:tav tm="100000">
                                          <p:val>
                                            <p:strVal val="#ppt_y"/>
                                          </p:val>
                                        </p:tav>
                                      </p:tavLst>
                                    </p:anim>
                                  </p:childTnLst>
                                </p:cTn>
                              </p:par>
                              <p:par>
                                <p:cTn id="42" presetID="8" presetClass="emph" presetSubtype="0" fill="hold" grpId="1" nodeType="withEffect">
                                  <p:stCondLst>
                                    <p:cond delay="0"/>
                                  </p:stCondLst>
                                  <p:childTnLst>
                                    <p:animRot by="43200000">
                                      <p:cBhvr>
                                        <p:cTn id="43" dur="500" fill="hold"/>
                                        <p:tgtEl>
                                          <p:spTgt spid="118788"/>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8789"/>
                                        </p:tgtEl>
                                        <p:attrNameLst>
                                          <p:attrName>style.visibility</p:attrName>
                                        </p:attrNameLst>
                                      </p:cBhvr>
                                      <p:to>
                                        <p:strVal val="visible"/>
                                      </p:to>
                                    </p:set>
                                    <p:anim calcmode="lin" valueType="num">
                                      <p:cBhvr additive="base">
                                        <p:cTn id="48" dur="500" fill="hold"/>
                                        <p:tgtEl>
                                          <p:spTgt spid="118789"/>
                                        </p:tgtEl>
                                        <p:attrNameLst>
                                          <p:attrName>ppt_x</p:attrName>
                                        </p:attrNameLst>
                                      </p:cBhvr>
                                      <p:tavLst>
                                        <p:tav tm="0">
                                          <p:val>
                                            <p:strVal val="#ppt_x"/>
                                          </p:val>
                                        </p:tav>
                                        <p:tav tm="100000">
                                          <p:val>
                                            <p:strVal val="#ppt_x"/>
                                          </p:val>
                                        </p:tav>
                                      </p:tavLst>
                                    </p:anim>
                                    <p:anim calcmode="lin" valueType="num">
                                      <p:cBhvr additive="base">
                                        <p:cTn id="49" dur="500" fill="hold"/>
                                        <p:tgtEl>
                                          <p:spTgt spid="118789"/>
                                        </p:tgtEl>
                                        <p:attrNameLst>
                                          <p:attrName>ppt_y</p:attrName>
                                        </p:attrNameLst>
                                      </p:cBhvr>
                                      <p:tavLst>
                                        <p:tav tm="0">
                                          <p:val>
                                            <p:strVal val="1+#ppt_h/2"/>
                                          </p:val>
                                        </p:tav>
                                        <p:tav tm="100000">
                                          <p:val>
                                            <p:strVal val="#ppt_y"/>
                                          </p:val>
                                        </p:tav>
                                      </p:tavLst>
                                    </p:anim>
                                  </p:childTnLst>
                                </p:cTn>
                              </p:par>
                              <p:par>
                                <p:cTn id="50" presetID="8" presetClass="emph" presetSubtype="0" fill="hold" grpId="1" nodeType="withEffect">
                                  <p:stCondLst>
                                    <p:cond delay="0"/>
                                  </p:stCondLst>
                                  <p:childTnLst>
                                    <p:animRot by="43200000">
                                      <p:cBhvr>
                                        <p:cTn id="51" dur="500" fill="hold"/>
                                        <p:tgtEl>
                                          <p:spTgt spid="1187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P spid="118788" grpId="0"/>
      <p:bldP spid="118788" grpId="1"/>
      <p:bldP spid="118789" grpId="0"/>
      <p:bldP spid="11878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228600"/>
            <a:ext cx="6781800" cy="1295400"/>
          </a:xfrm>
        </p:spPr>
        <p:txBody>
          <a:bodyPr>
            <a:normAutofit/>
          </a:bodyPr>
          <a:lstStyle/>
          <a:p>
            <a:pPr eaLnBrk="1" hangingPunct="1">
              <a:defRPr/>
            </a:pPr>
            <a:r>
              <a:rPr lang="en-US" sz="4000" b="1" dirty="0" smtClean="0">
                <a:solidFill>
                  <a:srgbClr val="C00000"/>
                </a:solidFill>
              </a:rPr>
              <a:t>Alateen Personal Sponsors</a:t>
            </a:r>
          </a:p>
        </p:txBody>
      </p:sp>
      <p:sp>
        <p:nvSpPr>
          <p:cNvPr id="68611" name="Rectangle 3"/>
          <p:cNvSpPr>
            <a:spLocks noGrp="1" noChangeArrowheads="1"/>
          </p:cNvSpPr>
          <p:nvPr>
            <p:ph idx="1"/>
          </p:nvPr>
        </p:nvSpPr>
        <p:spPr>
          <a:xfrm>
            <a:off x="609600" y="1371600"/>
            <a:ext cx="7543800" cy="3276600"/>
          </a:xfrm>
        </p:spPr>
        <p:txBody>
          <a:bodyPr>
            <a:normAutofit/>
          </a:bodyPr>
          <a:lstStyle/>
          <a:p>
            <a:pPr eaLnBrk="1" hangingPunct="1"/>
            <a:r>
              <a:rPr lang="en-US" altLang="en-US" sz="2800" dirty="0" smtClean="0"/>
              <a:t>Alateens are encouraged to ask another Alateen member to be their personal Sponsor, with whom they can discuss personal problems and program questions.</a:t>
            </a:r>
          </a:p>
          <a:p>
            <a:pPr eaLnBrk="1" hangingPunct="1"/>
            <a:r>
              <a:rPr lang="en-US" altLang="en-US" sz="2800" dirty="0" smtClean="0"/>
              <a:t>Just as in Al-Anon, Alateen personal Sponsorship is a peer-to-peer relationship.</a:t>
            </a:r>
          </a:p>
        </p:txBody>
      </p:sp>
      <p:pic>
        <p:nvPicPr>
          <p:cNvPr id="68612" name="Picture 4" descr="MCj04323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4319" y="4733925"/>
            <a:ext cx="2434979"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cTn>
                              </p:par>
                              <p:par>
                                <p:cTn id="8" presetID="35" presetClass="entr" presetSubtype="0" fill="hold"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fade">
                                      <p:cBhvr>
                                        <p:cTn id="10" dur="1000"/>
                                        <p:tgtEl>
                                          <p:spTgt spid="68612"/>
                                        </p:tgtEl>
                                      </p:cBhvr>
                                    </p:animEffect>
                                    <p:anim calcmode="lin" valueType="num">
                                      <p:cBhvr>
                                        <p:cTn id="11" dur="1000" fill="hold"/>
                                        <p:tgtEl>
                                          <p:spTgt spid="68612"/>
                                        </p:tgtEl>
                                        <p:attrNameLst>
                                          <p:attrName>style.rotation</p:attrName>
                                        </p:attrNameLst>
                                      </p:cBhvr>
                                      <p:tavLst>
                                        <p:tav tm="0">
                                          <p:val>
                                            <p:fltVal val="720"/>
                                          </p:val>
                                        </p:tav>
                                        <p:tav tm="100000">
                                          <p:val>
                                            <p:fltVal val="0"/>
                                          </p:val>
                                        </p:tav>
                                      </p:tavLst>
                                    </p:anim>
                                    <p:anim calcmode="lin" valueType="num">
                                      <p:cBhvr>
                                        <p:cTn id="12" dur="1000" fill="hold"/>
                                        <p:tgtEl>
                                          <p:spTgt spid="68612"/>
                                        </p:tgtEl>
                                        <p:attrNameLst>
                                          <p:attrName>ppt_h</p:attrName>
                                        </p:attrNameLst>
                                      </p:cBhvr>
                                      <p:tavLst>
                                        <p:tav tm="0">
                                          <p:val>
                                            <p:fltVal val="0"/>
                                          </p:val>
                                        </p:tav>
                                        <p:tav tm="100000">
                                          <p:val>
                                            <p:strVal val="#ppt_h"/>
                                          </p:val>
                                        </p:tav>
                                      </p:tavLst>
                                    </p:anim>
                                    <p:anim calcmode="lin" valueType="num">
                                      <p:cBhvr>
                                        <p:cTn id="13" dur="1000" fill="hold"/>
                                        <p:tgtEl>
                                          <p:spTgt spid="68612"/>
                                        </p:tgtEl>
                                        <p:attrNameLst>
                                          <p:attrName>ppt_w</p:attrName>
                                        </p:attrNameLst>
                                      </p:cBhvr>
                                      <p:tavLst>
                                        <p:tav tm="0">
                                          <p:val>
                                            <p:fltVal val="0"/>
                                          </p:val>
                                        </p:tav>
                                        <p:tav tm="100000">
                                          <p:val>
                                            <p:strVal val="#ppt_w"/>
                                          </p:val>
                                        </p:tav>
                                      </p:tavLst>
                                    </p:anim>
                                  </p:childTnLst>
                                </p:cTn>
                              </p:par>
                            </p:childTnLst>
                          </p:cTn>
                        </p:par>
                        <p:par>
                          <p:cTn id="14" fill="hold" nodeType="afterGroup">
                            <p:stCondLst>
                              <p:cond delay="1000"/>
                            </p:stCondLst>
                            <p:childTnLst>
                              <p:par>
                                <p:cTn id="15" presetID="30" presetClass="entr" presetSubtype="0" fill="hold" grpId="0" nodeType="afterEffect">
                                  <p:stCondLst>
                                    <p:cond delay="0"/>
                                  </p:stCondLst>
                                  <p:childTnLst>
                                    <p:set>
                                      <p:cBhvr>
                                        <p:cTn id="16" dur="1" fill="hold">
                                          <p:stCondLst>
                                            <p:cond delay="0"/>
                                          </p:stCondLst>
                                        </p:cTn>
                                        <p:tgtEl>
                                          <p:spTgt spid="68611">
                                            <p:txEl>
                                              <p:pRg st="0" end="0"/>
                                            </p:txEl>
                                          </p:spTgt>
                                        </p:tgtEl>
                                        <p:attrNameLst>
                                          <p:attrName>style.visibility</p:attrName>
                                        </p:attrNameLst>
                                      </p:cBhvr>
                                      <p:to>
                                        <p:strVal val="visible"/>
                                      </p:to>
                                    </p:set>
                                    <p:animEffect transition="in" filter="fade">
                                      <p:cBhvr>
                                        <p:cTn id="17" dur="800" decel="100000"/>
                                        <p:tgtEl>
                                          <p:spTgt spid="68611">
                                            <p:txEl>
                                              <p:pRg st="0" end="0"/>
                                            </p:txEl>
                                          </p:spTgt>
                                        </p:tgtEl>
                                      </p:cBhvr>
                                    </p:animEffect>
                                    <p:anim calcmode="lin" valueType="num">
                                      <p:cBhvr>
                                        <p:cTn id="18" dur="800" decel="100000" fill="hold"/>
                                        <p:tgtEl>
                                          <p:spTgt spid="68611">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68611">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8611">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8611">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86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8611">
                                            <p:txEl>
                                              <p:pRg st="1" end="1"/>
                                            </p:txEl>
                                          </p:spTgt>
                                        </p:tgtEl>
                                        <p:attrNameLst>
                                          <p:attrName>style.visibility</p:attrName>
                                        </p:attrNameLst>
                                      </p:cBhvr>
                                      <p:to>
                                        <p:strVal val="visible"/>
                                      </p:to>
                                    </p:set>
                                    <p:animEffect transition="in" filter="fade">
                                      <p:cBhvr>
                                        <p:cTn id="27" dur="800" decel="100000"/>
                                        <p:tgtEl>
                                          <p:spTgt spid="68611">
                                            <p:txEl>
                                              <p:pRg st="1" end="1"/>
                                            </p:txEl>
                                          </p:spTgt>
                                        </p:tgtEl>
                                      </p:cBhvr>
                                    </p:animEffect>
                                    <p:anim calcmode="lin" valueType="num">
                                      <p:cBhvr>
                                        <p:cTn id="28" dur="800" decel="100000" fill="hold"/>
                                        <p:tgtEl>
                                          <p:spTgt spid="68611">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68611">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68611">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8611">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8611">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38200" y="0"/>
            <a:ext cx="6781800" cy="1295400"/>
          </a:xfrm>
        </p:spPr>
        <p:txBody>
          <a:bodyPr/>
          <a:lstStyle/>
          <a:p>
            <a:pPr eaLnBrk="1" hangingPunct="1">
              <a:defRPr/>
            </a:pPr>
            <a:r>
              <a:rPr lang="en-US" dirty="0" smtClean="0">
                <a:solidFill>
                  <a:srgbClr val="C00000"/>
                </a:solidFill>
              </a:rPr>
              <a:t>Alateen Resources</a:t>
            </a:r>
          </a:p>
        </p:txBody>
      </p:sp>
      <p:sp>
        <p:nvSpPr>
          <p:cNvPr id="63491" name="Rectangle 3"/>
          <p:cNvSpPr>
            <a:spLocks noGrp="1" noChangeArrowheads="1"/>
          </p:cNvSpPr>
          <p:nvPr>
            <p:ph idx="1"/>
          </p:nvPr>
        </p:nvSpPr>
        <p:spPr>
          <a:xfrm>
            <a:off x="685800" y="1250806"/>
            <a:ext cx="7543800" cy="3657600"/>
          </a:xfrm>
        </p:spPr>
        <p:txBody>
          <a:bodyPr>
            <a:normAutofit lnSpcReduction="10000"/>
          </a:bodyPr>
          <a:lstStyle/>
          <a:p>
            <a:pPr marL="0" lvl="1" indent="0">
              <a:lnSpc>
                <a:spcPct val="150000"/>
              </a:lnSpc>
              <a:buNone/>
              <a:defRPr/>
            </a:pPr>
            <a:r>
              <a:rPr lang="en-US" sz="3200" b="1" dirty="0" smtClean="0">
                <a:solidFill>
                  <a:srgbClr val="C00000"/>
                </a:solidFill>
              </a:rPr>
              <a:t>In the District </a:t>
            </a:r>
          </a:p>
          <a:p>
            <a:pPr marL="457200" lvl="1" indent="-457200">
              <a:lnSpc>
                <a:spcPct val="150000"/>
              </a:lnSpc>
              <a:defRPr/>
            </a:pPr>
            <a:r>
              <a:rPr lang="en-US" sz="2800" b="1" dirty="0" smtClean="0">
                <a:solidFill>
                  <a:srgbClr val="C00000"/>
                </a:solidFill>
              </a:rPr>
              <a:t>Alateen Group Sponsor Workshops</a:t>
            </a:r>
          </a:p>
          <a:p>
            <a:pPr marL="457200" lvl="1" indent="-457200">
              <a:lnSpc>
                <a:spcPct val="110000"/>
              </a:lnSpc>
              <a:defRPr/>
            </a:pPr>
            <a:r>
              <a:rPr lang="en-US" sz="2800" b="1" dirty="0">
                <a:solidFill>
                  <a:schemeClr val="accent1"/>
                </a:solidFill>
              </a:rPr>
              <a:t>District/AIS Trusted servants </a:t>
            </a:r>
            <a:r>
              <a:rPr lang="en-US" sz="2800" b="1" dirty="0">
                <a:solidFill>
                  <a:schemeClr val="tx1"/>
                </a:solidFill>
              </a:rPr>
              <a:t>(add contact info if </a:t>
            </a:r>
            <a:r>
              <a:rPr lang="en-US" sz="2800" b="1" dirty="0" smtClean="0">
                <a:solidFill>
                  <a:schemeClr val="tx1"/>
                </a:solidFill>
              </a:rPr>
              <a:t>desired)</a:t>
            </a:r>
          </a:p>
          <a:p>
            <a:pPr lvl="1" eaLnBrk="1" hangingPunct="1">
              <a:lnSpc>
                <a:spcPct val="80000"/>
              </a:lnSpc>
              <a:defRPr/>
            </a:pPr>
            <a:r>
              <a:rPr lang="en-US" sz="2800" dirty="0" smtClean="0"/>
              <a:t>District Representative</a:t>
            </a:r>
          </a:p>
          <a:p>
            <a:pPr lvl="1" eaLnBrk="1" hangingPunct="1">
              <a:lnSpc>
                <a:spcPct val="80000"/>
              </a:lnSpc>
              <a:defRPr/>
            </a:pPr>
            <a:r>
              <a:rPr lang="en-US" sz="2800" dirty="0" smtClean="0"/>
              <a:t>District/AIS Alateen Chair/Committee</a:t>
            </a:r>
          </a:p>
          <a:p>
            <a:pPr lvl="1" eaLnBrk="1" hangingPunct="1">
              <a:lnSpc>
                <a:spcPct val="80000"/>
              </a:lnSpc>
              <a:defRPr/>
            </a:pPr>
            <a:r>
              <a:rPr lang="en-US" sz="2800" dirty="0" smtClean="0"/>
              <a:t>Other Alateen Group Sponsors/AMIAS</a:t>
            </a:r>
          </a:p>
        </p:txBody>
      </p:sp>
      <p:pic>
        <p:nvPicPr>
          <p:cNvPr id="63492" name="Picture 4" descr="MCPE0323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908406"/>
            <a:ext cx="3505200" cy="171940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1000" fill="hold"/>
                                        <p:tgtEl>
                                          <p:spTgt spid="63490"/>
                                        </p:tgtEl>
                                        <p:attrNameLst>
                                          <p:attrName>ppt_x</p:attrName>
                                        </p:attrNameLst>
                                      </p:cBhvr>
                                      <p:tavLst>
                                        <p:tav tm="0">
                                          <p:val>
                                            <p:strVal val="0-#ppt_w/2"/>
                                          </p:val>
                                        </p:tav>
                                        <p:tav tm="100000">
                                          <p:val>
                                            <p:strVal val="#ppt_x"/>
                                          </p:val>
                                        </p:tav>
                                      </p:tavLst>
                                    </p:anim>
                                    <p:anim calcmode="lin" valueType="num">
                                      <p:cBhvr additive="base">
                                        <p:cTn id="8" dur="1000" fill="hold"/>
                                        <p:tgtEl>
                                          <p:spTgt spid="63490"/>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dissolve">
                                      <p:cBhvr>
                                        <p:cTn id="11" dur="1500"/>
                                        <p:tgtEl>
                                          <p:spTgt spid="63492"/>
                                        </p:tgtEl>
                                      </p:cBhvr>
                                    </p:animEffect>
                                  </p:childTnLst>
                                </p:cTn>
                              </p:par>
                            </p:childTnLst>
                          </p:cTn>
                        </p:par>
                        <p:par>
                          <p:cTn id="12" fill="hold">
                            <p:stCondLst>
                              <p:cond delay="1500"/>
                            </p:stCondLst>
                            <p:childTnLst>
                              <p:par>
                                <p:cTn id="13" presetID="30" presetClass="entr" presetSubtype="0" fill="hold" grpId="0" nodeType="after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animEffect transition="in" filter="fade">
                                      <p:cBhvr>
                                        <p:cTn id="15" dur="400" decel="100000"/>
                                        <p:tgtEl>
                                          <p:spTgt spid="63491">
                                            <p:txEl>
                                              <p:pRg st="0" end="0"/>
                                            </p:txEl>
                                          </p:spTgt>
                                        </p:tgtEl>
                                      </p:cBhvr>
                                    </p:animEffect>
                                    <p:anim calcmode="lin" valueType="num">
                                      <p:cBhvr>
                                        <p:cTn id="16" dur="400" decel="100000" fill="hold"/>
                                        <p:tgtEl>
                                          <p:spTgt spid="63491">
                                            <p:txEl>
                                              <p:pRg st="0" end="0"/>
                                            </p:txEl>
                                          </p:spTgt>
                                        </p:tgtEl>
                                        <p:attrNameLst>
                                          <p:attrName>style.rotation</p:attrName>
                                        </p:attrNameLst>
                                      </p:cBhvr>
                                      <p:tavLst>
                                        <p:tav tm="0">
                                          <p:val>
                                            <p:fltVal val="-90"/>
                                          </p:val>
                                        </p:tav>
                                        <p:tav tm="100000">
                                          <p:val>
                                            <p:fltVal val="0"/>
                                          </p:val>
                                        </p:tav>
                                      </p:tavLst>
                                    </p:anim>
                                    <p:anim calcmode="lin" valueType="num">
                                      <p:cBhvr>
                                        <p:cTn id="17" dur="400" decel="100000" fill="hold"/>
                                        <p:tgtEl>
                                          <p:spTgt spid="63491">
                                            <p:txEl>
                                              <p:pRg st="0" end="0"/>
                                            </p:txEl>
                                          </p:spTgt>
                                        </p:tgtEl>
                                        <p:attrNameLst>
                                          <p:attrName>ppt_x</p:attrName>
                                        </p:attrNameLst>
                                      </p:cBhvr>
                                      <p:tavLst>
                                        <p:tav tm="0">
                                          <p:val>
                                            <p:strVal val="#ppt_x+0.4"/>
                                          </p:val>
                                        </p:tav>
                                        <p:tav tm="100000">
                                          <p:val>
                                            <p:strVal val="#ppt_x-0.05"/>
                                          </p:val>
                                        </p:tav>
                                      </p:tavLst>
                                    </p:anim>
                                    <p:anim calcmode="lin" valueType="num">
                                      <p:cBhvr>
                                        <p:cTn id="18" dur="400" decel="100000" fill="hold"/>
                                        <p:tgtEl>
                                          <p:spTgt spid="63491">
                                            <p:txEl>
                                              <p:pRg st="0" end="0"/>
                                            </p:txEl>
                                          </p:spTgt>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63491">
                                            <p:txEl>
                                              <p:pRg st="0" end="0"/>
                                            </p:txEl>
                                          </p:spTgt>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63491">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30" presetClass="entr" presetSubtype="0" fill="hold" grpId="0" nodeType="afterEffect">
                                  <p:stCondLst>
                                    <p:cond delay="0"/>
                                  </p:stCondLst>
                                  <p:childTnLst>
                                    <p:set>
                                      <p:cBhvr>
                                        <p:cTn id="23" dur="1" fill="hold">
                                          <p:stCondLst>
                                            <p:cond delay="0"/>
                                          </p:stCondLst>
                                        </p:cTn>
                                        <p:tgtEl>
                                          <p:spTgt spid="63491">
                                            <p:txEl>
                                              <p:pRg st="1" end="1"/>
                                            </p:txEl>
                                          </p:spTgt>
                                        </p:tgtEl>
                                        <p:attrNameLst>
                                          <p:attrName>style.visibility</p:attrName>
                                        </p:attrNameLst>
                                      </p:cBhvr>
                                      <p:to>
                                        <p:strVal val="visible"/>
                                      </p:to>
                                    </p:set>
                                    <p:animEffect transition="in" filter="fade">
                                      <p:cBhvr>
                                        <p:cTn id="24" dur="400" decel="100000"/>
                                        <p:tgtEl>
                                          <p:spTgt spid="63491">
                                            <p:txEl>
                                              <p:pRg st="1" end="1"/>
                                            </p:txEl>
                                          </p:spTgt>
                                        </p:tgtEl>
                                      </p:cBhvr>
                                    </p:animEffect>
                                    <p:anim calcmode="lin" valueType="num">
                                      <p:cBhvr>
                                        <p:cTn id="25" dur="400" decel="100000" fill="hold"/>
                                        <p:tgtEl>
                                          <p:spTgt spid="63491">
                                            <p:txEl>
                                              <p:pRg st="1" end="1"/>
                                            </p:txEl>
                                          </p:spTgt>
                                        </p:tgtEl>
                                        <p:attrNameLst>
                                          <p:attrName>style.rotation</p:attrName>
                                        </p:attrNameLst>
                                      </p:cBhvr>
                                      <p:tavLst>
                                        <p:tav tm="0">
                                          <p:val>
                                            <p:fltVal val="-90"/>
                                          </p:val>
                                        </p:tav>
                                        <p:tav tm="100000">
                                          <p:val>
                                            <p:fltVal val="0"/>
                                          </p:val>
                                        </p:tav>
                                      </p:tavLst>
                                    </p:anim>
                                    <p:anim calcmode="lin" valueType="num">
                                      <p:cBhvr>
                                        <p:cTn id="26" dur="400" decel="100000" fill="hold"/>
                                        <p:tgtEl>
                                          <p:spTgt spid="63491">
                                            <p:txEl>
                                              <p:pRg st="1" end="1"/>
                                            </p:txEl>
                                          </p:spTgt>
                                        </p:tgtEl>
                                        <p:attrNameLst>
                                          <p:attrName>ppt_x</p:attrName>
                                        </p:attrNameLst>
                                      </p:cBhvr>
                                      <p:tavLst>
                                        <p:tav tm="0">
                                          <p:val>
                                            <p:strVal val="#ppt_x+0.4"/>
                                          </p:val>
                                        </p:tav>
                                        <p:tav tm="100000">
                                          <p:val>
                                            <p:strVal val="#ppt_x-0.05"/>
                                          </p:val>
                                        </p:tav>
                                      </p:tavLst>
                                    </p:anim>
                                    <p:anim calcmode="lin" valueType="num">
                                      <p:cBhvr>
                                        <p:cTn id="27" dur="400" decel="100000" fill="hold"/>
                                        <p:tgtEl>
                                          <p:spTgt spid="63491">
                                            <p:txEl>
                                              <p:pRg st="1" end="1"/>
                                            </p:txEl>
                                          </p:spTgt>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63491">
                                            <p:txEl>
                                              <p:pRg st="1" end="1"/>
                                            </p:txEl>
                                          </p:spTgt>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63491">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2500"/>
                            </p:stCondLst>
                            <p:childTnLst>
                              <p:par>
                                <p:cTn id="31" presetID="30" presetClass="entr" presetSubtype="0" fill="hold" grpId="0" nodeType="afterEffect">
                                  <p:stCondLst>
                                    <p:cond delay="0"/>
                                  </p:stCondLst>
                                  <p:childTnLst>
                                    <p:set>
                                      <p:cBhvr>
                                        <p:cTn id="32" dur="1" fill="hold">
                                          <p:stCondLst>
                                            <p:cond delay="0"/>
                                          </p:stCondLst>
                                        </p:cTn>
                                        <p:tgtEl>
                                          <p:spTgt spid="63491">
                                            <p:txEl>
                                              <p:pRg st="2" end="2"/>
                                            </p:txEl>
                                          </p:spTgt>
                                        </p:tgtEl>
                                        <p:attrNameLst>
                                          <p:attrName>style.visibility</p:attrName>
                                        </p:attrNameLst>
                                      </p:cBhvr>
                                      <p:to>
                                        <p:strVal val="visible"/>
                                      </p:to>
                                    </p:set>
                                    <p:animEffect transition="in" filter="fade">
                                      <p:cBhvr>
                                        <p:cTn id="33" dur="400" decel="100000"/>
                                        <p:tgtEl>
                                          <p:spTgt spid="63491">
                                            <p:txEl>
                                              <p:pRg st="2" end="2"/>
                                            </p:txEl>
                                          </p:spTgt>
                                        </p:tgtEl>
                                      </p:cBhvr>
                                    </p:animEffect>
                                    <p:anim calcmode="lin" valueType="num">
                                      <p:cBhvr>
                                        <p:cTn id="34" dur="400" decel="100000" fill="hold"/>
                                        <p:tgtEl>
                                          <p:spTgt spid="63491">
                                            <p:txEl>
                                              <p:pRg st="2" end="2"/>
                                            </p:txEl>
                                          </p:spTgt>
                                        </p:tgtEl>
                                        <p:attrNameLst>
                                          <p:attrName>style.rotation</p:attrName>
                                        </p:attrNameLst>
                                      </p:cBhvr>
                                      <p:tavLst>
                                        <p:tav tm="0">
                                          <p:val>
                                            <p:fltVal val="-90"/>
                                          </p:val>
                                        </p:tav>
                                        <p:tav tm="100000">
                                          <p:val>
                                            <p:fltVal val="0"/>
                                          </p:val>
                                        </p:tav>
                                      </p:tavLst>
                                    </p:anim>
                                    <p:anim calcmode="lin" valueType="num">
                                      <p:cBhvr>
                                        <p:cTn id="35" dur="400" decel="100000" fill="hold"/>
                                        <p:tgtEl>
                                          <p:spTgt spid="63491">
                                            <p:txEl>
                                              <p:pRg st="2" end="2"/>
                                            </p:txEl>
                                          </p:spTgt>
                                        </p:tgtEl>
                                        <p:attrNameLst>
                                          <p:attrName>ppt_x</p:attrName>
                                        </p:attrNameLst>
                                      </p:cBhvr>
                                      <p:tavLst>
                                        <p:tav tm="0">
                                          <p:val>
                                            <p:strVal val="#ppt_x+0.4"/>
                                          </p:val>
                                        </p:tav>
                                        <p:tav tm="100000">
                                          <p:val>
                                            <p:strVal val="#ppt_x-0.05"/>
                                          </p:val>
                                        </p:tav>
                                      </p:tavLst>
                                    </p:anim>
                                    <p:anim calcmode="lin" valueType="num">
                                      <p:cBhvr>
                                        <p:cTn id="36" dur="400" decel="100000" fill="hold"/>
                                        <p:tgtEl>
                                          <p:spTgt spid="63491">
                                            <p:txEl>
                                              <p:pRg st="2" end="2"/>
                                            </p:txEl>
                                          </p:spTgt>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63491">
                                            <p:txEl>
                                              <p:pRg st="2" end="2"/>
                                            </p:txEl>
                                          </p:spTgt>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63491">
                                            <p:txEl>
                                              <p:pRg st="2" end="2"/>
                                            </p:txEl>
                                          </p:spTgt>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30" presetClass="entr" presetSubtype="0" fill="hold" grpId="0" nodeType="afterEffect">
                                  <p:stCondLst>
                                    <p:cond delay="0"/>
                                  </p:stCondLst>
                                  <p:childTnLst>
                                    <p:set>
                                      <p:cBhvr>
                                        <p:cTn id="41" dur="1" fill="hold">
                                          <p:stCondLst>
                                            <p:cond delay="0"/>
                                          </p:stCondLst>
                                        </p:cTn>
                                        <p:tgtEl>
                                          <p:spTgt spid="63491">
                                            <p:txEl>
                                              <p:pRg st="3" end="3"/>
                                            </p:txEl>
                                          </p:spTgt>
                                        </p:tgtEl>
                                        <p:attrNameLst>
                                          <p:attrName>style.visibility</p:attrName>
                                        </p:attrNameLst>
                                      </p:cBhvr>
                                      <p:to>
                                        <p:strVal val="visible"/>
                                      </p:to>
                                    </p:set>
                                    <p:animEffect transition="in" filter="fade">
                                      <p:cBhvr>
                                        <p:cTn id="42" dur="400" decel="100000"/>
                                        <p:tgtEl>
                                          <p:spTgt spid="63491">
                                            <p:txEl>
                                              <p:pRg st="3" end="3"/>
                                            </p:txEl>
                                          </p:spTgt>
                                        </p:tgtEl>
                                      </p:cBhvr>
                                    </p:animEffect>
                                    <p:anim calcmode="lin" valueType="num">
                                      <p:cBhvr>
                                        <p:cTn id="43" dur="400" decel="100000" fill="hold"/>
                                        <p:tgtEl>
                                          <p:spTgt spid="63491">
                                            <p:txEl>
                                              <p:pRg st="3" end="3"/>
                                            </p:txEl>
                                          </p:spTgt>
                                        </p:tgtEl>
                                        <p:attrNameLst>
                                          <p:attrName>style.rotation</p:attrName>
                                        </p:attrNameLst>
                                      </p:cBhvr>
                                      <p:tavLst>
                                        <p:tav tm="0">
                                          <p:val>
                                            <p:fltVal val="-90"/>
                                          </p:val>
                                        </p:tav>
                                        <p:tav tm="100000">
                                          <p:val>
                                            <p:fltVal val="0"/>
                                          </p:val>
                                        </p:tav>
                                      </p:tavLst>
                                    </p:anim>
                                    <p:anim calcmode="lin" valueType="num">
                                      <p:cBhvr>
                                        <p:cTn id="44" dur="400" decel="100000" fill="hold"/>
                                        <p:tgtEl>
                                          <p:spTgt spid="63491">
                                            <p:txEl>
                                              <p:pRg st="3" end="3"/>
                                            </p:txEl>
                                          </p:spTgt>
                                        </p:tgtEl>
                                        <p:attrNameLst>
                                          <p:attrName>ppt_x</p:attrName>
                                        </p:attrNameLst>
                                      </p:cBhvr>
                                      <p:tavLst>
                                        <p:tav tm="0">
                                          <p:val>
                                            <p:strVal val="#ppt_x+0.4"/>
                                          </p:val>
                                        </p:tav>
                                        <p:tav tm="100000">
                                          <p:val>
                                            <p:strVal val="#ppt_x-0.05"/>
                                          </p:val>
                                        </p:tav>
                                      </p:tavLst>
                                    </p:anim>
                                    <p:anim calcmode="lin" valueType="num">
                                      <p:cBhvr>
                                        <p:cTn id="45" dur="400" decel="100000" fill="hold"/>
                                        <p:tgtEl>
                                          <p:spTgt spid="63491">
                                            <p:txEl>
                                              <p:pRg st="3" end="3"/>
                                            </p:txEl>
                                          </p:spTgt>
                                        </p:tgtEl>
                                        <p:attrNameLst>
                                          <p:attrName>ppt_y</p:attrName>
                                        </p:attrNameLst>
                                      </p:cBhvr>
                                      <p:tavLst>
                                        <p:tav tm="0">
                                          <p:val>
                                            <p:strVal val="#ppt_y-0.4"/>
                                          </p:val>
                                        </p:tav>
                                        <p:tav tm="100000">
                                          <p:val>
                                            <p:strVal val="#ppt_y+0.1"/>
                                          </p:val>
                                        </p:tav>
                                      </p:tavLst>
                                    </p:anim>
                                    <p:anim calcmode="lin" valueType="num">
                                      <p:cBhvr>
                                        <p:cTn id="46" dur="100" accel="100000" fill="hold">
                                          <p:stCondLst>
                                            <p:cond delay="400"/>
                                          </p:stCondLst>
                                        </p:cTn>
                                        <p:tgtEl>
                                          <p:spTgt spid="63491">
                                            <p:txEl>
                                              <p:pRg st="3" end="3"/>
                                            </p:txEl>
                                          </p:spTgt>
                                        </p:tgtEl>
                                        <p:attrNameLst>
                                          <p:attrName>ppt_x</p:attrName>
                                        </p:attrNameLst>
                                      </p:cBhvr>
                                      <p:tavLst>
                                        <p:tav tm="0">
                                          <p:val>
                                            <p:strVal val="#ppt_x-0.05"/>
                                          </p:val>
                                        </p:tav>
                                        <p:tav tm="100000">
                                          <p:val>
                                            <p:strVal val="#ppt_x"/>
                                          </p:val>
                                        </p:tav>
                                      </p:tavLst>
                                    </p:anim>
                                    <p:anim calcmode="lin" valueType="num">
                                      <p:cBhvr>
                                        <p:cTn id="47" dur="100" accel="100000" fill="hold">
                                          <p:stCondLst>
                                            <p:cond delay="400"/>
                                          </p:stCondLst>
                                        </p:cTn>
                                        <p:tgtEl>
                                          <p:spTgt spid="63491">
                                            <p:txEl>
                                              <p:pRg st="3" end="3"/>
                                            </p:txEl>
                                          </p:spTgt>
                                        </p:tgtEl>
                                        <p:attrNameLst>
                                          <p:attrName>ppt_y</p:attrName>
                                        </p:attrNameLst>
                                      </p:cBhvr>
                                      <p:tavLst>
                                        <p:tav tm="0">
                                          <p:val>
                                            <p:strVal val="#ppt_y+0.1"/>
                                          </p:val>
                                        </p:tav>
                                        <p:tav tm="100000">
                                          <p:val>
                                            <p:strVal val="#ppt_y"/>
                                          </p:val>
                                        </p:tav>
                                      </p:tavLst>
                                    </p:anim>
                                  </p:childTnLst>
                                </p:cTn>
                              </p:par>
                            </p:childTnLst>
                          </p:cTn>
                        </p:par>
                        <p:par>
                          <p:cTn id="48" fill="hold">
                            <p:stCondLst>
                              <p:cond delay="3500"/>
                            </p:stCondLst>
                            <p:childTnLst>
                              <p:par>
                                <p:cTn id="49" presetID="30" presetClass="entr" presetSubtype="0" fill="hold" grpId="0" nodeType="afterEffect">
                                  <p:stCondLst>
                                    <p:cond delay="0"/>
                                  </p:stCondLst>
                                  <p:childTnLst>
                                    <p:set>
                                      <p:cBhvr>
                                        <p:cTn id="50" dur="1" fill="hold">
                                          <p:stCondLst>
                                            <p:cond delay="0"/>
                                          </p:stCondLst>
                                        </p:cTn>
                                        <p:tgtEl>
                                          <p:spTgt spid="63491">
                                            <p:txEl>
                                              <p:pRg st="4" end="4"/>
                                            </p:txEl>
                                          </p:spTgt>
                                        </p:tgtEl>
                                        <p:attrNameLst>
                                          <p:attrName>style.visibility</p:attrName>
                                        </p:attrNameLst>
                                      </p:cBhvr>
                                      <p:to>
                                        <p:strVal val="visible"/>
                                      </p:to>
                                    </p:set>
                                    <p:animEffect transition="in" filter="fade">
                                      <p:cBhvr>
                                        <p:cTn id="51" dur="400" decel="100000"/>
                                        <p:tgtEl>
                                          <p:spTgt spid="63491">
                                            <p:txEl>
                                              <p:pRg st="4" end="4"/>
                                            </p:txEl>
                                          </p:spTgt>
                                        </p:tgtEl>
                                      </p:cBhvr>
                                    </p:animEffect>
                                    <p:anim calcmode="lin" valueType="num">
                                      <p:cBhvr>
                                        <p:cTn id="52" dur="400" decel="100000" fill="hold"/>
                                        <p:tgtEl>
                                          <p:spTgt spid="63491">
                                            <p:txEl>
                                              <p:pRg st="4" end="4"/>
                                            </p:txEl>
                                          </p:spTgt>
                                        </p:tgtEl>
                                        <p:attrNameLst>
                                          <p:attrName>style.rotation</p:attrName>
                                        </p:attrNameLst>
                                      </p:cBhvr>
                                      <p:tavLst>
                                        <p:tav tm="0">
                                          <p:val>
                                            <p:fltVal val="-90"/>
                                          </p:val>
                                        </p:tav>
                                        <p:tav tm="100000">
                                          <p:val>
                                            <p:fltVal val="0"/>
                                          </p:val>
                                        </p:tav>
                                      </p:tavLst>
                                    </p:anim>
                                    <p:anim calcmode="lin" valueType="num">
                                      <p:cBhvr>
                                        <p:cTn id="53" dur="400" decel="100000" fill="hold"/>
                                        <p:tgtEl>
                                          <p:spTgt spid="63491">
                                            <p:txEl>
                                              <p:pRg st="4" end="4"/>
                                            </p:txEl>
                                          </p:spTgt>
                                        </p:tgtEl>
                                        <p:attrNameLst>
                                          <p:attrName>ppt_x</p:attrName>
                                        </p:attrNameLst>
                                      </p:cBhvr>
                                      <p:tavLst>
                                        <p:tav tm="0">
                                          <p:val>
                                            <p:strVal val="#ppt_x+0.4"/>
                                          </p:val>
                                        </p:tav>
                                        <p:tav tm="100000">
                                          <p:val>
                                            <p:strVal val="#ppt_x-0.05"/>
                                          </p:val>
                                        </p:tav>
                                      </p:tavLst>
                                    </p:anim>
                                    <p:anim calcmode="lin" valueType="num">
                                      <p:cBhvr>
                                        <p:cTn id="54" dur="400" decel="100000" fill="hold"/>
                                        <p:tgtEl>
                                          <p:spTgt spid="63491">
                                            <p:txEl>
                                              <p:pRg st="4" end="4"/>
                                            </p:txEl>
                                          </p:spTgt>
                                        </p:tgtEl>
                                        <p:attrNameLst>
                                          <p:attrName>ppt_y</p:attrName>
                                        </p:attrNameLst>
                                      </p:cBhvr>
                                      <p:tavLst>
                                        <p:tav tm="0">
                                          <p:val>
                                            <p:strVal val="#ppt_y-0.4"/>
                                          </p:val>
                                        </p:tav>
                                        <p:tav tm="100000">
                                          <p:val>
                                            <p:strVal val="#ppt_y+0.1"/>
                                          </p:val>
                                        </p:tav>
                                      </p:tavLst>
                                    </p:anim>
                                    <p:anim calcmode="lin" valueType="num">
                                      <p:cBhvr>
                                        <p:cTn id="55" dur="100" accel="100000" fill="hold">
                                          <p:stCondLst>
                                            <p:cond delay="400"/>
                                          </p:stCondLst>
                                        </p:cTn>
                                        <p:tgtEl>
                                          <p:spTgt spid="63491">
                                            <p:txEl>
                                              <p:pRg st="4" end="4"/>
                                            </p:txEl>
                                          </p:spTgt>
                                        </p:tgtEl>
                                        <p:attrNameLst>
                                          <p:attrName>ppt_x</p:attrName>
                                        </p:attrNameLst>
                                      </p:cBhvr>
                                      <p:tavLst>
                                        <p:tav tm="0">
                                          <p:val>
                                            <p:strVal val="#ppt_x-0.05"/>
                                          </p:val>
                                        </p:tav>
                                        <p:tav tm="100000">
                                          <p:val>
                                            <p:strVal val="#ppt_x"/>
                                          </p:val>
                                        </p:tav>
                                      </p:tavLst>
                                    </p:anim>
                                    <p:anim calcmode="lin" valueType="num">
                                      <p:cBhvr>
                                        <p:cTn id="56" dur="100" accel="100000" fill="hold">
                                          <p:stCondLst>
                                            <p:cond delay="400"/>
                                          </p:stCondLst>
                                        </p:cTn>
                                        <p:tgtEl>
                                          <p:spTgt spid="63491">
                                            <p:txEl>
                                              <p:pRg st="4" end="4"/>
                                            </p:txEl>
                                          </p:spTgt>
                                        </p:tgtEl>
                                        <p:attrNameLst>
                                          <p:attrName>ppt_y</p:attrName>
                                        </p:attrNameLst>
                                      </p:cBhvr>
                                      <p:tavLst>
                                        <p:tav tm="0">
                                          <p:val>
                                            <p:strVal val="#ppt_y+0.1"/>
                                          </p:val>
                                        </p:tav>
                                        <p:tav tm="100000">
                                          <p:val>
                                            <p:strVal val="#ppt_y"/>
                                          </p:val>
                                        </p:tav>
                                      </p:tavLst>
                                    </p:anim>
                                  </p:childTnLst>
                                </p:cTn>
                              </p:par>
                            </p:childTnLst>
                          </p:cTn>
                        </p:par>
                        <p:par>
                          <p:cTn id="57" fill="hold">
                            <p:stCondLst>
                              <p:cond delay="4000"/>
                            </p:stCondLst>
                            <p:childTnLst>
                              <p:par>
                                <p:cTn id="58" presetID="30" presetClass="entr" presetSubtype="0" fill="hold" grpId="0" nodeType="afterEffect">
                                  <p:stCondLst>
                                    <p:cond delay="0"/>
                                  </p:stCondLst>
                                  <p:childTnLst>
                                    <p:set>
                                      <p:cBhvr>
                                        <p:cTn id="59" dur="1" fill="hold">
                                          <p:stCondLst>
                                            <p:cond delay="0"/>
                                          </p:stCondLst>
                                        </p:cTn>
                                        <p:tgtEl>
                                          <p:spTgt spid="63491">
                                            <p:txEl>
                                              <p:pRg st="5" end="5"/>
                                            </p:txEl>
                                          </p:spTgt>
                                        </p:tgtEl>
                                        <p:attrNameLst>
                                          <p:attrName>style.visibility</p:attrName>
                                        </p:attrNameLst>
                                      </p:cBhvr>
                                      <p:to>
                                        <p:strVal val="visible"/>
                                      </p:to>
                                    </p:set>
                                    <p:animEffect transition="in" filter="fade">
                                      <p:cBhvr>
                                        <p:cTn id="60" dur="400" decel="100000"/>
                                        <p:tgtEl>
                                          <p:spTgt spid="63491">
                                            <p:txEl>
                                              <p:pRg st="5" end="5"/>
                                            </p:txEl>
                                          </p:spTgt>
                                        </p:tgtEl>
                                      </p:cBhvr>
                                    </p:animEffect>
                                    <p:anim calcmode="lin" valueType="num">
                                      <p:cBhvr>
                                        <p:cTn id="61" dur="400" decel="100000" fill="hold"/>
                                        <p:tgtEl>
                                          <p:spTgt spid="63491">
                                            <p:txEl>
                                              <p:pRg st="5" end="5"/>
                                            </p:txEl>
                                          </p:spTgt>
                                        </p:tgtEl>
                                        <p:attrNameLst>
                                          <p:attrName>style.rotation</p:attrName>
                                        </p:attrNameLst>
                                      </p:cBhvr>
                                      <p:tavLst>
                                        <p:tav tm="0">
                                          <p:val>
                                            <p:fltVal val="-90"/>
                                          </p:val>
                                        </p:tav>
                                        <p:tav tm="100000">
                                          <p:val>
                                            <p:fltVal val="0"/>
                                          </p:val>
                                        </p:tav>
                                      </p:tavLst>
                                    </p:anim>
                                    <p:anim calcmode="lin" valueType="num">
                                      <p:cBhvr>
                                        <p:cTn id="62" dur="400" decel="100000" fill="hold"/>
                                        <p:tgtEl>
                                          <p:spTgt spid="63491">
                                            <p:txEl>
                                              <p:pRg st="5" end="5"/>
                                            </p:txEl>
                                          </p:spTgt>
                                        </p:tgtEl>
                                        <p:attrNameLst>
                                          <p:attrName>ppt_x</p:attrName>
                                        </p:attrNameLst>
                                      </p:cBhvr>
                                      <p:tavLst>
                                        <p:tav tm="0">
                                          <p:val>
                                            <p:strVal val="#ppt_x+0.4"/>
                                          </p:val>
                                        </p:tav>
                                        <p:tav tm="100000">
                                          <p:val>
                                            <p:strVal val="#ppt_x-0.05"/>
                                          </p:val>
                                        </p:tav>
                                      </p:tavLst>
                                    </p:anim>
                                    <p:anim calcmode="lin" valueType="num">
                                      <p:cBhvr>
                                        <p:cTn id="63" dur="400" decel="100000" fill="hold"/>
                                        <p:tgtEl>
                                          <p:spTgt spid="63491">
                                            <p:txEl>
                                              <p:pRg st="5" end="5"/>
                                            </p:txEl>
                                          </p:spTgt>
                                        </p:tgtEl>
                                        <p:attrNameLst>
                                          <p:attrName>ppt_y</p:attrName>
                                        </p:attrNameLst>
                                      </p:cBhvr>
                                      <p:tavLst>
                                        <p:tav tm="0">
                                          <p:val>
                                            <p:strVal val="#ppt_y-0.4"/>
                                          </p:val>
                                        </p:tav>
                                        <p:tav tm="100000">
                                          <p:val>
                                            <p:strVal val="#ppt_y+0.1"/>
                                          </p:val>
                                        </p:tav>
                                      </p:tavLst>
                                    </p:anim>
                                    <p:anim calcmode="lin" valueType="num">
                                      <p:cBhvr>
                                        <p:cTn id="64" dur="100" accel="100000" fill="hold">
                                          <p:stCondLst>
                                            <p:cond delay="400"/>
                                          </p:stCondLst>
                                        </p:cTn>
                                        <p:tgtEl>
                                          <p:spTgt spid="63491">
                                            <p:txEl>
                                              <p:pRg st="5" end="5"/>
                                            </p:txEl>
                                          </p:spTgt>
                                        </p:tgtEl>
                                        <p:attrNameLst>
                                          <p:attrName>ppt_x</p:attrName>
                                        </p:attrNameLst>
                                      </p:cBhvr>
                                      <p:tavLst>
                                        <p:tav tm="0">
                                          <p:val>
                                            <p:strVal val="#ppt_x-0.05"/>
                                          </p:val>
                                        </p:tav>
                                        <p:tav tm="100000">
                                          <p:val>
                                            <p:strVal val="#ppt_x"/>
                                          </p:val>
                                        </p:tav>
                                      </p:tavLst>
                                    </p:anim>
                                    <p:anim calcmode="lin" valueType="num">
                                      <p:cBhvr>
                                        <p:cTn id="65" dur="100" accel="100000" fill="hold">
                                          <p:stCondLst>
                                            <p:cond delay="400"/>
                                          </p:stCondLst>
                                        </p:cTn>
                                        <p:tgtEl>
                                          <p:spTgt spid="63491">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42913" y="103188"/>
            <a:ext cx="8243887" cy="1801812"/>
          </a:xfrm>
        </p:spPr>
        <p:txBody>
          <a:bodyPr/>
          <a:lstStyle/>
          <a:p>
            <a:pPr algn="r" eaLnBrk="1" hangingPunct="1">
              <a:defRPr/>
            </a:pPr>
            <a:r>
              <a:rPr lang="en-US" b="1" dirty="0" smtClean="0">
                <a:effectLst/>
              </a:rPr>
              <a:t>         </a:t>
            </a:r>
            <a:r>
              <a:rPr lang="en-US" b="1" dirty="0" smtClean="0">
                <a:solidFill>
                  <a:srgbClr val="C00000"/>
                </a:solidFill>
                <a:effectLst/>
              </a:rPr>
              <a:t>Alateen</a:t>
            </a:r>
            <a:r>
              <a:rPr lang="en-US" b="1" dirty="0" smtClean="0">
                <a:solidFill>
                  <a:srgbClr val="C00000"/>
                </a:solidFill>
              </a:rPr>
              <a:t> is. . .</a:t>
            </a:r>
          </a:p>
        </p:txBody>
      </p:sp>
      <p:sp>
        <p:nvSpPr>
          <p:cNvPr id="19459" name="Rectangle 3"/>
          <p:cNvSpPr>
            <a:spLocks noGrp="1" noChangeArrowheads="1"/>
          </p:cNvSpPr>
          <p:nvPr>
            <p:ph idx="1"/>
          </p:nvPr>
        </p:nvSpPr>
        <p:spPr>
          <a:xfrm>
            <a:off x="753980" y="1752600"/>
            <a:ext cx="8229600" cy="4456113"/>
          </a:xfrm>
        </p:spPr>
        <p:txBody>
          <a:bodyPr>
            <a:normAutofit/>
          </a:bodyPr>
          <a:lstStyle/>
          <a:p>
            <a:pPr eaLnBrk="1" hangingPunct="1"/>
            <a:r>
              <a:rPr lang="en-US" altLang="en-US" sz="2800" dirty="0" smtClean="0"/>
              <a:t>…part of Al-Anon Family Groups.</a:t>
            </a:r>
          </a:p>
          <a:p>
            <a:pPr eaLnBrk="1" hangingPunct="1"/>
            <a:r>
              <a:rPr lang="en-US" altLang="en-US" sz="2800" dirty="0" smtClean="0"/>
              <a:t>…a fellowship of young people whose lives have been affected by alcoholism in a family member or close friend.</a:t>
            </a:r>
          </a:p>
          <a:p>
            <a:pPr algn="r" eaLnBrk="1" hangingPunct="1">
              <a:buFontTx/>
              <a:buNone/>
            </a:pPr>
            <a:r>
              <a:rPr lang="en-US" altLang="en-US" sz="2000" dirty="0" smtClean="0"/>
              <a:t>(from the Alateen Suggested Preamble)</a:t>
            </a:r>
          </a:p>
          <a:p>
            <a:pPr algn="ctr" eaLnBrk="1" hangingPunct="1">
              <a:buFontTx/>
              <a:buNone/>
            </a:pPr>
            <a:r>
              <a:rPr lang="en-US" altLang="en-US" sz="2800" b="1" dirty="0" smtClean="0">
                <a:solidFill>
                  <a:srgbClr val="C00000"/>
                </a:solidFill>
              </a:rPr>
              <a:t>Alateen is not…</a:t>
            </a:r>
          </a:p>
          <a:p>
            <a:pPr eaLnBrk="1" hangingPunct="1"/>
            <a:r>
              <a:rPr lang="en-US" altLang="en-US" sz="2800" dirty="0" smtClean="0"/>
              <a:t>A program for young people seeking sobriety.</a:t>
            </a:r>
          </a:p>
          <a:p>
            <a:pPr eaLnBrk="1" hangingPunct="1"/>
            <a:r>
              <a:rPr lang="en-US" altLang="en-US" sz="2800" dirty="0" smtClean="0"/>
              <a:t>A therapy program.</a:t>
            </a:r>
          </a:p>
        </p:txBody>
      </p:sp>
      <p:pic>
        <p:nvPicPr>
          <p:cNvPr id="5125" name="Picture 5" descr="C:\Users\Marylou\AppData\Local\Microsoft\Windows\Temporary Internet Files\Content.IE5\WLW4511U\Young-people-walking-cropped-j0428519-resiz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457200"/>
            <a:ext cx="2286000" cy="154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435">
                                          <p:stCondLst>
                                            <p:cond delay="0"/>
                                          </p:stCondLst>
                                        </p:cTn>
                                        <p:tgtEl>
                                          <p:spTgt spid="19458"/>
                                        </p:tgtEl>
                                      </p:cBhvr>
                                    </p:animEffect>
                                    <p:anim calcmode="lin" valueType="num">
                                      <p:cBhvr>
                                        <p:cTn id="8" dur="1366"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945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945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9458"/>
                                        </p:tgtEl>
                                        <p:attrNameLst>
                                          <p:attrName>ppt_y</p:attrName>
                                        </p:attrNameLst>
                                      </p:cBhvr>
                                      <p:tavLst>
                                        <p:tav tm="0" fmla="#ppt_y-sin(pi*$)/81">
                                          <p:val>
                                            <p:fltVal val="0"/>
                                          </p:val>
                                        </p:tav>
                                        <p:tav tm="100000">
                                          <p:val>
                                            <p:fltVal val="1"/>
                                          </p:val>
                                        </p:tav>
                                      </p:tavLst>
                                    </p:anim>
                                    <p:animScale>
                                      <p:cBhvr>
                                        <p:cTn id="13" dur="19">
                                          <p:stCondLst>
                                            <p:cond delay="487"/>
                                          </p:stCondLst>
                                        </p:cTn>
                                        <p:tgtEl>
                                          <p:spTgt spid="19458"/>
                                        </p:tgtEl>
                                      </p:cBhvr>
                                      <p:to x="100000" y="60000"/>
                                    </p:animScale>
                                    <p:animScale>
                                      <p:cBhvr>
                                        <p:cTn id="14" dur="124" decel="50000">
                                          <p:stCondLst>
                                            <p:cond delay="507"/>
                                          </p:stCondLst>
                                        </p:cTn>
                                        <p:tgtEl>
                                          <p:spTgt spid="19458"/>
                                        </p:tgtEl>
                                      </p:cBhvr>
                                      <p:to x="100000" y="100000"/>
                                    </p:animScale>
                                    <p:animScale>
                                      <p:cBhvr>
                                        <p:cTn id="15" dur="19">
                                          <p:stCondLst>
                                            <p:cond delay="984"/>
                                          </p:stCondLst>
                                        </p:cTn>
                                        <p:tgtEl>
                                          <p:spTgt spid="19458"/>
                                        </p:tgtEl>
                                      </p:cBhvr>
                                      <p:to x="100000" y="80000"/>
                                    </p:animScale>
                                    <p:animScale>
                                      <p:cBhvr>
                                        <p:cTn id="16" dur="124" decel="50000">
                                          <p:stCondLst>
                                            <p:cond delay="1003"/>
                                          </p:stCondLst>
                                        </p:cTn>
                                        <p:tgtEl>
                                          <p:spTgt spid="19458"/>
                                        </p:tgtEl>
                                      </p:cBhvr>
                                      <p:to x="100000" y="100000"/>
                                    </p:animScale>
                                    <p:animScale>
                                      <p:cBhvr>
                                        <p:cTn id="17" dur="19">
                                          <p:stCondLst>
                                            <p:cond delay="1231"/>
                                          </p:stCondLst>
                                        </p:cTn>
                                        <p:tgtEl>
                                          <p:spTgt spid="19458"/>
                                        </p:tgtEl>
                                      </p:cBhvr>
                                      <p:to x="100000" y="90000"/>
                                    </p:animScale>
                                    <p:animScale>
                                      <p:cBhvr>
                                        <p:cTn id="18" dur="124" decel="50000">
                                          <p:stCondLst>
                                            <p:cond delay="1251"/>
                                          </p:stCondLst>
                                        </p:cTn>
                                        <p:tgtEl>
                                          <p:spTgt spid="19458"/>
                                        </p:tgtEl>
                                      </p:cBhvr>
                                      <p:to x="100000" y="100000"/>
                                    </p:animScale>
                                    <p:animScale>
                                      <p:cBhvr>
                                        <p:cTn id="19" dur="19">
                                          <p:stCondLst>
                                            <p:cond delay="1356"/>
                                          </p:stCondLst>
                                        </p:cTn>
                                        <p:tgtEl>
                                          <p:spTgt spid="19458"/>
                                        </p:tgtEl>
                                      </p:cBhvr>
                                      <p:to x="100000" y="95000"/>
                                    </p:animScale>
                                    <p:animScale>
                                      <p:cBhvr>
                                        <p:cTn id="20" dur="124" decel="50000">
                                          <p:stCondLst>
                                            <p:cond delay="1376"/>
                                          </p:stCondLst>
                                        </p:cTn>
                                        <p:tgtEl>
                                          <p:spTgt spid="1945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9459">
                                            <p:txEl>
                                              <p:pRg st="0" end="0"/>
                                            </p:txEl>
                                          </p:spTgt>
                                        </p:tgtEl>
                                        <p:attrNameLst>
                                          <p:attrName>style.visibility</p:attrName>
                                        </p:attrNameLst>
                                      </p:cBhvr>
                                      <p:to>
                                        <p:strVal val="visible"/>
                                      </p:to>
                                    </p:set>
                                    <p:anim calcmode="lin" valueType="num">
                                      <p:cBhvr additive="base">
                                        <p:cTn id="25" dur="1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500"/>
                            </p:stCondLst>
                            <p:childTnLst>
                              <p:par>
                                <p:cTn id="28" presetID="7" presetClass="entr" presetSubtype="4" fill="hold" grpId="0" nodeType="afterEffect">
                                  <p:stCondLst>
                                    <p:cond delay="0"/>
                                  </p:stCondLst>
                                  <p:childTnLst>
                                    <p:set>
                                      <p:cBhvr>
                                        <p:cTn id="29" dur="1" fill="hold">
                                          <p:stCondLst>
                                            <p:cond delay="0"/>
                                          </p:stCondLst>
                                        </p:cTn>
                                        <p:tgtEl>
                                          <p:spTgt spid="19459">
                                            <p:txEl>
                                              <p:pRg st="1" end="1"/>
                                            </p:txEl>
                                          </p:spTgt>
                                        </p:tgtEl>
                                        <p:attrNameLst>
                                          <p:attrName>style.visibility</p:attrName>
                                        </p:attrNameLst>
                                      </p:cBhvr>
                                      <p:to>
                                        <p:strVal val="visible"/>
                                      </p:to>
                                    </p:set>
                                    <p:anim calcmode="lin" valueType="num">
                                      <p:cBhvr additive="base">
                                        <p:cTn id="30" dur="1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31" dur="1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000"/>
                            </p:stCondLst>
                            <p:childTnLst>
                              <p:par>
                                <p:cTn id="33" presetID="7" presetClass="entr" presetSubtype="2" fill="hold" grpId="0" nodeType="afterEffect">
                                  <p:stCondLst>
                                    <p:cond delay="0"/>
                                  </p:stCondLst>
                                  <p:childTnLst>
                                    <p:set>
                                      <p:cBhvr>
                                        <p:cTn id="34" dur="1" fill="hold">
                                          <p:stCondLst>
                                            <p:cond delay="0"/>
                                          </p:stCondLst>
                                        </p:cTn>
                                        <p:tgtEl>
                                          <p:spTgt spid="19459">
                                            <p:txEl>
                                              <p:pRg st="2" end="2"/>
                                            </p:txEl>
                                          </p:spTgt>
                                        </p:tgtEl>
                                        <p:attrNameLst>
                                          <p:attrName>style.visibility</p:attrName>
                                        </p:attrNameLst>
                                      </p:cBhvr>
                                      <p:to>
                                        <p:strVal val="visible"/>
                                      </p:to>
                                    </p:set>
                                    <p:anim calcmode="lin" valueType="num">
                                      <p:cBhvr additive="base">
                                        <p:cTn id="35" dur="500" fill="hold"/>
                                        <p:tgtEl>
                                          <p:spTgt spid="19459">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6" presetClass="entr" presetSubtype="0" fill="hold" grpId="0" nodeType="afterEffect">
                                  <p:stCondLst>
                                    <p:cond delay="0"/>
                                  </p:stCondLst>
                                  <p:childTnLst>
                                    <p:set>
                                      <p:cBhvr>
                                        <p:cTn id="39" dur="1" fill="hold">
                                          <p:stCondLst>
                                            <p:cond delay="0"/>
                                          </p:stCondLst>
                                        </p:cTn>
                                        <p:tgtEl>
                                          <p:spTgt spid="19459">
                                            <p:txEl>
                                              <p:pRg st="3" end="3"/>
                                            </p:txEl>
                                          </p:spTgt>
                                        </p:tgtEl>
                                        <p:attrNameLst>
                                          <p:attrName>style.visibility</p:attrName>
                                        </p:attrNameLst>
                                      </p:cBhvr>
                                      <p:to>
                                        <p:strVal val="visible"/>
                                      </p:to>
                                    </p:set>
                                    <p:animEffect transition="in" filter="wipe(down)">
                                      <p:cBhvr>
                                        <p:cTn id="40" dur="435">
                                          <p:stCondLst>
                                            <p:cond delay="0"/>
                                          </p:stCondLst>
                                        </p:cTn>
                                        <p:tgtEl>
                                          <p:spTgt spid="19459">
                                            <p:txEl>
                                              <p:pRg st="3" end="3"/>
                                            </p:txEl>
                                          </p:spTgt>
                                        </p:tgtEl>
                                      </p:cBhvr>
                                    </p:animEffect>
                                    <p:anim calcmode="lin" valueType="num">
                                      <p:cBhvr>
                                        <p:cTn id="41" dur="1366" tmFilter="0,0; 0.14,0.36; 0.43,0.73; 0.71,0.91; 1.0,1.0">
                                          <p:stCondLst>
                                            <p:cond delay="0"/>
                                          </p:stCondLst>
                                        </p:cTn>
                                        <p:tgtEl>
                                          <p:spTgt spid="19459">
                                            <p:txEl>
                                              <p:pRg st="3" end="3"/>
                                            </p:txEl>
                                          </p:spTgt>
                                        </p:tgtEl>
                                        <p:attrNameLst>
                                          <p:attrName>ppt_x</p:attrName>
                                        </p:attrNameLst>
                                      </p:cBhvr>
                                      <p:tavLst>
                                        <p:tav tm="0">
                                          <p:val>
                                            <p:strVal val="#ppt_x-0.25"/>
                                          </p:val>
                                        </p:tav>
                                        <p:tav tm="100000">
                                          <p:val>
                                            <p:strVal val="#ppt_x"/>
                                          </p:val>
                                        </p:tav>
                                      </p:tavLst>
                                    </p:anim>
                                    <p:anim calcmode="lin" valueType="num">
                                      <p:cBhvr>
                                        <p:cTn id="42" dur="498" tmFilter="0.0,0.0; 0.25,0.07; 0.50,0.2; 0.75,0.467; 1.0,1.0">
                                          <p:stCondLst>
                                            <p:cond delay="0"/>
                                          </p:stCondLst>
                                        </p:cTn>
                                        <p:tgtEl>
                                          <p:spTgt spid="19459">
                                            <p:txEl>
                                              <p:pRg st="3" end="3"/>
                                            </p:txEl>
                                          </p:spTgt>
                                        </p:tgtEl>
                                        <p:attrNameLst>
                                          <p:attrName>ppt_y</p:attrName>
                                        </p:attrNameLst>
                                      </p:cBhvr>
                                      <p:tavLst>
                                        <p:tav tm="0" fmla="#ppt_y-sin(pi*$)/3">
                                          <p:val>
                                            <p:fltVal val="0.5"/>
                                          </p:val>
                                        </p:tav>
                                        <p:tav tm="100000">
                                          <p:val>
                                            <p:fltVal val="1"/>
                                          </p:val>
                                        </p:tav>
                                      </p:tavLst>
                                    </p:anim>
                                    <p:anim calcmode="lin" valueType="num">
                                      <p:cBhvr>
                                        <p:cTn id="43" dur="498" tmFilter="0, 0; 0.125,0.2665; 0.25,0.4; 0.375,0.465; 0.5,0.5;  0.625,0.535; 0.75,0.6; 0.875,0.7335; 1,1">
                                          <p:stCondLst>
                                            <p:cond delay="498"/>
                                          </p:stCondLst>
                                        </p:cTn>
                                        <p:tgtEl>
                                          <p:spTgt spid="19459">
                                            <p:txEl>
                                              <p:pRg st="3" end="3"/>
                                            </p:txEl>
                                          </p:spTgt>
                                        </p:tgtEl>
                                        <p:attrNameLst>
                                          <p:attrName>ppt_y</p:attrName>
                                        </p:attrNameLst>
                                      </p:cBhvr>
                                      <p:tavLst>
                                        <p:tav tm="0" fmla="#ppt_y-sin(pi*$)/9">
                                          <p:val>
                                            <p:fltVal val="0"/>
                                          </p:val>
                                        </p:tav>
                                        <p:tav tm="100000">
                                          <p:val>
                                            <p:fltVal val="1"/>
                                          </p:val>
                                        </p:tav>
                                      </p:tavLst>
                                    </p:anim>
                                    <p:anim calcmode="lin" valueType="num">
                                      <p:cBhvr>
                                        <p:cTn id="44" dur="249" tmFilter="0, 0; 0.125,0.2665; 0.25,0.4; 0.375,0.465; 0.5,0.5;  0.625,0.535; 0.75,0.6; 0.875,0.7335; 1,1">
                                          <p:stCondLst>
                                            <p:cond delay="993"/>
                                          </p:stCondLst>
                                        </p:cTn>
                                        <p:tgtEl>
                                          <p:spTgt spid="19459">
                                            <p:txEl>
                                              <p:pRg st="3" end="3"/>
                                            </p:txEl>
                                          </p:spTgt>
                                        </p:tgtEl>
                                        <p:attrNameLst>
                                          <p:attrName>ppt_y</p:attrName>
                                        </p:attrNameLst>
                                      </p:cBhvr>
                                      <p:tavLst>
                                        <p:tav tm="0" fmla="#ppt_y-sin(pi*$)/27">
                                          <p:val>
                                            <p:fltVal val="0"/>
                                          </p:val>
                                        </p:tav>
                                        <p:tav tm="100000">
                                          <p:val>
                                            <p:fltVal val="1"/>
                                          </p:val>
                                        </p:tav>
                                      </p:tavLst>
                                    </p:anim>
                                    <p:anim calcmode="lin" valueType="num">
                                      <p:cBhvr>
                                        <p:cTn id="45" dur="123" tmFilter="0, 0; 0.125,0.2665; 0.25,0.4; 0.375,0.465; 0.5,0.5;  0.625,0.535; 0.75,0.6; 0.875,0.7335; 1,1">
                                          <p:stCondLst>
                                            <p:cond delay="1242"/>
                                          </p:stCondLst>
                                        </p:cTn>
                                        <p:tgtEl>
                                          <p:spTgt spid="19459">
                                            <p:txEl>
                                              <p:pRg st="3" end="3"/>
                                            </p:txEl>
                                          </p:spTgt>
                                        </p:tgtEl>
                                        <p:attrNameLst>
                                          <p:attrName>ppt_y</p:attrName>
                                        </p:attrNameLst>
                                      </p:cBhvr>
                                      <p:tavLst>
                                        <p:tav tm="0" fmla="#ppt_y-sin(pi*$)/81">
                                          <p:val>
                                            <p:fltVal val="0"/>
                                          </p:val>
                                        </p:tav>
                                        <p:tav tm="100000">
                                          <p:val>
                                            <p:fltVal val="1"/>
                                          </p:val>
                                        </p:tav>
                                      </p:tavLst>
                                    </p:anim>
                                    <p:animScale>
                                      <p:cBhvr>
                                        <p:cTn id="46" dur="19">
                                          <p:stCondLst>
                                            <p:cond delay="487"/>
                                          </p:stCondLst>
                                        </p:cTn>
                                        <p:tgtEl>
                                          <p:spTgt spid="19459">
                                            <p:txEl>
                                              <p:pRg st="3" end="3"/>
                                            </p:txEl>
                                          </p:spTgt>
                                        </p:tgtEl>
                                      </p:cBhvr>
                                      <p:to x="100000" y="60000"/>
                                    </p:animScale>
                                    <p:animScale>
                                      <p:cBhvr>
                                        <p:cTn id="47" dur="124" decel="50000">
                                          <p:stCondLst>
                                            <p:cond delay="507"/>
                                          </p:stCondLst>
                                        </p:cTn>
                                        <p:tgtEl>
                                          <p:spTgt spid="19459">
                                            <p:txEl>
                                              <p:pRg st="3" end="3"/>
                                            </p:txEl>
                                          </p:spTgt>
                                        </p:tgtEl>
                                      </p:cBhvr>
                                      <p:to x="100000" y="100000"/>
                                    </p:animScale>
                                    <p:animScale>
                                      <p:cBhvr>
                                        <p:cTn id="48" dur="19">
                                          <p:stCondLst>
                                            <p:cond delay="984"/>
                                          </p:stCondLst>
                                        </p:cTn>
                                        <p:tgtEl>
                                          <p:spTgt spid="19459">
                                            <p:txEl>
                                              <p:pRg st="3" end="3"/>
                                            </p:txEl>
                                          </p:spTgt>
                                        </p:tgtEl>
                                      </p:cBhvr>
                                      <p:to x="100000" y="80000"/>
                                    </p:animScale>
                                    <p:animScale>
                                      <p:cBhvr>
                                        <p:cTn id="49" dur="124" decel="50000">
                                          <p:stCondLst>
                                            <p:cond delay="1003"/>
                                          </p:stCondLst>
                                        </p:cTn>
                                        <p:tgtEl>
                                          <p:spTgt spid="19459">
                                            <p:txEl>
                                              <p:pRg st="3" end="3"/>
                                            </p:txEl>
                                          </p:spTgt>
                                        </p:tgtEl>
                                      </p:cBhvr>
                                      <p:to x="100000" y="100000"/>
                                    </p:animScale>
                                    <p:animScale>
                                      <p:cBhvr>
                                        <p:cTn id="50" dur="19">
                                          <p:stCondLst>
                                            <p:cond delay="1231"/>
                                          </p:stCondLst>
                                        </p:cTn>
                                        <p:tgtEl>
                                          <p:spTgt spid="19459">
                                            <p:txEl>
                                              <p:pRg st="3" end="3"/>
                                            </p:txEl>
                                          </p:spTgt>
                                        </p:tgtEl>
                                      </p:cBhvr>
                                      <p:to x="100000" y="90000"/>
                                    </p:animScale>
                                    <p:animScale>
                                      <p:cBhvr>
                                        <p:cTn id="51" dur="124" decel="50000">
                                          <p:stCondLst>
                                            <p:cond delay="1251"/>
                                          </p:stCondLst>
                                        </p:cTn>
                                        <p:tgtEl>
                                          <p:spTgt spid="19459">
                                            <p:txEl>
                                              <p:pRg st="3" end="3"/>
                                            </p:txEl>
                                          </p:spTgt>
                                        </p:tgtEl>
                                      </p:cBhvr>
                                      <p:to x="100000" y="100000"/>
                                    </p:animScale>
                                    <p:animScale>
                                      <p:cBhvr>
                                        <p:cTn id="52" dur="19">
                                          <p:stCondLst>
                                            <p:cond delay="1356"/>
                                          </p:stCondLst>
                                        </p:cTn>
                                        <p:tgtEl>
                                          <p:spTgt spid="19459">
                                            <p:txEl>
                                              <p:pRg st="3" end="3"/>
                                            </p:txEl>
                                          </p:spTgt>
                                        </p:tgtEl>
                                      </p:cBhvr>
                                      <p:to x="100000" y="95000"/>
                                    </p:animScale>
                                    <p:animScale>
                                      <p:cBhvr>
                                        <p:cTn id="53" dur="124" decel="50000">
                                          <p:stCondLst>
                                            <p:cond delay="1376"/>
                                          </p:stCondLst>
                                        </p:cTn>
                                        <p:tgtEl>
                                          <p:spTgt spid="19459">
                                            <p:txEl>
                                              <p:pRg st="3" end="3"/>
                                            </p:txEl>
                                          </p:spTgt>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9459">
                                            <p:txEl>
                                              <p:pRg st="4" end="4"/>
                                            </p:txEl>
                                          </p:spTgt>
                                        </p:tgtEl>
                                        <p:attrNameLst>
                                          <p:attrName>style.visibility</p:attrName>
                                        </p:attrNameLst>
                                      </p:cBhvr>
                                      <p:to>
                                        <p:strVal val="visible"/>
                                      </p:to>
                                    </p:set>
                                    <p:animEffect transition="in" filter="wipe(down)">
                                      <p:cBhvr>
                                        <p:cTn id="58" dur="435">
                                          <p:stCondLst>
                                            <p:cond delay="0"/>
                                          </p:stCondLst>
                                        </p:cTn>
                                        <p:tgtEl>
                                          <p:spTgt spid="19459">
                                            <p:txEl>
                                              <p:pRg st="4" end="4"/>
                                            </p:txEl>
                                          </p:spTgt>
                                        </p:tgtEl>
                                      </p:cBhvr>
                                    </p:animEffect>
                                    <p:anim calcmode="lin" valueType="num">
                                      <p:cBhvr>
                                        <p:cTn id="59" dur="1366" tmFilter="0,0; 0.14,0.36; 0.43,0.73; 0.71,0.91; 1.0,1.0">
                                          <p:stCondLst>
                                            <p:cond delay="0"/>
                                          </p:stCondLst>
                                        </p:cTn>
                                        <p:tgtEl>
                                          <p:spTgt spid="19459">
                                            <p:txEl>
                                              <p:pRg st="4" end="4"/>
                                            </p:txEl>
                                          </p:spTgt>
                                        </p:tgtEl>
                                        <p:attrNameLst>
                                          <p:attrName>ppt_x</p:attrName>
                                        </p:attrNameLst>
                                      </p:cBhvr>
                                      <p:tavLst>
                                        <p:tav tm="0">
                                          <p:val>
                                            <p:strVal val="#ppt_x-0.25"/>
                                          </p:val>
                                        </p:tav>
                                        <p:tav tm="100000">
                                          <p:val>
                                            <p:strVal val="#ppt_x"/>
                                          </p:val>
                                        </p:tav>
                                      </p:tavLst>
                                    </p:anim>
                                    <p:anim calcmode="lin" valueType="num">
                                      <p:cBhvr>
                                        <p:cTn id="60" dur="498" tmFilter="0.0,0.0; 0.25,0.07; 0.50,0.2; 0.75,0.467; 1.0,1.0">
                                          <p:stCondLst>
                                            <p:cond delay="0"/>
                                          </p:stCondLst>
                                        </p:cTn>
                                        <p:tgtEl>
                                          <p:spTgt spid="19459">
                                            <p:txEl>
                                              <p:pRg st="4" end="4"/>
                                            </p:txEl>
                                          </p:spTgt>
                                        </p:tgtEl>
                                        <p:attrNameLst>
                                          <p:attrName>ppt_y</p:attrName>
                                        </p:attrNameLst>
                                      </p:cBhvr>
                                      <p:tavLst>
                                        <p:tav tm="0" fmla="#ppt_y-sin(pi*$)/3">
                                          <p:val>
                                            <p:fltVal val="0.5"/>
                                          </p:val>
                                        </p:tav>
                                        <p:tav tm="100000">
                                          <p:val>
                                            <p:fltVal val="1"/>
                                          </p:val>
                                        </p:tav>
                                      </p:tavLst>
                                    </p:anim>
                                    <p:anim calcmode="lin" valueType="num">
                                      <p:cBhvr>
                                        <p:cTn id="61" dur="498" tmFilter="0, 0; 0.125,0.2665; 0.25,0.4; 0.375,0.465; 0.5,0.5;  0.625,0.535; 0.75,0.6; 0.875,0.7335; 1,1">
                                          <p:stCondLst>
                                            <p:cond delay="498"/>
                                          </p:stCondLst>
                                        </p:cTn>
                                        <p:tgtEl>
                                          <p:spTgt spid="19459">
                                            <p:txEl>
                                              <p:pRg st="4" end="4"/>
                                            </p:txEl>
                                          </p:spTgt>
                                        </p:tgtEl>
                                        <p:attrNameLst>
                                          <p:attrName>ppt_y</p:attrName>
                                        </p:attrNameLst>
                                      </p:cBhvr>
                                      <p:tavLst>
                                        <p:tav tm="0" fmla="#ppt_y-sin(pi*$)/9">
                                          <p:val>
                                            <p:fltVal val="0"/>
                                          </p:val>
                                        </p:tav>
                                        <p:tav tm="100000">
                                          <p:val>
                                            <p:fltVal val="1"/>
                                          </p:val>
                                        </p:tav>
                                      </p:tavLst>
                                    </p:anim>
                                    <p:anim calcmode="lin" valueType="num">
                                      <p:cBhvr>
                                        <p:cTn id="62" dur="249" tmFilter="0, 0; 0.125,0.2665; 0.25,0.4; 0.375,0.465; 0.5,0.5;  0.625,0.535; 0.75,0.6; 0.875,0.7335; 1,1">
                                          <p:stCondLst>
                                            <p:cond delay="993"/>
                                          </p:stCondLst>
                                        </p:cTn>
                                        <p:tgtEl>
                                          <p:spTgt spid="19459">
                                            <p:txEl>
                                              <p:pRg st="4" end="4"/>
                                            </p:txEl>
                                          </p:spTgt>
                                        </p:tgtEl>
                                        <p:attrNameLst>
                                          <p:attrName>ppt_y</p:attrName>
                                        </p:attrNameLst>
                                      </p:cBhvr>
                                      <p:tavLst>
                                        <p:tav tm="0" fmla="#ppt_y-sin(pi*$)/27">
                                          <p:val>
                                            <p:fltVal val="0"/>
                                          </p:val>
                                        </p:tav>
                                        <p:tav tm="100000">
                                          <p:val>
                                            <p:fltVal val="1"/>
                                          </p:val>
                                        </p:tav>
                                      </p:tavLst>
                                    </p:anim>
                                    <p:anim calcmode="lin" valueType="num">
                                      <p:cBhvr>
                                        <p:cTn id="63" dur="123" tmFilter="0, 0; 0.125,0.2665; 0.25,0.4; 0.375,0.465; 0.5,0.5;  0.625,0.535; 0.75,0.6; 0.875,0.7335; 1,1">
                                          <p:stCondLst>
                                            <p:cond delay="1242"/>
                                          </p:stCondLst>
                                        </p:cTn>
                                        <p:tgtEl>
                                          <p:spTgt spid="19459">
                                            <p:txEl>
                                              <p:pRg st="4" end="4"/>
                                            </p:txEl>
                                          </p:spTgt>
                                        </p:tgtEl>
                                        <p:attrNameLst>
                                          <p:attrName>ppt_y</p:attrName>
                                        </p:attrNameLst>
                                      </p:cBhvr>
                                      <p:tavLst>
                                        <p:tav tm="0" fmla="#ppt_y-sin(pi*$)/81">
                                          <p:val>
                                            <p:fltVal val="0"/>
                                          </p:val>
                                        </p:tav>
                                        <p:tav tm="100000">
                                          <p:val>
                                            <p:fltVal val="1"/>
                                          </p:val>
                                        </p:tav>
                                      </p:tavLst>
                                    </p:anim>
                                    <p:animScale>
                                      <p:cBhvr>
                                        <p:cTn id="64" dur="19">
                                          <p:stCondLst>
                                            <p:cond delay="487"/>
                                          </p:stCondLst>
                                        </p:cTn>
                                        <p:tgtEl>
                                          <p:spTgt spid="19459">
                                            <p:txEl>
                                              <p:pRg st="4" end="4"/>
                                            </p:txEl>
                                          </p:spTgt>
                                        </p:tgtEl>
                                      </p:cBhvr>
                                      <p:to x="100000" y="60000"/>
                                    </p:animScale>
                                    <p:animScale>
                                      <p:cBhvr>
                                        <p:cTn id="65" dur="124" decel="50000">
                                          <p:stCondLst>
                                            <p:cond delay="507"/>
                                          </p:stCondLst>
                                        </p:cTn>
                                        <p:tgtEl>
                                          <p:spTgt spid="19459">
                                            <p:txEl>
                                              <p:pRg st="4" end="4"/>
                                            </p:txEl>
                                          </p:spTgt>
                                        </p:tgtEl>
                                      </p:cBhvr>
                                      <p:to x="100000" y="100000"/>
                                    </p:animScale>
                                    <p:animScale>
                                      <p:cBhvr>
                                        <p:cTn id="66" dur="19">
                                          <p:stCondLst>
                                            <p:cond delay="984"/>
                                          </p:stCondLst>
                                        </p:cTn>
                                        <p:tgtEl>
                                          <p:spTgt spid="19459">
                                            <p:txEl>
                                              <p:pRg st="4" end="4"/>
                                            </p:txEl>
                                          </p:spTgt>
                                        </p:tgtEl>
                                      </p:cBhvr>
                                      <p:to x="100000" y="80000"/>
                                    </p:animScale>
                                    <p:animScale>
                                      <p:cBhvr>
                                        <p:cTn id="67" dur="124" decel="50000">
                                          <p:stCondLst>
                                            <p:cond delay="1003"/>
                                          </p:stCondLst>
                                        </p:cTn>
                                        <p:tgtEl>
                                          <p:spTgt spid="19459">
                                            <p:txEl>
                                              <p:pRg st="4" end="4"/>
                                            </p:txEl>
                                          </p:spTgt>
                                        </p:tgtEl>
                                      </p:cBhvr>
                                      <p:to x="100000" y="100000"/>
                                    </p:animScale>
                                    <p:animScale>
                                      <p:cBhvr>
                                        <p:cTn id="68" dur="19">
                                          <p:stCondLst>
                                            <p:cond delay="1231"/>
                                          </p:stCondLst>
                                        </p:cTn>
                                        <p:tgtEl>
                                          <p:spTgt spid="19459">
                                            <p:txEl>
                                              <p:pRg st="4" end="4"/>
                                            </p:txEl>
                                          </p:spTgt>
                                        </p:tgtEl>
                                      </p:cBhvr>
                                      <p:to x="100000" y="90000"/>
                                    </p:animScale>
                                    <p:animScale>
                                      <p:cBhvr>
                                        <p:cTn id="69" dur="124" decel="50000">
                                          <p:stCondLst>
                                            <p:cond delay="1251"/>
                                          </p:stCondLst>
                                        </p:cTn>
                                        <p:tgtEl>
                                          <p:spTgt spid="19459">
                                            <p:txEl>
                                              <p:pRg st="4" end="4"/>
                                            </p:txEl>
                                          </p:spTgt>
                                        </p:tgtEl>
                                      </p:cBhvr>
                                      <p:to x="100000" y="100000"/>
                                    </p:animScale>
                                    <p:animScale>
                                      <p:cBhvr>
                                        <p:cTn id="70" dur="19">
                                          <p:stCondLst>
                                            <p:cond delay="1356"/>
                                          </p:stCondLst>
                                        </p:cTn>
                                        <p:tgtEl>
                                          <p:spTgt spid="19459">
                                            <p:txEl>
                                              <p:pRg st="4" end="4"/>
                                            </p:txEl>
                                          </p:spTgt>
                                        </p:tgtEl>
                                      </p:cBhvr>
                                      <p:to x="100000" y="95000"/>
                                    </p:animScale>
                                    <p:animScale>
                                      <p:cBhvr>
                                        <p:cTn id="71" dur="124" decel="50000">
                                          <p:stCondLst>
                                            <p:cond delay="1376"/>
                                          </p:stCondLst>
                                        </p:cTn>
                                        <p:tgtEl>
                                          <p:spTgt spid="19459">
                                            <p:txEl>
                                              <p:pRg st="4" end="4"/>
                                            </p:txEl>
                                          </p:spTgt>
                                        </p:tgtEl>
                                      </p:cBhvr>
                                      <p:to x="100000" y="100000"/>
                                    </p:animScale>
                                  </p:childTnLst>
                                </p:cTn>
                              </p:par>
                            </p:childTnLst>
                          </p:cTn>
                        </p:par>
                        <p:par>
                          <p:cTn id="72" fill="hold">
                            <p:stCondLst>
                              <p:cond delay="1500"/>
                            </p:stCondLst>
                            <p:childTnLst>
                              <p:par>
                                <p:cTn id="73" presetID="26" presetClass="entr" presetSubtype="0" fill="hold" grpId="0" nodeType="afterEffect">
                                  <p:stCondLst>
                                    <p:cond delay="0"/>
                                  </p:stCondLst>
                                  <p:childTnLst>
                                    <p:set>
                                      <p:cBhvr>
                                        <p:cTn id="74" dur="1" fill="hold">
                                          <p:stCondLst>
                                            <p:cond delay="0"/>
                                          </p:stCondLst>
                                        </p:cTn>
                                        <p:tgtEl>
                                          <p:spTgt spid="19459">
                                            <p:txEl>
                                              <p:pRg st="5" end="5"/>
                                            </p:txEl>
                                          </p:spTgt>
                                        </p:tgtEl>
                                        <p:attrNameLst>
                                          <p:attrName>style.visibility</p:attrName>
                                        </p:attrNameLst>
                                      </p:cBhvr>
                                      <p:to>
                                        <p:strVal val="visible"/>
                                      </p:to>
                                    </p:set>
                                    <p:animEffect transition="in" filter="wipe(down)">
                                      <p:cBhvr>
                                        <p:cTn id="75" dur="435">
                                          <p:stCondLst>
                                            <p:cond delay="0"/>
                                          </p:stCondLst>
                                        </p:cTn>
                                        <p:tgtEl>
                                          <p:spTgt spid="19459">
                                            <p:txEl>
                                              <p:pRg st="5" end="5"/>
                                            </p:txEl>
                                          </p:spTgt>
                                        </p:tgtEl>
                                      </p:cBhvr>
                                    </p:animEffect>
                                    <p:anim calcmode="lin" valueType="num">
                                      <p:cBhvr>
                                        <p:cTn id="76" dur="1366" tmFilter="0,0; 0.14,0.36; 0.43,0.73; 0.71,0.91; 1.0,1.0">
                                          <p:stCondLst>
                                            <p:cond delay="0"/>
                                          </p:stCondLst>
                                        </p:cTn>
                                        <p:tgtEl>
                                          <p:spTgt spid="19459">
                                            <p:txEl>
                                              <p:pRg st="5" end="5"/>
                                            </p:txEl>
                                          </p:spTgt>
                                        </p:tgtEl>
                                        <p:attrNameLst>
                                          <p:attrName>ppt_x</p:attrName>
                                        </p:attrNameLst>
                                      </p:cBhvr>
                                      <p:tavLst>
                                        <p:tav tm="0">
                                          <p:val>
                                            <p:strVal val="#ppt_x-0.25"/>
                                          </p:val>
                                        </p:tav>
                                        <p:tav tm="100000">
                                          <p:val>
                                            <p:strVal val="#ppt_x"/>
                                          </p:val>
                                        </p:tav>
                                      </p:tavLst>
                                    </p:anim>
                                    <p:anim calcmode="lin" valueType="num">
                                      <p:cBhvr>
                                        <p:cTn id="77" dur="498" tmFilter="0.0,0.0; 0.25,0.07; 0.50,0.2; 0.75,0.467; 1.0,1.0">
                                          <p:stCondLst>
                                            <p:cond delay="0"/>
                                          </p:stCondLst>
                                        </p:cTn>
                                        <p:tgtEl>
                                          <p:spTgt spid="19459">
                                            <p:txEl>
                                              <p:pRg st="5" end="5"/>
                                            </p:txEl>
                                          </p:spTgt>
                                        </p:tgtEl>
                                        <p:attrNameLst>
                                          <p:attrName>ppt_y</p:attrName>
                                        </p:attrNameLst>
                                      </p:cBhvr>
                                      <p:tavLst>
                                        <p:tav tm="0" fmla="#ppt_y-sin(pi*$)/3">
                                          <p:val>
                                            <p:fltVal val="0.5"/>
                                          </p:val>
                                        </p:tav>
                                        <p:tav tm="100000">
                                          <p:val>
                                            <p:fltVal val="1"/>
                                          </p:val>
                                        </p:tav>
                                      </p:tavLst>
                                    </p:anim>
                                    <p:anim calcmode="lin" valueType="num">
                                      <p:cBhvr>
                                        <p:cTn id="78" dur="498" tmFilter="0, 0; 0.125,0.2665; 0.25,0.4; 0.375,0.465; 0.5,0.5;  0.625,0.535; 0.75,0.6; 0.875,0.7335; 1,1">
                                          <p:stCondLst>
                                            <p:cond delay="498"/>
                                          </p:stCondLst>
                                        </p:cTn>
                                        <p:tgtEl>
                                          <p:spTgt spid="19459">
                                            <p:txEl>
                                              <p:pRg st="5" end="5"/>
                                            </p:txEl>
                                          </p:spTgt>
                                        </p:tgtEl>
                                        <p:attrNameLst>
                                          <p:attrName>ppt_y</p:attrName>
                                        </p:attrNameLst>
                                      </p:cBhvr>
                                      <p:tavLst>
                                        <p:tav tm="0" fmla="#ppt_y-sin(pi*$)/9">
                                          <p:val>
                                            <p:fltVal val="0"/>
                                          </p:val>
                                        </p:tav>
                                        <p:tav tm="100000">
                                          <p:val>
                                            <p:fltVal val="1"/>
                                          </p:val>
                                        </p:tav>
                                      </p:tavLst>
                                    </p:anim>
                                    <p:anim calcmode="lin" valueType="num">
                                      <p:cBhvr>
                                        <p:cTn id="79" dur="249" tmFilter="0, 0; 0.125,0.2665; 0.25,0.4; 0.375,0.465; 0.5,0.5;  0.625,0.535; 0.75,0.6; 0.875,0.7335; 1,1">
                                          <p:stCondLst>
                                            <p:cond delay="993"/>
                                          </p:stCondLst>
                                        </p:cTn>
                                        <p:tgtEl>
                                          <p:spTgt spid="19459">
                                            <p:txEl>
                                              <p:pRg st="5" end="5"/>
                                            </p:txEl>
                                          </p:spTgt>
                                        </p:tgtEl>
                                        <p:attrNameLst>
                                          <p:attrName>ppt_y</p:attrName>
                                        </p:attrNameLst>
                                      </p:cBhvr>
                                      <p:tavLst>
                                        <p:tav tm="0" fmla="#ppt_y-sin(pi*$)/27">
                                          <p:val>
                                            <p:fltVal val="0"/>
                                          </p:val>
                                        </p:tav>
                                        <p:tav tm="100000">
                                          <p:val>
                                            <p:fltVal val="1"/>
                                          </p:val>
                                        </p:tav>
                                      </p:tavLst>
                                    </p:anim>
                                    <p:anim calcmode="lin" valueType="num">
                                      <p:cBhvr>
                                        <p:cTn id="80" dur="123" tmFilter="0, 0; 0.125,0.2665; 0.25,0.4; 0.375,0.465; 0.5,0.5;  0.625,0.535; 0.75,0.6; 0.875,0.7335; 1,1">
                                          <p:stCondLst>
                                            <p:cond delay="1242"/>
                                          </p:stCondLst>
                                        </p:cTn>
                                        <p:tgtEl>
                                          <p:spTgt spid="19459">
                                            <p:txEl>
                                              <p:pRg st="5" end="5"/>
                                            </p:txEl>
                                          </p:spTgt>
                                        </p:tgtEl>
                                        <p:attrNameLst>
                                          <p:attrName>ppt_y</p:attrName>
                                        </p:attrNameLst>
                                      </p:cBhvr>
                                      <p:tavLst>
                                        <p:tav tm="0" fmla="#ppt_y-sin(pi*$)/81">
                                          <p:val>
                                            <p:fltVal val="0"/>
                                          </p:val>
                                        </p:tav>
                                        <p:tav tm="100000">
                                          <p:val>
                                            <p:fltVal val="1"/>
                                          </p:val>
                                        </p:tav>
                                      </p:tavLst>
                                    </p:anim>
                                    <p:animScale>
                                      <p:cBhvr>
                                        <p:cTn id="81" dur="19">
                                          <p:stCondLst>
                                            <p:cond delay="487"/>
                                          </p:stCondLst>
                                        </p:cTn>
                                        <p:tgtEl>
                                          <p:spTgt spid="19459">
                                            <p:txEl>
                                              <p:pRg st="5" end="5"/>
                                            </p:txEl>
                                          </p:spTgt>
                                        </p:tgtEl>
                                      </p:cBhvr>
                                      <p:to x="100000" y="60000"/>
                                    </p:animScale>
                                    <p:animScale>
                                      <p:cBhvr>
                                        <p:cTn id="82" dur="124" decel="50000">
                                          <p:stCondLst>
                                            <p:cond delay="507"/>
                                          </p:stCondLst>
                                        </p:cTn>
                                        <p:tgtEl>
                                          <p:spTgt spid="19459">
                                            <p:txEl>
                                              <p:pRg st="5" end="5"/>
                                            </p:txEl>
                                          </p:spTgt>
                                        </p:tgtEl>
                                      </p:cBhvr>
                                      <p:to x="100000" y="100000"/>
                                    </p:animScale>
                                    <p:animScale>
                                      <p:cBhvr>
                                        <p:cTn id="83" dur="19">
                                          <p:stCondLst>
                                            <p:cond delay="984"/>
                                          </p:stCondLst>
                                        </p:cTn>
                                        <p:tgtEl>
                                          <p:spTgt spid="19459">
                                            <p:txEl>
                                              <p:pRg st="5" end="5"/>
                                            </p:txEl>
                                          </p:spTgt>
                                        </p:tgtEl>
                                      </p:cBhvr>
                                      <p:to x="100000" y="80000"/>
                                    </p:animScale>
                                    <p:animScale>
                                      <p:cBhvr>
                                        <p:cTn id="84" dur="124" decel="50000">
                                          <p:stCondLst>
                                            <p:cond delay="1003"/>
                                          </p:stCondLst>
                                        </p:cTn>
                                        <p:tgtEl>
                                          <p:spTgt spid="19459">
                                            <p:txEl>
                                              <p:pRg st="5" end="5"/>
                                            </p:txEl>
                                          </p:spTgt>
                                        </p:tgtEl>
                                      </p:cBhvr>
                                      <p:to x="100000" y="100000"/>
                                    </p:animScale>
                                    <p:animScale>
                                      <p:cBhvr>
                                        <p:cTn id="85" dur="19">
                                          <p:stCondLst>
                                            <p:cond delay="1231"/>
                                          </p:stCondLst>
                                        </p:cTn>
                                        <p:tgtEl>
                                          <p:spTgt spid="19459">
                                            <p:txEl>
                                              <p:pRg st="5" end="5"/>
                                            </p:txEl>
                                          </p:spTgt>
                                        </p:tgtEl>
                                      </p:cBhvr>
                                      <p:to x="100000" y="90000"/>
                                    </p:animScale>
                                    <p:animScale>
                                      <p:cBhvr>
                                        <p:cTn id="86" dur="124" decel="50000">
                                          <p:stCondLst>
                                            <p:cond delay="1251"/>
                                          </p:stCondLst>
                                        </p:cTn>
                                        <p:tgtEl>
                                          <p:spTgt spid="19459">
                                            <p:txEl>
                                              <p:pRg st="5" end="5"/>
                                            </p:txEl>
                                          </p:spTgt>
                                        </p:tgtEl>
                                      </p:cBhvr>
                                      <p:to x="100000" y="100000"/>
                                    </p:animScale>
                                    <p:animScale>
                                      <p:cBhvr>
                                        <p:cTn id="87" dur="19">
                                          <p:stCondLst>
                                            <p:cond delay="1356"/>
                                          </p:stCondLst>
                                        </p:cTn>
                                        <p:tgtEl>
                                          <p:spTgt spid="19459">
                                            <p:txEl>
                                              <p:pRg st="5" end="5"/>
                                            </p:txEl>
                                          </p:spTgt>
                                        </p:tgtEl>
                                      </p:cBhvr>
                                      <p:to x="100000" y="95000"/>
                                    </p:animScale>
                                    <p:animScale>
                                      <p:cBhvr>
                                        <p:cTn id="88" dur="124" decel="50000">
                                          <p:stCondLst>
                                            <p:cond delay="1376"/>
                                          </p:stCondLst>
                                        </p:cTn>
                                        <p:tgtEl>
                                          <p:spTgt spid="19459">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6781800" cy="1219200"/>
          </a:xfrm>
        </p:spPr>
        <p:txBody>
          <a:bodyPr/>
          <a:lstStyle/>
          <a:p>
            <a:pPr eaLnBrk="1" hangingPunct="1">
              <a:defRPr/>
            </a:pPr>
            <a:r>
              <a:rPr lang="en-US" dirty="0" smtClean="0">
                <a:solidFill>
                  <a:srgbClr val="C00000"/>
                </a:solidFill>
              </a:rPr>
              <a:t>Alateen Resources</a:t>
            </a:r>
          </a:p>
        </p:txBody>
      </p:sp>
      <p:sp>
        <p:nvSpPr>
          <p:cNvPr id="24579" name="Rectangle 3"/>
          <p:cNvSpPr>
            <a:spLocks noGrp="1" noChangeArrowheads="1"/>
          </p:cNvSpPr>
          <p:nvPr>
            <p:ph idx="1"/>
          </p:nvPr>
        </p:nvSpPr>
        <p:spPr>
          <a:xfrm>
            <a:off x="762000" y="1295400"/>
            <a:ext cx="7543800" cy="5105400"/>
          </a:xfrm>
        </p:spPr>
        <p:txBody>
          <a:bodyPr>
            <a:normAutofit fontScale="62500" lnSpcReduction="20000"/>
          </a:bodyPr>
          <a:lstStyle/>
          <a:p>
            <a:pPr marL="0" indent="0" eaLnBrk="1" hangingPunct="1">
              <a:spcAft>
                <a:spcPts val="600"/>
              </a:spcAft>
              <a:buNone/>
            </a:pPr>
            <a:r>
              <a:rPr lang="en-US" altLang="en-US" sz="5100" b="1" dirty="0" smtClean="0">
                <a:solidFill>
                  <a:srgbClr val="C00000"/>
                </a:solidFill>
              </a:rPr>
              <a:t>In the Area </a:t>
            </a:r>
          </a:p>
          <a:p>
            <a:pPr eaLnBrk="1" hangingPunct="1"/>
            <a:r>
              <a:rPr lang="en-US" altLang="en-US" sz="4500" dirty="0" smtClean="0">
                <a:solidFill>
                  <a:srgbClr val="C00000"/>
                </a:solidFill>
              </a:rPr>
              <a:t>Area Alateen Workshops</a:t>
            </a:r>
          </a:p>
          <a:p>
            <a:pPr eaLnBrk="1" hangingPunct="1"/>
            <a:r>
              <a:rPr lang="en-US" altLang="en-US" sz="4500" dirty="0" smtClean="0">
                <a:solidFill>
                  <a:srgbClr val="C00000"/>
                </a:solidFill>
              </a:rPr>
              <a:t>Area Trusted Servants </a:t>
            </a:r>
            <a:r>
              <a:rPr lang="en-US" altLang="en-US" sz="4500" dirty="0" smtClean="0">
                <a:solidFill>
                  <a:schemeClr val="tx1"/>
                </a:solidFill>
              </a:rPr>
              <a:t>[insert name/contact info]</a:t>
            </a:r>
          </a:p>
          <a:p>
            <a:pPr lvl="1"/>
            <a:r>
              <a:rPr lang="en-US" altLang="en-US" sz="4500" dirty="0" smtClean="0">
                <a:solidFill>
                  <a:schemeClr val="tx1"/>
                </a:solidFill>
              </a:rPr>
              <a:t>Alateen Coordinator </a:t>
            </a:r>
          </a:p>
          <a:p>
            <a:pPr lvl="1"/>
            <a:r>
              <a:rPr lang="en-US" altLang="en-US" sz="4500" dirty="0" smtClean="0">
                <a:solidFill>
                  <a:schemeClr val="tx1"/>
                </a:solidFill>
              </a:rPr>
              <a:t>Area Alateen Process Person (AAPP)</a:t>
            </a:r>
          </a:p>
          <a:p>
            <a:r>
              <a:rPr lang="en-US" altLang="en-US" sz="4500" dirty="0" smtClean="0">
                <a:solidFill>
                  <a:srgbClr val="C00000"/>
                </a:solidFill>
              </a:rPr>
              <a:t>Area Alateen Requirements</a:t>
            </a:r>
          </a:p>
          <a:p>
            <a:pPr eaLnBrk="1" hangingPunct="1"/>
            <a:r>
              <a:rPr lang="en-US" altLang="en-US" sz="4500" dirty="0" smtClean="0">
                <a:solidFill>
                  <a:srgbClr val="C00000"/>
                </a:solidFill>
              </a:rPr>
              <a:t>Area Alateen Process</a:t>
            </a:r>
          </a:p>
          <a:p>
            <a:pPr eaLnBrk="1" hangingPunct="1"/>
            <a:endParaRPr lang="en-US" altLang="en-US" sz="4500" dirty="0" smtClean="0">
              <a:solidFill>
                <a:srgbClr val="C00000"/>
              </a:solidFill>
            </a:endParaRPr>
          </a:p>
          <a:p>
            <a:pPr eaLnBrk="1" hangingPunct="1"/>
            <a:r>
              <a:rPr lang="en-US" altLang="en-US" sz="4500" i="1" dirty="0" smtClean="0">
                <a:solidFill>
                  <a:schemeClr val="tx1"/>
                </a:solidFill>
              </a:rPr>
              <a:t>[add resources as appropriate, including additional slides if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80">
                                          <p:stCondLst>
                                            <p:cond delay="0"/>
                                          </p:stCondLst>
                                        </p:cTn>
                                        <p:tgtEl>
                                          <p:spTgt spid="34818"/>
                                        </p:tgtEl>
                                      </p:cBhvr>
                                    </p:animEffect>
                                    <p:anim calcmode="lin" valueType="num">
                                      <p:cBhvr>
                                        <p:cTn id="8"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18"/>
                                        </p:tgtEl>
                                      </p:cBhvr>
                                      <p:to x="100000" y="60000"/>
                                    </p:animScale>
                                    <p:animScale>
                                      <p:cBhvr>
                                        <p:cTn id="14" dur="166" decel="50000">
                                          <p:stCondLst>
                                            <p:cond delay="676"/>
                                          </p:stCondLst>
                                        </p:cTn>
                                        <p:tgtEl>
                                          <p:spTgt spid="34818"/>
                                        </p:tgtEl>
                                      </p:cBhvr>
                                      <p:to x="100000" y="100000"/>
                                    </p:animScale>
                                    <p:animScale>
                                      <p:cBhvr>
                                        <p:cTn id="15" dur="26">
                                          <p:stCondLst>
                                            <p:cond delay="1312"/>
                                          </p:stCondLst>
                                        </p:cTn>
                                        <p:tgtEl>
                                          <p:spTgt spid="34818"/>
                                        </p:tgtEl>
                                      </p:cBhvr>
                                      <p:to x="100000" y="80000"/>
                                    </p:animScale>
                                    <p:animScale>
                                      <p:cBhvr>
                                        <p:cTn id="16" dur="166" decel="50000">
                                          <p:stCondLst>
                                            <p:cond delay="1338"/>
                                          </p:stCondLst>
                                        </p:cTn>
                                        <p:tgtEl>
                                          <p:spTgt spid="34818"/>
                                        </p:tgtEl>
                                      </p:cBhvr>
                                      <p:to x="100000" y="100000"/>
                                    </p:animScale>
                                    <p:animScale>
                                      <p:cBhvr>
                                        <p:cTn id="17" dur="26">
                                          <p:stCondLst>
                                            <p:cond delay="1642"/>
                                          </p:stCondLst>
                                        </p:cTn>
                                        <p:tgtEl>
                                          <p:spTgt spid="34818"/>
                                        </p:tgtEl>
                                      </p:cBhvr>
                                      <p:to x="100000" y="90000"/>
                                    </p:animScale>
                                    <p:animScale>
                                      <p:cBhvr>
                                        <p:cTn id="18" dur="166" decel="50000">
                                          <p:stCondLst>
                                            <p:cond delay="1668"/>
                                          </p:stCondLst>
                                        </p:cTn>
                                        <p:tgtEl>
                                          <p:spTgt spid="34818"/>
                                        </p:tgtEl>
                                      </p:cBhvr>
                                      <p:to x="100000" y="100000"/>
                                    </p:animScale>
                                    <p:animScale>
                                      <p:cBhvr>
                                        <p:cTn id="19" dur="26">
                                          <p:stCondLst>
                                            <p:cond delay="1808"/>
                                          </p:stCondLst>
                                        </p:cTn>
                                        <p:tgtEl>
                                          <p:spTgt spid="34818"/>
                                        </p:tgtEl>
                                      </p:cBhvr>
                                      <p:to x="100000" y="95000"/>
                                    </p:animScale>
                                    <p:animScale>
                                      <p:cBhvr>
                                        <p:cTn id="20" dur="166" decel="50000">
                                          <p:stCondLst>
                                            <p:cond delay="1834"/>
                                          </p:stCondLst>
                                        </p:cTn>
                                        <p:tgtEl>
                                          <p:spTgt spid="348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381000"/>
            <a:ext cx="6781800" cy="1600200"/>
          </a:xfrm>
        </p:spPr>
        <p:txBody>
          <a:bodyPr>
            <a:normAutofit/>
          </a:bodyPr>
          <a:lstStyle/>
          <a:p>
            <a:pPr eaLnBrk="1" hangingPunct="1">
              <a:defRPr/>
            </a:pPr>
            <a:r>
              <a:rPr lang="en-US" dirty="0" smtClean="0">
                <a:solidFill>
                  <a:srgbClr val="C00000"/>
                </a:solidFill>
              </a:rPr>
              <a:t>Alateen Resources</a:t>
            </a:r>
          </a:p>
        </p:txBody>
      </p:sp>
      <p:sp>
        <p:nvSpPr>
          <p:cNvPr id="26627" name="Rectangle 3"/>
          <p:cNvSpPr>
            <a:spLocks noGrp="1" noChangeArrowheads="1"/>
          </p:cNvSpPr>
          <p:nvPr>
            <p:ph idx="1"/>
          </p:nvPr>
        </p:nvSpPr>
        <p:spPr>
          <a:xfrm>
            <a:off x="533400" y="1219200"/>
            <a:ext cx="7543800" cy="4191000"/>
          </a:xfrm>
        </p:spPr>
        <p:txBody>
          <a:bodyPr>
            <a:normAutofit/>
          </a:bodyPr>
          <a:lstStyle/>
          <a:p>
            <a:pPr marL="0" indent="0">
              <a:lnSpc>
                <a:spcPct val="80000"/>
              </a:lnSpc>
              <a:spcAft>
                <a:spcPts val="600"/>
              </a:spcAft>
              <a:buNone/>
              <a:defRPr/>
            </a:pPr>
            <a:r>
              <a:rPr lang="en-US" sz="3200" b="1" dirty="0">
                <a:solidFill>
                  <a:schemeClr val="accent1"/>
                </a:solidFill>
              </a:rPr>
              <a:t>World Service Office</a:t>
            </a:r>
          </a:p>
          <a:p>
            <a:pPr>
              <a:lnSpc>
                <a:spcPct val="80000"/>
              </a:lnSpc>
              <a:defRPr/>
            </a:pPr>
            <a:r>
              <a:rPr lang="en-US" sz="2600" dirty="0"/>
              <a:t>Alateen Service e-Manual  on the Members’ Web </a:t>
            </a:r>
            <a:r>
              <a:rPr lang="en-US" sz="2600" dirty="0" smtClean="0"/>
              <a:t>site,</a:t>
            </a:r>
            <a:r>
              <a:rPr lang="en-US" sz="2400" dirty="0" smtClean="0"/>
              <a:t> </a:t>
            </a:r>
            <a:r>
              <a:rPr lang="en-US" sz="2600" dirty="0" smtClean="0">
                <a:hlinkClick r:id="rId3"/>
              </a:rPr>
              <a:t>al-anon.org/members</a:t>
            </a:r>
            <a:r>
              <a:rPr lang="en-US" sz="2600" dirty="0" smtClean="0"/>
              <a:t>, including guidelines:</a:t>
            </a:r>
            <a:endParaRPr lang="en-US" sz="2600" dirty="0"/>
          </a:p>
          <a:p>
            <a:pPr lvl="1"/>
            <a:r>
              <a:rPr lang="en-US" altLang="en-US" i="1" dirty="0" smtClean="0"/>
              <a:t>Alateen Safety Guidelines</a:t>
            </a:r>
            <a:r>
              <a:rPr lang="en-US" altLang="en-US" dirty="0" smtClean="0"/>
              <a:t> (G-34)</a:t>
            </a:r>
          </a:p>
          <a:p>
            <a:pPr lvl="1"/>
            <a:r>
              <a:rPr lang="en-US" altLang="en-US" i="1" dirty="0" smtClean="0"/>
              <a:t>Starting an Alateen Group</a:t>
            </a:r>
            <a:r>
              <a:rPr lang="en-US" altLang="en-US" dirty="0" smtClean="0"/>
              <a:t> (G-19)</a:t>
            </a:r>
          </a:p>
          <a:p>
            <a:pPr lvl="1"/>
            <a:r>
              <a:rPr lang="en-US" altLang="en-US" i="1" dirty="0" smtClean="0"/>
              <a:t>Alateen Meetings in Schools</a:t>
            </a:r>
            <a:r>
              <a:rPr lang="en-US" altLang="en-US" dirty="0" smtClean="0"/>
              <a:t> (G-5)</a:t>
            </a:r>
          </a:p>
          <a:p>
            <a:pPr lvl="1"/>
            <a:r>
              <a:rPr lang="en-US" altLang="en-US" i="1" dirty="0" smtClean="0"/>
              <a:t>Alateen Conferences</a:t>
            </a:r>
            <a:r>
              <a:rPr lang="en-US" altLang="en-US" dirty="0" smtClean="0"/>
              <a:t> (G-16) </a:t>
            </a:r>
          </a:p>
          <a:p>
            <a:pPr lvl="1"/>
            <a:r>
              <a:rPr lang="en-US" altLang="en-US" i="1" dirty="0" smtClean="0"/>
              <a:t>Area Alateen Coordinators</a:t>
            </a:r>
            <a:r>
              <a:rPr lang="en-US" altLang="en-US" dirty="0" smtClean="0"/>
              <a:t> (G-24)</a:t>
            </a:r>
          </a:p>
        </p:txBody>
      </p:sp>
      <p:pic>
        <p:nvPicPr>
          <p:cNvPr id="235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0227">
            <a:off x="4043325" y="4853093"/>
            <a:ext cx="5791200" cy="281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6626"/>
                                        </p:tgtEl>
                                        <p:attrNameLst>
                                          <p:attrName>style.visibility</p:attrName>
                                        </p:attrNameLst>
                                      </p:cBhvr>
                                      <p:to>
                                        <p:strVal val="visible"/>
                                      </p:to>
                                    </p:set>
                                    <p:anim calcmode="discrete" valueType="clr">
                                      <p:cBhvr override="childStyle">
                                        <p:cTn id="7" dur="80"/>
                                        <p:tgtEl>
                                          <p:spTgt spid="266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6"/>
                                        </p:tgtEl>
                                        <p:attrNameLst>
                                          <p:attrName>fillcolor</p:attrName>
                                        </p:attrNameLst>
                                      </p:cBhvr>
                                      <p:tavLst>
                                        <p:tav tm="0">
                                          <p:val>
                                            <p:clrVal>
                                              <a:schemeClr val="accent2"/>
                                            </p:clrVal>
                                          </p:val>
                                        </p:tav>
                                        <p:tav tm="50000">
                                          <p:val>
                                            <p:clrVal>
                                              <a:schemeClr val="hlink"/>
                                            </p:clrVal>
                                          </p:val>
                                        </p:tav>
                                      </p:tavLst>
                                    </p:anim>
                                    <p:set>
                                      <p:cBhvr>
                                        <p:cTn id="9" dur="80"/>
                                        <p:tgtEl>
                                          <p:spTgt spid="26626"/>
                                        </p:tgtEl>
                                        <p:attrNameLst>
                                          <p:attrName>fill.type</p:attrName>
                                        </p:attrNameLst>
                                      </p:cBhvr>
                                      <p:to>
                                        <p:strVal val="solid"/>
                                      </p:to>
                                    </p:set>
                                  </p:childTnLst>
                                </p:cTn>
                              </p:par>
                            </p:childTnLst>
                          </p:cTn>
                        </p:par>
                        <p:par>
                          <p:cTn id="10" fill="hold" nodeType="afterGroup">
                            <p:stCondLst>
                              <p:cond delay="680"/>
                            </p:stCondLst>
                            <p:childTnLst>
                              <p:par>
                                <p:cTn id="11" presetID="30" presetClass="entr" presetSubtype="0" fill="hold" grpId="0" nodeType="after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fade">
                                      <p:cBhvr>
                                        <p:cTn id="13" dur="800" decel="100000"/>
                                        <p:tgtEl>
                                          <p:spTgt spid="26627">
                                            <p:txEl>
                                              <p:pRg st="0" end="0"/>
                                            </p:txEl>
                                          </p:spTgt>
                                        </p:tgtEl>
                                      </p:cBhvr>
                                    </p:animEffect>
                                    <p:anim calcmode="lin" valueType="num">
                                      <p:cBhvr>
                                        <p:cTn id="14" dur="800" decel="100000" fill="hold"/>
                                        <p:tgtEl>
                                          <p:spTgt spid="26627">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26627">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26627">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6627">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662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800" decel="100000"/>
                                        <p:tgtEl>
                                          <p:spTgt spid="26627">
                                            <p:txEl>
                                              <p:pRg st="1" end="1"/>
                                            </p:txEl>
                                          </p:spTgt>
                                        </p:tgtEl>
                                      </p:cBhvr>
                                    </p:animEffect>
                                    <p:anim calcmode="lin" valueType="num">
                                      <p:cBhvr>
                                        <p:cTn id="24" dur="800" decel="100000" fill="hold"/>
                                        <p:tgtEl>
                                          <p:spTgt spid="26627">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6627">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6627">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627">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627">
                                            <p:txEl>
                                              <p:pRg st="1" end="1"/>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26627">
                                            <p:txEl>
                                              <p:pRg st="2" end="2"/>
                                            </p:txEl>
                                          </p:spTgt>
                                        </p:tgtEl>
                                        <p:attrNameLst>
                                          <p:attrName>style.visibility</p:attrName>
                                        </p:attrNameLst>
                                      </p:cBhvr>
                                      <p:to>
                                        <p:strVal val="visible"/>
                                      </p:to>
                                    </p:set>
                                    <p:animEffect transition="in" filter="fade">
                                      <p:cBhvr>
                                        <p:cTn id="31" dur="800" decel="100000"/>
                                        <p:tgtEl>
                                          <p:spTgt spid="26627">
                                            <p:txEl>
                                              <p:pRg st="2" end="2"/>
                                            </p:txEl>
                                          </p:spTgt>
                                        </p:tgtEl>
                                      </p:cBhvr>
                                    </p:animEffect>
                                    <p:anim calcmode="lin" valueType="num">
                                      <p:cBhvr>
                                        <p:cTn id="32" dur="800" decel="100000" fill="hold"/>
                                        <p:tgtEl>
                                          <p:spTgt spid="26627">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6627">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6627">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6627">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6627">
                                            <p:txEl>
                                              <p:pRg st="2" end="2"/>
                                            </p:txEl>
                                          </p:spTgt>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26627">
                                            <p:txEl>
                                              <p:pRg st="3" end="3"/>
                                            </p:txEl>
                                          </p:spTgt>
                                        </p:tgtEl>
                                        <p:attrNameLst>
                                          <p:attrName>style.visibility</p:attrName>
                                        </p:attrNameLst>
                                      </p:cBhvr>
                                      <p:to>
                                        <p:strVal val="visible"/>
                                      </p:to>
                                    </p:set>
                                    <p:animEffect transition="in" filter="fade">
                                      <p:cBhvr>
                                        <p:cTn id="39" dur="800" decel="100000"/>
                                        <p:tgtEl>
                                          <p:spTgt spid="26627">
                                            <p:txEl>
                                              <p:pRg st="3" end="3"/>
                                            </p:txEl>
                                          </p:spTgt>
                                        </p:tgtEl>
                                      </p:cBhvr>
                                    </p:animEffect>
                                    <p:anim calcmode="lin" valueType="num">
                                      <p:cBhvr>
                                        <p:cTn id="40" dur="800" decel="100000" fill="hold"/>
                                        <p:tgtEl>
                                          <p:spTgt spid="26627">
                                            <p:txEl>
                                              <p:pRg st="3" end="3"/>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6627">
                                            <p:txEl>
                                              <p:pRg st="3" end="3"/>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6627">
                                            <p:txEl>
                                              <p:pRg st="3" end="3"/>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6627">
                                            <p:txEl>
                                              <p:pRg st="3" end="3"/>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6627">
                                            <p:txEl>
                                              <p:pRg st="3" end="3"/>
                                            </p:txEl>
                                          </p:spTgt>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26627">
                                            <p:txEl>
                                              <p:pRg st="4" end="4"/>
                                            </p:txEl>
                                          </p:spTgt>
                                        </p:tgtEl>
                                        <p:attrNameLst>
                                          <p:attrName>style.visibility</p:attrName>
                                        </p:attrNameLst>
                                      </p:cBhvr>
                                      <p:to>
                                        <p:strVal val="visible"/>
                                      </p:to>
                                    </p:set>
                                    <p:animEffect transition="in" filter="fade">
                                      <p:cBhvr>
                                        <p:cTn id="47" dur="800" decel="100000"/>
                                        <p:tgtEl>
                                          <p:spTgt spid="26627">
                                            <p:txEl>
                                              <p:pRg st="4" end="4"/>
                                            </p:txEl>
                                          </p:spTgt>
                                        </p:tgtEl>
                                      </p:cBhvr>
                                    </p:animEffect>
                                    <p:anim calcmode="lin" valueType="num">
                                      <p:cBhvr>
                                        <p:cTn id="48" dur="800" decel="100000" fill="hold"/>
                                        <p:tgtEl>
                                          <p:spTgt spid="26627">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6627">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6627">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6627">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6627">
                                            <p:txEl>
                                              <p:pRg st="4" end="4"/>
                                            </p:txEl>
                                          </p:spTgt>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26627">
                                            <p:txEl>
                                              <p:pRg st="5" end="5"/>
                                            </p:txEl>
                                          </p:spTgt>
                                        </p:tgtEl>
                                        <p:attrNameLst>
                                          <p:attrName>style.visibility</p:attrName>
                                        </p:attrNameLst>
                                      </p:cBhvr>
                                      <p:to>
                                        <p:strVal val="visible"/>
                                      </p:to>
                                    </p:set>
                                    <p:animEffect transition="in" filter="fade">
                                      <p:cBhvr>
                                        <p:cTn id="55" dur="800" decel="100000"/>
                                        <p:tgtEl>
                                          <p:spTgt spid="26627">
                                            <p:txEl>
                                              <p:pRg st="5" end="5"/>
                                            </p:txEl>
                                          </p:spTgt>
                                        </p:tgtEl>
                                      </p:cBhvr>
                                    </p:animEffect>
                                    <p:anim calcmode="lin" valueType="num">
                                      <p:cBhvr>
                                        <p:cTn id="56" dur="800" decel="100000" fill="hold"/>
                                        <p:tgtEl>
                                          <p:spTgt spid="26627">
                                            <p:txEl>
                                              <p:pRg st="5" end="5"/>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6627">
                                            <p:txEl>
                                              <p:pRg st="5" end="5"/>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6627">
                                            <p:txEl>
                                              <p:pRg st="5" end="5"/>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6627">
                                            <p:txEl>
                                              <p:pRg st="5" end="5"/>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6627">
                                            <p:txEl>
                                              <p:pRg st="5" end="5"/>
                                            </p:txEl>
                                          </p:spTgt>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26627">
                                            <p:txEl>
                                              <p:pRg st="6" end="6"/>
                                            </p:txEl>
                                          </p:spTgt>
                                        </p:tgtEl>
                                        <p:attrNameLst>
                                          <p:attrName>style.visibility</p:attrName>
                                        </p:attrNameLst>
                                      </p:cBhvr>
                                      <p:to>
                                        <p:strVal val="visible"/>
                                      </p:to>
                                    </p:set>
                                    <p:animEffect transition="in" filter="fade">
                                      <p:cBhvr>
                                        <p:cTn id="63" dur="800" decel="100000"/>
                                        <p:tgtEl>
                                          <p:spTgt spid="26627">
                                            <p:txEl>
                                              <p:pRg st="6" end="6"/>
                                            </p:txEl>
                                          </p:spTgt>
                                        </p:tgtEl>
                                      </p:cBhvr>
                                    </p:animEffect>
                                    <p:anim calcmode="lin" valueType="num">
                                      <p:cBhvr>
                                        <p:cTn id="64" dur="800" decel="100000" fill="hold"/>
                                        <p:tgtEl>
                                          <p:spTgt spid="26627">
                                            <p:txEl>
                                              <p:pRg st="6" end="6"/>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26627">
                                            <p:txEl>
                                              <p:pRg st="6" end="6"/>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26627">
                                            <p:txEl>
                                              <p:pRg st="6" end="6"/>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6627">
                                            <p:txEl>
                                              <p:pRg st="6" end="6"/>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6627">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55662" y="0"/>
            <a:ext cx="6781800" cy="1218481"/>
          </a:xfrm>
        </p:spPr>
        <p:txBody>
          <a:bodyPr>
            <a:normAutofit/>
          </a:bodyPr>
          <a:lstStyle/>
          <a:p>
            <a:pPr eaLnBrk="1" hangingPunct="1">
              <a:defRPr/>
            </a:pPr>
            <a:r>
              <a:rPr lang="en-US" sz="4400" dirty="0" smtClean="0">
                <a:solidFill>
                  <a:srgbClr val="C00000"/>
                </a:solidFill>
              </a:rPr>
              <a:t>Responsibility Statement</a:t>
            </a:r>
          </a:p>
        </p:txBody>
      </p:sp>
      <p:sp>
        <p:nvSpPr>
          <p:cNvPr id="61443" name="Rectangle 3"/>
          <p:cNvSpPr>
            <a:spLocks noGrp="1" noChangeArrowheads="1"/>
          </p:cNvSpPr>
          <p:nvPr>
            <p:ph idx="1"/>
          </p:nvPr>
        </p:nvSpPr>
        <p:spPr>
          <a:xfrm>
            <a:off x="762000" y="1600200"/>
            <a:ext cx="7543800" cy="3886200"/>
          </a:xfrm>
        </p:spPr>
        <p:txBody>
          <a:bodyPr/>
          <a:lstStyle/>
          <a:p>
            <a:pPr eaLnBrk="1" hangingPunct="1">
              <a:lnSpc>
                <a:spcPct val="90000"/>
              </a:lnSpc>
              <a:buFontTx/>
              <a:buNone/>
            </a:pPr>
            <a:r>
              <a:rPr lang="en-US" altLang="en-US" sz="2800" dirty="0" smtClean="0"/>
              <a:t>   “AMIAS are to provide direction to assure that emphasis is placed on the Al-Anon/ Alateen program of recovery and, to the best of their ability, maintain an atmosphere that will protect the Alateen members from physical and emotional harm.”</a:t>
            </a:r>
          </a:p>
          <a:p>
            <a:pPr eaLnBrk="1" hangingPunct="1">
              <a:lnSpc>
                <a:spcPct val="90000"/>
              </a:lnSpc>
              <a:buFontTx/>
              <a:buNone/>
            </a:pPr>
            <a:endParaRPr lang="en-US" altLang="en-US" sz="1800" i="1" dirty="0" smtClean="0"/>
          </a:p>
          <a:p>
            <a:pPr eaLnBrk="1" hangingPunct="1">
              <a:lnSpc>
                <a:spcPct val="90000"/>
              </a:lnSpc>
              <a:buFontTx/>
              <a:buNone/>
            </a:pPr>
            <a:r>
              <a:rPr lang="en-US" altLang="en-US" sz="2000" i="1" dirty="0" smtClean="0"/>
              <a:t>	The Responsibility Statement can be found on the WSO </a:t>
            </a:r>
            <a:r>
              <a:rPr lang="en-US" altLang="en-US" sz="2000" b="1" dirty="0" smtClean="0"/>
              <a:t>Alateen Safety Guideline</a:t>
            </a:r>
            <a:r>
              <a:rPr lang="en-US" altLang="en-US" sz="2000" i="1" dirty="0" smtClean="0"/>
              <a:t>, G-34, available on the Members’ Web site</a:t>
            </a:r>
            <a:r>
              <a:rPr lang="en-US" altLang="en-US" sz="2000" i="1" smtClean="0"/>
              <a:t>,         </a:t>
            </a:r>
            <a:r>
              <a:rPr lang="en-US" altLang="en-US" sz="2000" i="1" smtClean="0">
                <a:hlinkClick r:id="rId3"/>
              </a:rPr>
              <a:t>al-anon.org/members</a:t>
            </a:r>
            <a:r>
              <a:rPr lang="en-US" altLang="en-US" sz="2000" i="1" dirty="0" smtClean="0"/>
              <a:t>. </a:t>
            </a:r>
          </a:p>
          <a:p>
            <a:pPr eaLnBrk="1" hangingPunct="1">
              <a:buFontTx/>
              <a:buNone/>
            </a:pPr>
            <a:endParaRPr lang="en-US" altLang="en-US" sz="2800" dirty="0" smtClean="0"/>
          </a:p>
        </p:txBody>
      </p:sp>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6082">
            <a:off x="4370388" y="5148263"/>
            <a:ext cx="4813300" cy="317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1000"/>
                                        <p:tgtEl>
                                          <p:spTgt spid="61442"/>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animEffect transition="in" filter="dissolve">
                                      <p:cBhvr>
                                        <p:cTn id="11" dur="500"/>
                                        <p:tgtEl>
                                          <p:spTgt spid="61443">
                                            <p:txEl>
                                              <p:pRg st="0" end="0"/>
                                            </p:txEl>
                                          </p:spTgt>
                                        </p:tgtEl>
                                      </p:cBhvr>
                                    </p:animEffect>
                                  </p:childTnLst>
                                </p:cTn>
                              </p:par>
                            </p:childTnLst>
                          </p:cTn>
                        </p:par>
                        <p:par>
                          <p:cTn id="12" fill="hold" nodeType="afterGroup">
                            <p:stCondLst>
                              <p:cond delay="1500"/>
                            </p:stCondLst>
                            <p:childTnLst>
                              <p:par>
                                <p:cTn id="13" presetID="7" presetClass="entr" presetSubtype="4" fill="hold" grpId="0" nodeType="after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 calcmode="lin" valueType="num">
                                      <p:cBhvr additive="base">
                                        <p:cTn id="15"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93295" y="304800"/>
            <a:ext cx="7315200" cy="1600200"/>
          </a:xfrm>
        </p:spPr>
        <p:txBody>
          <a:bodyPr/>
          <a:lstStyle/>
          <a:p>
            <a:pPr eaLnBrk="1" hangingPunct="1">
              <a:defRPr/>
            </a:pPr>
            <a:r>
              <a:rPr lang="en-US" sz="4000" dirty="0" smtClean="0">
                <a:solidFill>
                  <a:srgbClr val="C00000"/>
                </a:solidFill>
              </a:rPr>
              <a:t>Safety Checklist</a:t>
            </a:r>
            <a:br>
              <a:rPr lang="en-US" sz="4000" dirty="0" smtClean="0">
                <a:solidFill>
                  <a:srgbClr val="C00000"/>
                </a:solidFill>
              </a:rPr>
            </a:br>
            <a:endParaRPr lang="en-US" sz="4000" dirty="0" smtClean="0">
              <a:solidFill>
                <a:srgbClr val="C00000"/>
              </a:solidFill>
            </a:endParaRPr>
          </a:p>
        </p:txBody>
      </p:sp>
      <p:sp>
        <p:nvSpPr>
          <p:cNvPr id="35843" name="Rectangle 3"/>
          <p:cNvSpPr>
            <a:spLocks noGrp="1" noChangeArrowheads="1"/>
          </p:cNvSpPr>
          <p:nvPr>
            <p:ph idx="1"/>
          </p:nvPr>
        </p:nvSpPr>
        <p:spPr>
          <a:xfrm>
            <a:off x="381000" y="856874"/>
            <a:ext cx="8458200" cy="5046621"/>
          </a:xfrm>
        </p:spPr>
        <p:txBody>
          <a:bodyPr/>
          <a:lstStyle/>
          <a:p>
            <a:pPr marL="0" indent="0">
              <a:lnSpc>
                <a:spcPct val="90000"/>
              </a:lnSpc>
              <a:buNone/>
            </a:pPr>
            <a:r>
              <a:rPr lang="en-US" sz="2800" dirty="0">
                <a:solidFill>
                  <a:srgbClr val="C00000"/>
                </a:solidFill>
              </a:rPr>
              <a:t>Al-Anon Members Involved in Alateen Service</a:t>
            </a:r>
            <a:r>
              <a:rPr lang="en-US" sz="2800" dirty="0" smtClean="0">
                <a:solidFill>
                  <a:srgbClr val="C00000"/>
                </a:solidFill>
              </a:rPr>
              <a:t>:</a:t>
            </a:r>
          </a:p>
          <a:p>
            <a:pPr>
              <a:lnSpc>
                <a:spcPct val="90000"/>
              </a:lnSpc>
            </a:pPr>
            <a:r>
              <a:rPr lang="en-US" altLang="en-US" sz="2400" dirty="0" smtClean="0"/>
              <a:t>Work their own Al-Anon program. </a:t>
            </a:r>
          </a:p>
          <a:p>
            <a:pPr>
              <a:lnSpc>
                <a:spcPct val="90000"/>
              </a:lnSpc>
            </a:pPr>
            <a:r>
              <a:rPr lang="en-US" altLang="en-US" sz="2400" dirty="0" smtClean="0"/>
              <a:t>Use their personal and service Sponsors. </a:t>
            </a:r>
          </a:p>
          <a:p>
            <a:pPr>
              <a:lnSpc>
                <a:spcPct val="90000"/>
              </a:lnSpc>
            </a:pPr>
            <a:r>
              <a:rPr lang="en-US" altLang="en-US" sz="2400" dirty="0" smtClean="0"/>
              <a:t>Participate in local/Area Al-Anon/Alateen events.</a:t>
            </a:r>
          </a:p>
          <a:p>
            <a:pPr eaLnBrk="1" hangingPunct="1">
              <a:lnSpc>
                <a:spcPct val="90000"/>
              </a:lnSpc>
            </a:pPr>
            <a:r>
              <a:rPr lang="en-US" altLang="en-US" sz="2400" dirty="0" smtClean="0"/>
              <a:t>Avoid one-on-one interactions with Alateens.</a:t>
            </a:r>
          </a:p>
          <a:p>
            <a:pPr eaLnBrk="1" hangingPunct="1">
              <a:lnSpc>
                <a:spcPct val="90000"/>
              </a:lnSpc>
            </a:pPr>
            <a:r>
              <a:rPr lang="en-US" altLang="en-US" sz="2400" dirty="0" smtClean="0"/>
              <a:t>Know when to step down as an Alateen Group Sponsor.</a:t>
            </a:r>
          </a:p>
          <a:p>
            <a:pPr eaLnBrk="1" hangingPunct="1">
              <a:lnSpc>
                <a:spcPct val="90000"/>
              </a:lnSpc>
            </a:pPr>
            <a:r>
              <a:rPr lang="en-US" altLang="en-US" sz="2400" dirty="0" smtClean="0"/>
              <a:t>Attend district and Area service meetings whenever possible.</a:t>
            </a:r>
          </a:p>
          <a:p>
            <a:pPr eaLnBrk="1" hangingPunct="1">
              <a:lnSpc>
                <a:spcPct val="90000"/>
              </a:lnSpc>
            </a:pPr>
            <a:r>
              <a:rPr lang="en-US" altLang="en-US" sz="2400" dirty="0" smtClean="0"/>
              <a:t>Participate in Alateen Sponsor Workshops.</a:t>
            </a:r>
          </a:p>
          <a:p>
            <a:pPr eaLnBrk="1" hangingPunct="1">
              <a:lnSpc>
                <a:spcPct val="90000"/>
              </a:lnSpc>
            </a:pPr>
            <a:r>
              <a:rPr lang="en-US" altLang="en-US" sz="2400" dirty="0" smtClean="0"/>
              <a:t>Stay informed—connect with the Area Alateen Coordinator.</a:t>
            </a:r>
          </a:p>
          <a:p>
            <a:pPr eaLnBrk="1" hangingPunct="1">
              <a:lnSpc>
                <a:spcPct val="90000"/>
              </a:lnSpc>
            </a:pPr>
            <a:r>
              <a:rPr lang="en-US" altLang="en-US" sz="2400" dirty="0" smtClean="0"/>
              <a:t>Use all </a:t>
            </a:r>
            <a:r>
              <a:rPr lang="en-US" altLang="en-US" dirty="0" smtClean="0"/>
              <a:t>their</a:t>
            </a:r>
            <a:r>
              <a:rPr lang="en-US" altLang="en-US" sz="2400" dirty="0" smtClean="0"/>
              <a:t> resources!</a:t>
            </a:r>
          </a:p>
        </p:txBody>
      </p:sp>
      <p:sp>
        <p:nvSpPr>
          <p:cNvPr id="35846" name="Text Box 6"/>
          <p:cNvSpPr txBox="1">
            <a:spLocks noChangeArrowheads="1"/>
          </p:cNvSpPr>
          <p:nvPr/>
        </p:nvSpPr>
        <p:spPr bwMode="auto">
          <a:xfrm>
            <a:off x="685800" y="5577681"/>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spcBef>
                <a:spcPct val="0"/>
              </a:spcBef>
              <a:buFontTx/>
              <a:buNone/>
            </a:pPr>
            <a:r>
              <a:rPr lang="en-US" altLang="en-US" b="0" dirty="0">
                <a:solidFill>
                  <a:srgbClr val="C00000"/>
                </a:solidFill>
                <a:latin typeface="Brush Script MT" pitchFamily="66" charset="0"/>
              </a:rPr>
              <a:t>Talk to each other, reason things out with someone else…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5842"/>
                                        </p:tgtEl>
                                        <p:attrNameLst>
                                          <p:attrName>style.visibility</p:attrName>
                                        </p:attrNameLst>
                                      </p:cBhvr>
                                      <p:to>
                                        <p:strVal val="visible"/>
                                      </p:to>
                                    </p:set>
                                    <p:anim calcmode="discrete" valueType="clr">
                                      <p:cBhvr override="childStyle">
                                        <p:cTn id="7" dur="80"/>
                                        <p:tgtEl>
                                          <p:spTgt spid="358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2"/>
                                        </p:tgtEl>
                                        <p:attrNameLst>
                                          <p:attrName>fillcolor</p:attrName>
                                        </p:attrNameLst>
                                      </p:cBhvr>
                                      <p:tavLst>
                                        <p:tav tm="0">
                                          <p:val>
                                            <p:clrVal>
                                              <a:schemeClr val="accent2"/>
                                            </p:clrVal>
                                          </p:val>
                                        </p:tav>
                                        <p:tav tm="50000">
                                          <p:val>
                                            <p:clrVal>
                                              <a:schemeClr val="hlink"/>
                                            </p:clrVal>
                                          </p:val>
                                        </p:tav>
                                      </p:tavLst>
                                    </p:anim>
                                    <p:set>
                                      <p:cBhvr>
                                        <p:cTn id="9" dur="80"/>
                                        <p:tgtEl>
                                          <p:spTgt spid="35842"/>
                                        </p:tgtEl>
                                        <p:attrNameLst>
                                          <p:attrName>fill.type</p:attrName>
                                        </p:attrNameLst>
                                      </p:cBhvr>
                                      <p:to>
                                        <p:strVal val="solid"/>
                                      </p:to>
                                    </p:set>
                                  </p:childTnLst>
                                </p:cTn>
                              </p:par>
                            </p:childTnLst>
                          </p:cTn>
                        </p:par>
                        <p:par>
                          <p:cTn id="10" fill="hold" nodeType="withGroup">
                            <p:stCondLst>
                              <p:cond delay="640"/>
                            </p:stCondLst>
                            <p:childTnLst>
                              <p:par>
                                <p:cTn id="11" presetID="7" presetClass="entr" presetSubtype="4" fill="hold" grpId="0" nodeType="after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640"/>
                            </p:stCondLst>
                            <p:childTnLst>
                              <p:par>
                                <p:cTn id="16" presetID="7" presetClass="entr" presetSubtype="4" fill="hold" grpId="0" nodeType="after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640"/>
                            </p:stCondLst>
                            <p:childTnLst>
                              <p:par>
                                <p:cTn id="21" presetID="7" presetClass="entr" presetSubtype="4" fill="hold" grpId="0" nodeType="afterEffect">
                                  <p:stCondLst>
                                    <p:cond delay="0"/>
                                  </p:stCondLst>
                                  <p:childTnLst>
                                    <p:set>
                                      <p:cBhvr>
                                        <p:cTn id="22" dur="1" fill="hold">
                                          <p:stCondLst>
                                            <p:cond delay="0"/>
                                          </p:stCondLst>
                                        </p:cTn>
                                        <p:tgtEl>
                                          <p:spTgt spid="35843">
                                            <p:txEl>
                                              <p:pRg st="2" end="2"/>
                                            </p:txEl>
                                          </p:spTgt>
                                        </p:tgtEl>
                                        <p:attrNameLst>
                                          <p:attrName>style.visibility</p:attrName>
                                        </p:attrNameLst>
                                      </p:cBhvr>
                                      <p:to>
                                        <p:strVal val="visible"/>
                                      </p:to>
                                    </p:set>
                                    <p:anim calcmode="lin" valueType="num">
                                      <p:cBhvr additive="base">
                                        <p:cTn id="23"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640"/>
                            </p:stCondLst>
                            <p:childTnLst>
                              <p:par>
                                <p:cTn id="26" presetID="7" presetClass="entr" presetSubtype="4" fill="hold" grpId="0" nodeType="after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 calcmode="lin" valueType="num">
                                      <p:cBhvr additive="base">
                                        <p:cTn id="28"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4640"/>
                            </p:stCondLst>
                            <p:childTnLst>
                              <p:par>
                                <p:cTn id="31" presetID="7" presetClass="entr" presetSubtype="4" fill="hold" grpId="0" nodeType="afterEffect">
                                  <p:stCondLst>
                                    <p:cond delay="0"/>
                                  </p:stCondLst>
                                  <p:childTnLst>
                                    <p:set>
                                      <p:cBhvr>
                                        <p:cTn id="32" dur="1" fill="hold">
                                          <p:stCondLst>
                                            <p:cond delay="0"/>
                                          </p:stCondLst>
                                        </p:cTn>
                                        <p:tgtEl>
                                          <p:spTgt spid="35843">
                                            <p:txEl>
                                              <p:pRg st="4" end="4"/>
                                            </p:txEl>
                                          </p:spTgt>
                                        </p:tgtEl>
                                        <p:attrNameLst>
                                          <p:attrName>style.visibility</p:attrName>
                                        </p:attrNameLst>
                                      </p:cBhvr>
                                      <p:to>
                                        <p:strVal val="visible"/>
                                      </p:to>
                                    </p:set>
                                    <p:anim calcmode="lin" valueType="num">
                                      <p:cBhvr additive="base">
                                        <p:cTn id="33"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640"/>
                            </p:stCondLst>
                            <p:childTnLst>
                              <p:par>
                                <p:cTn id="36" presetID="7" presetClass="entr" presetSubtype="4" fill="hold" grpId="0" nodeType="afterEffect">
                                  <p:stCondLst>
                                    <p:cond delay="0"/>
                                  </p:stCondLst>
                                  <p:childTnLst>
                                    <p:set>
                                      <p:cBhvr>
                                        <p:cTn id="37" dur="1" fill="hold">
                                          <p:stCondLst>
                                            <p:cond delay="0"/>
                                          </p:stCondLst>
                                        </p:cTn>
                                        <p:tgtEl>
                                          <p:spTgt spid="35843">
                                            <p:txEl>
                                              <p:pRg st="5" end="5"/>
                                            </p:txEl>
                                          </p:spTgt>
                                        </p:tgtEl>
                                        <p:attrNameLst>
                                          <p:attrName>style.visibility</p:attrName>
                                        </p:attrNameLst>
                                      </p:cBhvr>
                                      <p:to>
                                        <p:strVal val="visible"/>
                                      </p:to>
                                    </p:set>
                                    <p:anim calcmode="lin" valueType="num">
                                      <p:cBhvr additive="base">
                                        <p:cTn id="38"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6640"/>
                            </p:stCondLst>
                            <p:childTnLst>
                              <p:par>
                                <p:cTn id="41" presetID="7" presetClass="entr" presetSubtype="4" fill="hold" grpId="0" nodeType="afterEffect">
                                  <p:stCondLst>
                                    <p:cond delay="0"/>
                                  </p:stCondLst>
                                  <p:childTnLst>
                                    <p:set>
                                      <p:cBhvr>
                                        <p:cTn id="42" dur="1" fill="hold">
                                          <p:stCondLst>
                                            <p:cond delay="0"/>
                                          </p:stCondLst>
                                        </p:cTn>
                                        <p:tgtEl>
                                          <p:spTgt spid="35843">
                                            <p:txEl>
                                              <p:pRg st="6" end="6"/>
                                            </p:txEl>
                                          </p:spTgt>
                                        </p:tgtEl>
                                        <p:attrNameLst>
                                          <p:attrName>style.visibility</p:attrName>
                                        </p:attrNameLst>
                                      </p:cBhvr>
                                      <p:to>
                                        <p:strVal val="visible"/>
                                      </p:to>
                                    </p:set>
                                    <p:anim calcmode="lin" valueType="num">
                                      <p:cBhvr additive="base">
                                        <p:cTn id="43" dur="10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7640"/>
                            </p:stCondLst>
                            <p:childTnLst>
                              <p:par>
                                <p:cTn id="46" presetID="7" presetClass="entr" presetSubtype="4" fill="hold" grpId="0" nodeType="afterEffect">
                                  <p:stCondLst>
                                    <p:cond delay="0"/>
                                  </p:stCondLst>
                                  <p:childTnLst>
                                    <p:set>
                                      <p:cBhvr>
                                        <p:cTn id="47" dur="1" fill="hold">
                                          <p:stCondLst>
                                            <p:cond delay="0"/>
                                          </p:stCondLst>
                                        </p:cTn>
                                        <p:tgtEl>
                                          <p:spTgt spid="35843">
                                            <p:txEl>
                                              <p:pRg st="7" end="7"/>
                                            </p:txEl>
                                          </p:spTgt>
                                        </p:tgtEl>
                                        <p:attrNameLst>
                                          <p:attrName>style.visibility</p:attrName>
                                        </p:attrNameLst>
                                      </p:cBhvr>
                                      <p:to>
                                        <p:strVal val="visible"/>
                                      </p:to>
                                    </p:set>
                                    <p:anim calcmode="lin" valueType="num">
                                      <p:cBhvr additive="base">
                                        <p:cTn id="48" dur="10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5843">
                                            <p:txEl>
                                              <p:pRg st="7" end="7"/>
                                            </p:txEl>
                                          </p:spTgt>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8640"/>
                            </p:stCondLst>
                            <p:childTnLst>
                              <p:par>
                                <p:cTn id="51" presetID="7" presetClass="entr" presetSubtype="4" fill="hold" grpId="0" nodeType="afterEffect">
                                  <p:stCondLst>
                                    <p:cond delay="0"/>
                                  </p:stCondLst>
                                  <p:childTnLst>
                                    <p:set>
                                      <p:cBhvr>
                                        <p:cTn id="52" dur="1" fill="hold">
                                          <p:stCondLst>
                                            <p:cond delay="0"/>
                                          </p:stCondLst>
                                        </p:cTn>
                                        <p:tgtEl>
                                          <p:spTgt spid="35843">
                                            <p:txEl>
                                              <p:pRg st="8" end="8"/>
                                            </p:txEl>
                                          </p:spTgt>
                                        </p:tgtEl>
                                        <p:attrNameLst>
                                          <p:attrName>style.visibility</p:attrName>
                                        </p:attrNameLst>
                                      </p:cBhvr>
                                      <p:to>
                                        <p:strVal val="visible"/>
                                      </p:to>
                                    </p:set>
                                    <p:anim calcmode="lin" valueType="num">
                                      <p:cBhvr additive="base">
                                        <p:cTn id="53" dur="10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35843">
                                            <p:txEl>
                                              <p:pRg st="8" end="8"/>
                                            </p:txEl>
                                          </p:spTgt>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9640"/>
                            </p:stCondLst>
                            <p:childTnLst>
                              <p:par>
                                <p:cTn id="56" presetID="7" presetClass="entr" presetSubtype="4" fill="hold" grpId="0" nodeType="afterEffect">
                                  <p:stCondLst>
                                    <p:cond delay="0"/>
                                  </p:stCondLst>
                                  <p:childTnLst>
                                    <p:set>
                                      <p:cBhvr>
                                        <p:cTn id="57" dur="1" fill="hold">
                                          <p:stCondLst>
                                            <p:cond delay="0"/>
                                          </p:stCondLst>
                                        </p:cTn>
                                        <p:tgtEl>
                                          <p:spTgt spid="35843">
                                            <p:txEl>
                                              <p:pRg st="9" end="9"/>
                                            </p:txEl>
                                          </p:spTgt>
                                        </p:tgtEl>
                                        <p:attrNameLst>
                                          <p:attrName>style.visibility</p:attrName>
                                        </p:attrNameLst>
                                      </p:cBhvr>
                                      <p:to>
                                        <p:strVal val="visible"/>
                                      </p:to>
                                    </p:set>
                                    <p:anim calcmode="lin" valueType="num">
                                      <p:cBhvr additive="base">
                                        <p:cTn id="58" dur="1000" fill="hold"/>
                                        <p:tgtEl>
                                          <p:spTgt spid="35843">
                                            <p:txEl>
                                              <p:pRg st="9" end="9"/>
                                            </p:txEl>
                                          </p:spTgt>
                                        </p:tgtEl>
                                        <p:attrNameLst>
                                          <p:attrName>ppt_x</p:attrName>
                                        </p:attrNameLst>
                                      </p:cBhvr>
                                      <p:tavLst>
                                        <p:tav tm="0">
                                          <p:val>
                                            <p:strVal val="#ppt_x"/>
                                          </p:val>
                                        </p:tav>
                                        <p:tav tm="100000">
                                          <p:val>
                                            <p:strVal val="#ppt_x"/>
                                          </p:val>
                                        </p:tav>
                                      </p:tavLst>
                                    </p:anim>
                                    <p:anim calcmode="lin" valueType="num">
                                      <p:cBhvr additive="base">
                                        <p:cTn id="59" dur="1000" fill="hold"/>
                                        <p:tgtEl>
                                          <p:spTgt spid="35843">
                                            <p:txEl>
                                              <p:pRg st="9" end="9"/>
                                            </p:txEl>
                                          </p:spTgt>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10640"/>
                            </p:stCondLst>
                            <p:childTnLst>
                              <p:par>
                                <p:cTn id="61" presetID="2" presetClass="entr" presetSubtype="8" fill="hold" grpId="0" nodeType="afterEffect">
                                  <p:stCondLst>
                                    <p:cond delay="0"/>
                                  </p:stCondLst>
                                  <p:iterate type="lt">
                                    <p:tmPct val="0"/>
                                  </p:iterate>
                                  <p:childTnLst>
                                    <p:set>
                                      <p:cBhvr>
                                        <p:cTn id="62" dur="1" fill="hold">
                                          <p:stCondLst>
                                            <p:cond delay="0"/>
                                          </p:stCondLst>
                                        </p:cTn>
                                        <p:tgtEl>
                                          <p:spTgt spid="35846"/>
                                        </p:tgtEl>
                                        <p:attrNameLst>
                                          <p:attrName>style.visibility</p:attrName>
                                        </p:attrNameLst>
                                      </p:cBhvr>
                                      <p:to>
                                        <p:strVal val="visible"/>
                                      </p:to>
                                    </p:set>
                                    <p:anim calcmode="lin" valueType="num">
                                      <p:cBhvr additive="base">
                                        <p:cTn id="63" dur="1000" fill="hold"/>
                                        <p:tgtEl>
                                          <p:spTgt spid="35846"/>
                                        </p:tgtEl>
                                        <p:attrNameLst>
                                          <p:attrName>ppt_x</p:attrName>
                                        </p:attrNameLst>
                                      </p:cBhvr>
                                      <p:tavLst>
                                        <p:tav tm="0">
                                          <p:val>
                                            <p:strVal val="0-#ppt_w/2"/>
                                          </p:val>
                                        </p:tav>
                                        <p:tav tm="100000">
                                          <p:val>
                                            <p:strVal val="#ppt_x"/>
                                          </p:val>
                                        </p:tav>
                                      </p:tavLst>
                                    </p:anim>
                                    <p:anim calcmode="lin" valueType="num">
                                      <p:cBhvr additive="base">
                                        <p:cTn id="64" dur="1000" fill="hold"/>
                                        <p:tgtEl>
                                          <p:spTgt spid="3584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11640"/>
                            </p:stCondLst>
                            <p:childTnLst>
                              <p:par>
                                <p:cTn id="66" presetID="36" presetClass="emph" presetSubtype="0" fill="hold" grpId="1" nodeType="afterEffect">
                                  <p:stCondLst>
                                    <p:cond delay="0"/>
                                  </p:stCondLst>
                                  <p:iterate type="lt">
                                    <p:tmPct val="10000"/>
                                  </p:iterate>
                                  <p:childTnLst>
                                    <p:animScale>
                                      <p:cBhvr>
                                        <p:cTn id="67" dur="250" autoRev="1" fill="hold">
                                          <p:stCondLst>
                                            <p:cond delay="0"/>
                                          </p:stCondLst>
                                        </p:cTn>
                                        <p:tgtEl>
                                          <p:spTgt spid="35846"/>
                                        </p:tgtEl>
                                      </p:cBhvr>
                                      <p:to x="80000" y="100000"/>
                                    </p:animScale>
                                    <p:anim by="(#ppt_w*0.10)" calcmode="lin" valueType="num">
                                      <p:cBhvr>
                                        <p:cTn id="68" dur="250" autoRev="1" fill="hold">
                                          <p:stCondLst>
                                            <p:cond delay="0"/>
                                          </p:stCondLst>
                                        </p:cTn>
                                        <p:tgtEl>
                                          <p:spTgt spid="35846"/>
                                        </p:tgtEl>
                                        <p:attrNameLst>
                                          <p:attrName>ppt_x</p:attrName>
                                        </p:attrNameLst>
                                      </p:cBhvr>
                                    </p:anim>
                                    <p:anim by="(-#ppt_w*0.10)" calcmode="lin" valueType="num">
                                      <p:cBhvr>
                                        <p:cTn id="69" dur="250" autoRev="1" fill="hold">
                                          <p:stCondLst>
                                            <p:cond delay="0"/>
                                          </p:stCondLst>
                                        </p:cTn>
                                        <p:tgtEl>
                                          <p:spTgt spid="35846"/>
                                        </p:tgtEl>
                                        <p:attrNameLst>
                                          <p:attrName>ppt_y</p:attrName>
                                        </p:attrNameLst>
                                      </p:cBhvr>
                                    </p:anim>
                                    <p:animRot by="-480000">
                                      <p:cBhvr>
                                        <p:cTn id="70" dur="250" autoRev="1" fill="hold">
                                          <p:stCondLst>
                                            <p:cond delay="0"/>
                                          </p:stCondLst>
                                        </p:cTn>
                                        <p:tgtEl>
                                          <p:spTgt spid="358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uiExpand="1" build="p"/>
      <p:bldP spid="35846" grpId="0"/>
      <p:bldP spid="3584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12032"/>
            <a:ext cx="6781800" cy="1600200"/>
          </a:xfrm>
        </p:spPr>
        <p:txBody>
          <a:bodyPr/>
          <a:lstStyle/>
          <a:p>
            <a:pPr eaLnBrk="1" hangingPunct="1">
              <a:defRPr/>
            </a:pPr>
            <a:r>
              <a:rPr lang="en-US" dirty="0" smtClean="0">
                <a:solidFill>
                  <a:srgbClr val="C00000"/>
                </a:solidFill>
              </a:rPr>
              <a:t>Wrap Up</a:t>
            </a:r>
          </a:p>
        </p:txBody>
      </p:sp>
      <p:sp>
        <p:nvSpPr>
          <p:cNvPr id="88067" name="Rectangle 3"/>
          <p:cNvSpPr>
            <a:spLocks noGrp="1" noChangeArrowheads="1"/>
          </p:cNvSpPr>
          <p:nvPr>
            <p:ph idx="1"/>
          </p:nvPr>
        </p:nvSpPr>
        <p:spPr>
          <a:xfrm>
            <a:off x="685800" y="1447800"/>
            <a:ext cx="7543800" cy="3886200"/>
          </a:xfrm>
        </p:spPr>
        <p:txBody>
          <a:bodyPr/>
          <a:lstStyle/>
          <a:p>
            <a:pPr eaLnBrk="1" hangingPunct="1"/>
            <a:r>
              <a:rPr lang="en-US" altLang="en-US" dirty="0" smtClean="0"/>
              <a:t>Welcome to the world of Alateen service</a:t>
            </a:r>
          </a:p>
          <a:p>
            <a:pPr eaLnBrk="1" hangingPunct="1"/>
            <a:r>
              <a:rPr lang="en-US" altLang="en-US" dirty="0" smtClean="0"/>
              <a:t>Contacts for questions:</a:t>
            </a:r>
          </a:p>
          <a:p>
            <a:pPr lvl="1" eaLnBrk="1" hangingPunct="1">
              <a:buFontTx/>
              <a:buNone/>
            </a:pPr>
            <a:r>
              <a:rPr lang="en-US" altLang="en-US" dirty="0" smtClean="0">
                <a:solidFill>
                  <a:srgbClr val="C00000"/>
                </a:solidFill>
              </a:rPr>
              <a:t>Local Contact, phone, e-mail</a:t>
            </a:r>
          </a:p>
          <a:p>
            <a:pPr lvl="1" eaLnBrk="1" hangingPunct="1">
              <a:buFontTx/>
              <a:buNone/>
            </a:pPr>
            <a:r>
              <a:rPr lang="en-US" altLang="en-US" dirty="0" smtClean="0">
                <a:solidFill>
                  <a:srgbClr val="C00000"/>
                </a:solidFill>
              </a:rPr>
              <a:t>XX Area Alateen Coordinator</a:t>
            </a:r>
          </a:p>
          <a:p>
            <a:pPr lvl="1" eaLnBrk="1" hangingPunct="1"/>
            <a:r>
              <a:rPr lang="en-US" altLang="en-US" i="1" dirty="0" smtClean="0">
                <a:solidFill>
                  <a:schemeClr val="tx1"/>
                </a:solidFill>
              </a:rPr>
              <a:t>Insert name, phone number, e-mail</a:t>
            </a:r>
          </a:p>
          <a:p>
            <a:pPr lvl="1" eaLnBrk="1" hangingPunct="1">
              <a:buFontTx/>
              <a:buNone/>
            </a:pPr>
            <a:r>
              <a:rPr lang="en-US" altLang="en-US" dirty="0" smtClean="0">
                <a:solidFill>
                  <a:srgbClr val="C00000"/>
                </a:solidFill>
              </a:rPr>
              <a:t>XX Area Alateen Process Person (AAPP)</a:t>
            </a:r>
          </a:p>
          <a:p>
            <a:pPr lvl="1" eaLnBrk="1" hangingPunct="1"/>
            <a:r>
              <a:rPr lang="en-US" altLang="en-US" i="1" dirty="0" smtClean="0">
                <a:solidFill>
                  <a:schemeClr val="tx1"/>
                </a:solidFill>
              </a:rPr>
              <a:t>Insert name, phone number, e-mail</a:t>
            </a:r>
          </a:p>
          <a:p>
            <a:pPr lvl="1" eaLnBrk="1" hangingPunct="1">
              <a:buFontTx/>
              <a:buNone/>
            </a:pPr>
            <a:endParaRPr lang="en-US" altLang="en-US"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2000"/>
                                        <p:tgtEl>
                                          <p:spTgt spid="88066"/>
                                        </p:tgtEl>
                                      </p:cBhvr>
                                    </p:animEffect>
                                    <p:anim calcmode="lin" valueType="num">
                                      <p:cBhvr>
                                        <p:cTn id="8" dur="2000" fill="hold"/>
                                        <p:tgtEl>
                                          <p:spTgt spid="88066"/>
                                        </p:tgtEl>
                                        <p:attrNameLst>
                                          <p:attrName>style.rotation</p:attrName>
                                        </p:attrNameLst>
                                      </p:cBhvr>
                                      <p:tavLst>
                                        <p:tav tm="0">
                                          <p:val>
                                            <p:fltVal val="720"/>
                                          </p:val>
                                        </p:tav>
                                        <p:tav tm="100000">
                                          <p:val>
                                            <p:fltVal val="0"/>
                                          </p:val>
                                        </p:tav>
                                      </p:tavLst>
                                    </p:anim>
                                    <p:anim calcmode="lin" valueType="num">
                                      <p:cBhvr>
                                        <p:cTn id="9" dur="2000" fill="hold"/>
                                        <p:tgtEl>
                                          <p:spTgt spid="88066"/>
                                        </p:tgtEl>
                                        <p:attrNameLst>
                                          <p:attrName>ppt_h</p:attrName>
                                        </p:attrNameLst>
                                      </p:cBhvr>
                                      <p:tavLst>
                                        <p:tav tm="0">
                                          <p:val>
                                            <p:fltVal val="0"/>
                                          </p:val>
                                        </p:tav>
                                        <p:tav tm="100000">
                                          <p:val>
                                            <p:strVal val="#ppt_h"/>
                                          </p:val>
                                        </p:tav>
                                      </p:tavLst>
                                    </p:anim>
                                    <p:anim calcmode="lin" valueType="num">
                                      <p:cBhvr>
                                        <p:cTn id="10" dur="2000" fill="hold"/>
                                        <p:tgtEl>
                                          <p:spTgt spid="88066"/>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Effect transition="in" filter="dissolve">
                                      <p:cBhvr>
                                        <p:cTn id="14" dur="1000"/>
                                        <p:tgtEl>
                                          <p:spTgt spid="88067">
                                            <p:txEl>
                                              <p:pRg st="0" end="0"/>
                                            </p:txEl>
                                          </p:spTgt>
                                        </p:tgtEl>
                                      </p:cBhvr>
                                    </p:animEffect>
                                  </p:childTnLst>
                                </p:cTn>
                              </p:par>
                            </p:childTnLst>
                          </p:cTn>
                        </p:par>
                        <p:par>
                          <p:cTn id="15" fill="hold" nodeType="afterGroup">
                            <p:stCondLst>
                              <p:cond delay="3000"/>
                            </p:stCondLst>
                            <p:childTnLst>
                              <p:par>
                                <p:cTn id="16" presetID="9" presetClass="entr" presetSubtype="0" fill="hold" grpId="0" nodeType="afterEffect">
                                  <p:stCondLst>
                                    <p:cond delay="0"/>
                                  </p:stCondLst>
                                  <p:childTnLst>
                                    <p:set>
                                      <p:cBhvr>
                                        <p:cTn id="17" dur="1" fill="hold">
                                          <p:stCondLst>
                                            <p:cond delay="0"/>
                                          </p:stCondLst>
                                        </p:cTn>
                                        <p:tgtEl>
                                          <p:spTgt spid="88067">
                                            <p:txEl>
                                              <p:pRg st="1" end="1"/>
                                            </p:txEl>
                                          </p:spTgt>
                                        </p:tgtEl>
                                        <p:attrNameLst>
                                          <p:attrName>style.visibility</p:attrName>
                                        </p:attrNameLst>
                                      </p:cBhvr>
                                      <p:to>
                                        <p:strVal val="visible"/>
                                      </p:to>
                                    </p:set>
                                    <p:animEffect transition="in" filter="dissolve">
                                      <p:cBhvr>
                                        <p:cTn id="18" dur="1000"/>
                                        <p:tgtEl>
                                          <p:spTgt spid="88067">
                                            <p:txEl>
                                              <p:pRg st="1" end="1"/>
                                            </p:txEl>
                                          </p:spTgt>
                                        </p:tgtEl>
                                      </p:cBhvr>
                                    </p:animEffect>
                                  </p:childTnLst>
                                </p:cTn>
                              </p:par>
                            </p:childTnLst>
                          </p:cTn>
                        </p:par>
                        <p:par>
                          <p:cTn id="19" fill="hold" nodeType="afterGroup">
                            <p:stCondLst>
                              <p:cond delay="4000"/>
                            </p:stCondLst>
                            <p:childTnLst>
                              <p:par>
                                <p:cTn id="20" presetID="9" presetClass="entr" presetSubtype="0" fill="hold" grpId="0" nodeType="after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dissolve">
                                      <p:cBhvr>
                                        <p:cTn id="22" dur="1000"/>
                                        <p:tgtEl>
                                          <p:spTgt spid="88067">
                                            <p:txEl>
                                              <p:pRg st="2" end="2"/>
                                            </p:txEl>
                                          </p:spTgt>
                                        </p:tgtEl>
                                      </p:cBhvr>
                                    </p:animEffect>
                                  </p:childTnLst>
                                </p:cTn>
                              </p:par>
                            </p:childTnLst>
                          </p:cTn>
                        </p:par>
                        <p:par>
                          <p:cTn id="23" fill="hold" nodeType="afterGroup">
                            <p:stCondLst>
                              <p:cond delay="5000"/>
                            </p:stCondLst>
                            <p:childTnLst>
                              <p:par>
                                <p:cTn id="24" presetID="9" presetClass="entr" presetSubtype="0" fill="hold" grpId="0" nodeType="afterEffect">
                                  <p:stCondLst>
                                    <p:cond delay="0"/>
                                  </p:stCondLst>
                                  <p:childTnLst>
                                    <p:set>
                                      <p:cBhvr>
                                        <p:cTn id="25" dur="1" fill="hold">
                                          <p:stCondLst>
                                            <p:cond delay="0"/>
                                          </p:stCondLst>
                                        </p:cTn>
                                        <p:tgtEl>
                                          <p:spTgt spid="88067">
                                            <p:txEl>
                                              <p:pRg st="3" end="3"/>
                                            </p:txEl>
                                          </p:spTgt>
                                        </p:tgtEl>
                                        <p:attrNameLst>
                                          <p:attrName>style.visibility</p:attrName>
                                        </p:attrNameLst>
                                      </p:cBhvr>
                                      <p:to>
                                        <p:strVal val="visible"/>
                                      </p:to>
                                    </p:set>
                                    <p:animEffect transition="in" filter="dissolve">
                                      <p:cBhvr>
                                        <p:cTn id="26" dur="1000"/>
                                        <p:tgtEl>
                                          <p:spTgt spid="88067">
                                            <p:txEl>
                                              <p:pRg st="3" end="3"/>
                                            </p:txEl>
                                          </p:spTgt>
                                        </p:tgtEl>
                                      </p:cBhvr>
                                    </p:animEffect>
                                  </p:childTnLst>
                                </p:cTn>
                              </p:par>
                            </p:childTnLst>
                          </p:cTn>
                        </p:par>
                        <p:par>
                          <p:cTn id="27" fill="hold" nodeType="afterGroup">
                            <p:stCondLst>
                              <p:cond delay="6000"/>
                            </p:stCondLst>
                            <p:childTnLst>
                              <p:par>
                                <p:cTn id="28" presetID="9" presetClass="entr" presetSubtype="0" fill="hold" grpId="0" nodeType="afterEffect">
                                  <p:stCondLst>
                                    <p:cond delay="0"/>
                                  </p:stCondLst>
                                  <p:childTnLst>
                                    <p:set>
                                      <p:cBhvr>
                                        <p:cTn id="29" dur="1" fill="hold">
                                          <p:stCondLst>
                                            <p:cond delay="0"/>
                                          </p:stCondLst>
                                        </p:cTn>
                                        <p:tgtEl>
                                          <p:spTgt spid="88067">
                                            <p:txEl>
                                              <p:pRg st="4" end="4"/>
                                            </p:txEl>
                                          </p:spTgt>
                                        </p:tgtEl>
                                        <p:attrNameLst>
                                          <p:attrName>style.visibility</p:attrName>
                                        </p:attrNameLst>
                                      </p:cBhvr>
                                      <p:to>
                                        <p:strVal val="visible"/>
                                      </p:to>
                                    </p:set>
                                    <p:animEffect transition="in" filter="dissolve">
                                      <p:cBhvr>
                                        <p:cTn id="30" dur="1000"/>
                                        <p:tgtEl>
                                          <p:spTgt spid="88067">
                                            <p:txEl>
                                              <p:pRg st="4" end="4"/>
                                            </p:txEl>
                                          </p:spTgt>
                                        </p:tgtEl>
                                      </p:cBhvr>
                                    </p:animEffect>
                                  </p:childTnLst>
                                </p:cTn>
                              </p:par>
                            </p:childTnLst>
                          </p:cTn>
                        </p:par>
                        <p:par>
                          <p:cTn id="31" fill="hold" nodeType="afterGroup">
                            <p:stCondLst>
                              <p:cond delay="7000"/>
                            </p:stCondLst>
                            <p:childTnLst>
                              <p:par>
                                <p:cTn id="32" presetID="9" presetClass="entr" presetSubtype="0" fill="hold" grpId="0" nodeType="afterEffect">
                                  <p:stCondLst>
                                    <p:cond delay="0"/>
                                  </p:stCondLst>
                                  <p:childTnLst>
                                    <p:set>
                                      <p:cBhvr>
                                        <p:cTn id="33" dur="1" fill="hold">
                                          <p:stCondLst>
                                            <p:cond delay="0"/>
                                          </p:stCondLst>
                                        </p:cTn>
                                        <p:tgtEl>
                                          <p:spTgt spid="88067">
                                            <p:txEl>
                                              <p:pRg st="5" end="5"/>
                                            </p:txEl>
                                          </p:spTgt>
                                        </p:tgtEl>
                                        <p:attrNameLst>
                                          <p:attrName>style.visibility</p:attrName>
                                        </p:attrNameLst>
                                      </p:cBhvr>
                                      <p:to>
                                        <p:strVal val="visible"/>
                                      </p:to>
                                    </p:set>
                                    <p:animEffect transition="in" filter="dissolve">
                                      <p:cBhvr>
                                        <p:cTn id="34" dur="1000"/>
                                        <p:tgtEl>
                                          <p:spTgt spid="88067">
                                            <p:txEl>
                                              <p:pRg st="5" end="5"/>
                                            </p:txEl>
                                          </p:spTgt>
                                        </p:tgtEl>
                                      </p:cBhvr>
                                    </p:animEffect>
                                  </p:childTnLst>
                                </p:cTn>
                              </p:par>
                            </p:childTnLst>
                          </p:cTn>
                        </p:par>
                        <p:par>
                          <p:cTn id="35" fill="hold" nodeType="afterGroup">
                            <p:stCondLst>
                              <p:cond delay="8000"/>
                            </p:stCondLst>
                            <p:childTnLst>
                              <p:par>
                                <p:cTn id="36" presetID="9" presetClass="entr" presetSubtype="0" fill="hold" grpId="0" nodeType="afterEffect">
                                  <p:stCondLst>
                                    <p:cond delay="0"/>
                                  </p:stCondLst>
                                  <p:childTnLst>
                                    <p:set>
                                      <p:cBhvr>
                                        <p:cTn id="37" dur="1" fill="hold">
                                          <p:stCondLst>
                                            <p:cond delay="0"/>
                                          </p:stCondLst>
                                        </p:cTn>
                                        <p:tgtEl>
                                          <p:spTgt spid="88067">
                                            <p:txEl>
                                              <p:pRg st="6" end="6"/>
                                            </p:txEl>
                                          </p:spTgt>
                                        </p:tgtEl>
                                        <p:attrNameLst>
                                          <p:attrName>style.visibility</p:attrName>
                                        </p:attrNameLst>
                                      </p:cBhvr>
                                      <p:to>
                                        <p:strVal val="visible"/>
                                      </p:to>
                                    </p:set>
                                    <p:animEffect transition="in" filter="dissolve">
                                      <p:cBhvr>
                                        <p:cTn id="38" dur="1000"/>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66700"/>
            <a:ext cx="6781800" cy="1600200"/>
          </a:xfrm>
        </p:spPr>
        <p:txBody>
          <a:bodyPr/>
          <a:lstStyle/>
          <a:p>
            <a:pPr eaLnBrk="1" hangingPunct="1">
              <a:defRPr/>
            </a:pPr>
            <a:r>
              <a:rPr lang="en-US" dirty="0" smtClean="0">
                <a:solidFill>
                  <a:srgbClr val="C00000"/>
                </a:solidFill>
              </a:rPr>
              <a:t>Alateen Includes…</a:t>
            </a:r>
          </a:p>
        </p:txBody>
      </p:sp>
      <p:sp>
        <p:nvSpPr>
          <p:cNvPr id="3075" name="Rectangle 3"/>
          <p:cNvSpPr>
            <a:spLocks noGrp="1" noChangeArrowheads="1"/>
          </p:cNvSpPr>
          <p:nvPr>
            <p:ph idx="1"/>
          </p:nvPr>
        </p:nvSpPr>
        <p:spPr>
          <a:xfrm>
            <a:off x="762000" y="1219200"/>
            <a:ext cx="7543800" cy="4800600"/>
          </a:xfrm>
        </p:spPr>
        <p:txBody>
          <a:bodyPr>
            <a:noAutofit/>
          </a:bodyPr>
          <a:lstStyle/>
          <a:p>
            <a:pPr eaLnBrk="1" hangingPunct="1"/>
            <a:r>
              <a:rPr lang="en-US" altLang="en-US" sz="2800" dirty="0" smtClean="0"/>
              <a:t>Alateen members</a:t>
            </a:r>
          </a:p>
          <a:p>
            <a:pPr eaLnBrk="1" hangingPunct="1"/>
            <a:r>
              <a:rPr lang="en-US" altLang="en-US" sz="2800" dirty="0" smtClean="0"/>
              <a:t>Area-certified Al-Anon Members Involved in Alateen Service (AMIAS) to serve as Alateen  Group Sponsors</a:t>
            </a:r>
          </a:p>
          <a:p>
            <a:pPr eaLnBrk="1" hangingPunct="1"/>
            <a:r>
              <a:rPr lang="en-US" altLang="en-US" sz="2800" dirty="0" smtClean="0"/>
              <a:t>Alateen Group Meetings</a:t>
            </a:r>
          </a:p>
          <a:p>
            <a:pPr eaLnBrk="1" hangingPunct="1"/>
            <a:r>
              <a:rPr lang="en-US" altLang="en-US" sz="2800" dirty="0" smtClean="0"/>
              <a:t>Resources to Alateen:</a:t>
            </a:r>
          </a:p>
          <a:p>
            <a:pPr lvl="1" eaLnBrk="1" hangingPunct="1"/>
            <a:r>
              <a:rPr lang="en-US" altLang="en-US" sz="2800" dirty="0" smtClean="0"/>
              <a:t>Supportive Al-Anon groups &amp; members</a:t>
            </a:r>
          </a:p>
          <a:p>
            <a:pPr lvl="1" eaLnBrk="1" hangingPunct="1"/>
            <a:r>
              <a:rPr lang="en-US" altLang="en-US" sz="2800" dirty="0" smtClean="0"/>
              <a:t>Supportive local service arms (district/AIS)</a:t>
            </a:r>
          </a:p>
          <a:p>
            <a:pPr lvl="1" eaLnBrk="1" hangingPunct="1"/>
            <a:r>
              <a:rPr lang="en-US" altLang="en-US" sz="2800" dirty="0" smtClean="0"/>
              <a:t>Area trusted servants</a:t>
            </a:r>
          </a:p>
          <a:p>
            <a:pPr lvl="1" eaLnBrk="1" hangingPunct="1"/>
            <a:r>
              <a:rPr lang="en-US" altLang="en-US" sz="2800" dirty="0" smtClean="0"/>
              <a:t>World Service Office (WSO)</a:t>
            </a:r>
          </a:p>
        </p:txBody>
      </p:sp>
      <p:pic>
        <p:nvPicPr>
          <p:cNvPr id="6148" name="Picture 4" descr="C:\Users\Marylou\AppData\Local\Microsoft\Windows\Temporary Internet Files\Content.IE5\944FCG61\friendship-circle-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0"/>
            <a:ext cx="1736558" cy="1736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 calcmode="lin" valueType="num">
                                      <p:cBhvr>
                                        <p:cTn id="17"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0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1000"/>
                            </p:stCondLst>
                            <p:childTnLst>
                              <p:par>
                                <p:cTn id="22" presetID="15" presetClass="entr" presetSubtype="0" fill="hold" grpId="0" nodeType="afterEffect">
                                  <p:stCondLst>
                                    <p:cond delay="0"/>
                                  </p:stCondLst>
                                  <p:childTnLst>
                                    <p:set>
                                      <p:cBhvr>
                                        <p:cTn id="23" dur="1" fill="hold">
                                          <p:stCondLst>
                                            <p:cond delay="0"/>
                                          </p:stCondLst>
                                        </p:cTn>
                                        <p:tgtEl>
                                          <p:spTgt spid="3075">
                                            <p:txEl>
                                              <p:pRg st="1" end="1"/>
                                            </p:txEl>
                                          </p:spTgt>
                                        </p:tgtEl>
                                        <p:attrNameLst>
                                          <p:attrName>style.visibility</p:attrName>
                                        </p:attrNameLst>
                                      </p:cBhvr>
                                      <p:to>
                                        <p:strVal val="visible"/>
                                      </p:to>
                                    </p:set>
                                    <p:anim calcmode="lin" valueType="num">
                                      <p:cBhvr>
                                        <p:cTn id="24" dur="1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30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0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2000"/>
                            </p:stCondLst>
                            <p:childTnLst>
                              <p:par>
                                <p:cTn id="29" presetID="15" presetClass="entr" presetSubtype="0" fill="hold" grpId="0" nodeType="after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p:cTn id="31"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0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3000"/>
                            </p:stCondLst>
                            <p:childTnLst>
                              <p:par>
                                <p:cTn id="36" presetID="15" presetClass="entr" presetSubtype="0" fill="hold" grpId="0" nodeType="afterEffect">
                                  <p:stCondLst>
                                    <p:cond delay="0"/>
                                  </p:stCondLst>
                                  <p:childTnLst>
                                    <p:set>
                                      <p:cBhvr>
                                        <p:cTn id="37" dur="1" fill="hold">
                                          <p:stCondLst>
                                            <p:cond delay="0"/>
                                          </p:stCondLst>
                                        </p:cTn>
                                        <p:tgtEl>
                                          <p:spTgt spid="3075">
                                            <p:txEl>
                                              <p:pRg st="3" end="3"/>
                                            </p:txEl>
                                          </p:spTgt>
                                        </p:tgtEl>
                                        <p:attrNameLst>
                                          <p:attrName>style.visibility</p:attrName>
                                        </p:attrNameLst>
                                      </p:cBhvr>
                                      <p:to>
                                        <p:strVal val="visible"/>
                                      </p:to>
                                    </p:set>
                                    <p:anim calcmode="lin" valueType="num">
                                      <p:cBhvr>
                                        <p:cTn id="38" dur="10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0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0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2" fill="hold" nodeType="afterGroup">
                            <p:stCondLst>
                              <p:cond delay="4000"/>
                            </p:stCondLst>
                            <p:childTnLst>
                              <p:par>
                                <p:cTn id="43" presetID="15" presetClass="entr" presetSubtype="0" fill="hold" grpId="0" nodeType="afterEffect">
                                  <p:stCondLst>
                                    <p:cond delay="0"/>
                                  </p:stCondLst>
                                  <p:childTnLst>
                                    <p:set>
                                      <p:cBhvr>
                                        <p:cTn id="44" dur="1" fill="hold">
                                          <p:stCondLst>
                                            <p:cond delay="0"/>
                                          </p:stCondLst>
                                        </p:cTn>
                                        <p:tgtEl>
                                          <p:spTgt spid="3075">
                                            <p:txEl>
                                              <p:pRg st="4" end="4"/>
                                            </p:txEl>
                                          </p:spTgt>
                                        </p:tgtEl>
                                        <p:attrNameLst>
                                          <p:attrName>style.visibility</p:attrName>
                                        </p:attrNameLst>
                                      </p:cBhvr>
                                      <p:to>
                                        <p:strVal val="visible"/>
                                      </p:to>
                                    </p:set>
                                    <p:anim calcmode="lin" valueType="num">
                                      <p:cBhvr>
                                        <p:cTn id="45" dur="10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0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0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9" fill="hold" nodeType="afterGroup">
                            <p:stCondLst>
                              <p:cond delay="5000"/>
                            </p:stCondLst>
                            <p:childTnLst>
                              <p:par>
                                <p:cTn id="50" presetID="15" presetClass="entr" presetSubtype="0" fill="hold" grpId="0" nodeType="afterEffect">
                                  <p:stCondLst>
                                    <p:cond delay="0"/>
                                  </p:stCondLst>
                                  <p:childTnLst>
                                    <p:set>
                                      <p:cBhvr>
                                        <p:cTn id="51" dur="1" fill="hold">
                                          <p:stCondLst>
                                            <p:cond delay="0"/>
                                          </p:stCondLst>
                                        </p:cTn>
                                        <p:tgtEl>
                                          <p:spTgt spid="3075">
                                            <p:txEl>
                                              <p:pRg st="5" end="5"/>
                                            </p:txEl>
                                          </p:spTgt>
                                        </p:tgtEl>
                                        <p:attrNameLst>
                                          <p:attrName>style.visibility</p:attrName>
                                        </p:attrNameLst>
                                      </p:cBhvr>
                                      <p:to>
                                        <p:strVal val="visible"/>
                                      </p:to>
                                    </p:set>
                                    <p:anim calcmode="lin" valueType="num">
                                      <p:cBhvr>
                                        <p:cTn id="52" dur="10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0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075">
                                            <p:txEl>
                                              <p:pRg st="5" end="5"/>
                                            </p:txEl>
                                          </p:spTgt>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3075">
                                            <p:txEl>
                                              <p:pRg st="6" end="6"/>
                                            </p:txEl>
                                          </p:spTgt>
                                        </p:tgtEl>
                                        <p:attrNameLst>
                                          <p:attrName>style.visibility</p:attrName>
                                        </p:attrNameLst>
                                      </p:cBhvr>
                                      <p:to>
                                        <p:strVal val="visible"/>
                                      </p:to>
                                    </p:set>
                                    <p:anim calcmode="lin" valueType="num">
                                      <p:cBhvr>
                                        <p:cTn id="58" dur="10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07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307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3075">
                                            <p:txEl>
                                              <p:pRg st="6" end="6"/>
                                            </p:txEl>
                                          </p:spTgt>
                                        </p:tgtEl>
                                        <p:attrNameLst>
                                          <p:attrName>ppt_y</p:attrName>
                                        </p:attrNameLst>
                                      </p:cBhvr>
                                      <p:tavLst>
                                        <p:tav tm="0" fmla="#ppt_y+(sin(-2*pi*(1-$))*-#ppt_x+cos(-2*pi*(1-$))*(1-#ppt_y))*(1-$)">
                                          <p:val>
                                            <p:fltVal val="0"/>
                                          </p:val>
                                        </p:tav>
                                        <p:tav tm="100000">
                                          <p:val>
                                            <p:fltVal val="1"/>
                                          </p:val>
                                        </p:tav>
                                      </p:tavLst>
                                    </p:anim>
                                  </p:childTnLst>
                                </p:cTn>
                              </p:par>
                              <p:par>
                                <p:cTn id="62" presetID="15" presetClass="entr" presetSubtype="0" fill="hold" grpId="0" nodeType="withEffect">
                                  <p:stCondLst>
                                    <p:cond delay="0"/>
                                  </p:stCondLst>
                                  <p:childTnLst>
                                    <p:set>
                                      <p:cBhvr>
                                        <p:cTn id="63" dur="1" fill="hold">
                                          <p:stCondLst>
                                            <p:cond delay="0"/>
                                          </p:stCondLst>
                                        </p:cTn>
                                        <p:tgtEl>
                                          <p:spTgt spid="3075">
                                            <p:txEl>
                                              <p:pRg st="7" end="7"/>
                                            </p:txEl>
                                          </p:spTgt>
                                        </p:tgtEl>
                                        <p:attrNameLst>
                                          <p:attrName>style.visibility</p:attrName>
                                        </p:attrNameLst>
                                      </p:cBhvr>
                                      <p:to>
                                        <p:strVal val="visible"/>
                                      </p:to>
                                    </p:set>
                                    <p:anim calcmode="lin" valueType="num">
                                      <p:cBhvr>
                                        <p:cTn id="64" dur="1000" fill="hold"/>
                                        <p:tgtEl>
                                          <p:spTgt spid="3075">
                                            <p:txEl>
                                              <p:pRg st="7" end="7"/>
                                            </p:txEl>
                                          </p:spTgt>
                                        </p:tgtEl>
                                        <p:attrNameLst>
                                          <p:attrName>ppt_w</p:attrName>
                                        </p:attrNameLst>
                                      </p:cBhvr>
                                      <p:tavLst>
                                        <p:tav tm="0">
                                          <p:val>
                                            <p:fltVal val="0"/>
                                          </p:val>
                                        </p:tav>
                                        <p:tav tm="100000">
                                          <p:val>
                                            <p:strVal val="#ppt_w"/>
                                          </p:val>
                                        </p:tav>
                                      </p:tavLst>
                                    </p:anim>
                                    <p:anim calcmode="lin" valueType="num">
                                      <p:cBhvr>
                                        <p:cTn id="65" dur="1000" fill="hold"/>
                                        <p:tgtEl>
                                          <p:spTgt spid="3075">
                                            <p:txEl>
                                              <p:pRg st="7" end="7"/>
                                            </p:txEl>
                                          </p:spTgt>
                                        </p:tgtEl>
                                        <p:attrNameLst>
                                          <p:attrName>ppt_h</p:attrName>
                                        </p:attrNameLst>
                                      </p:cBhvr>
                                      <p:tavLst>
                                        <p:tav tm="0">
                                          <p:val>
                                            <p:fltVal val="0"/>
                                          </p:val>
                                        </p:tav>
                                        <p:tav tm="100000">
                                          <p:val>
                                            <p:strVal val="#ppt_h"/>
                                          </p:val>
                                        </p:tav>
                                      </p:tavLst>
                                    </p:anim>
                                    <p:anim calcmode="lin" valueType="num">
                                      <p:cBhvr>
                                        <p:cTn id="66" dur="1000" fill="hold"/>
                                        <p:tgtEl>
                                          <p:spTgt spid="307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07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81000"/>
            <a:ext cx="8243888" cy="1314450"/>
          </a:xfrm>
        </p:spPr>
        <p:txBody>
          <a:bodyPr>
            <a:normAutofit/>
          </a:bodyPr>
          <a:lstStyle/>
          <a:p>
            <a:pPr eaLnBrk="1" hangingPunct="1">
              <a:defRPr/>
            </a:pPr>
            <a:r>
              <a:rPr lang="en-US" sz="4800" dirty="0" smtClean="0">
                <a:solidFill>
                  <a:srgbClr val="C00000"/>
                </a:solidFill>
              </a:rPr>
              <a:t>Alateen Members</a:t>
            </a:r>
          </a:p>
        </p:txBody>
      </p:sp>
      <p:sp>
        <p:nvSpPr>
          <p:cNvPr id="20483" name="Rectangle 3"/>
          <p:cNvSpPr>
            <a:spLocks noGrp="1" noChangeArrowheads="1"/>
          </p:cNvSpPr>
          <p:nvPr>
            <p:ph idx="1"/>
          </p:nvPr>
        </p:nvSpPr>
        <p:spPr>
          <a:xfrm>
            <a:off x="393032" y="1828800"/>
            <a:ext cx="8229600" cy="3314700"/>
          </a:xfrm>
        </p:spPr>
        <p:txBody>
          <a:bodyPr>
            <a:normAutofit/>
          </a:bodyPr>
          <a:lstStyle/>
          <a:p>
            <a:pPr eaLnBrk="1" hangingPunct="1"/>
            <a:r>
              <a:rPr lang="en-US" altLang="en-US" sz="2800" dirty="0" smtClean="0"/>
              <a:t>Are members of Al-Anon Family Groups who are seeking recovery from the effects of someone else’s drinking.</a:t>
            </a:r>
          </a:p>
          <a:p>
            <a:pPr eaLnBrk="1" hangingPunct="1"/>
            <a:r>
              <a:rPr lang="en-US" altLang="en-US" sz="2800" dirty="0" smtClean="0"/>
              <a:t>Share their experience, strength, and hope with each other.</a:t>
            </a:r>
          </a:p>
          <a:p>
            <a:pPr eaLnBrk="1" hangingPunct="1"/>
            <a:r>
              <a:rPr lang="en-US" altLang="en-US" sz="2800" dirty="0" smtClean="0"/>
              <a:t>Are generally teenagers; </a:t>
            </a:r>
            <a:r>
              <a:rPr lang="en-US" altLang="en-US" sz="2800" dirty="0"/>
              <a:t>m</a:t>
            </a:r>
            <a:r>
              <a:rPr lang="en-US" altLang="en-US" sz="2800" dirty="0" smtClean="0"/>
              <a:t>ay include </a:t>
            </a:r>
          </a:p>
          <a:p>
            <a:pPr marL="0" indent="0" eaLnBrk="1" hangingPunct="1">
              <a:spcBef>
                <a:spcPts val="0"/>
              </a:spcBef>
              <a:buNone/>
            </a:pPr>
            <a:r>
              <a:rPr lang="en-US" altLang="en-US" sz="2800" dirty="0"/>
              <a:t> </a:t>
            </a:r>
            <a:r>
              <a:rPr lang="en-US" altLang="en-US" sz="2800" dirty="0" smtClean="0"/>
              <a:t>   younger family members.</a:t>
            </a:r>
          </a:p>
        </p:txBody>
      </p:sp>
      <p:pic>
        <p:nvPicPr>
          <p:cNvPr id="7173" name="Picture 5" descr="C:\Users\Marylou\AppData\Local\Microsoft\Windows\Temporary Internet Files\Content.IE5\RSGRMBAJ\Young_People_tcm15-124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1148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80">
                                          <p:stCondLst>
                                            <p:cond delay="0"/>
                                          </p:stCondLst>
                                        </p:cTn>
                                        <p:tgtEl>
                                          <p:spTgt spid="20482"/>
                                        </p:tgtEl>
                                      </p:cBhvr>
                                    </p:animEffect>
                                    <p:anim calcmode="lin" valueType="num">
                                      <p:cBhvr>
                                        <p:cTn id="8"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2"/>
                                        </p:tgtEl>
                                      </p:cBhvr>
                                      <p:to x="100000" y="60000"/>
                                    </p:animScale>
                                    <p:animScale>
                                      <p:cBhvr>
                                        <p:cTn id="14" dur="166" decel="50000">
                                          <p:stCondLst>
                                            <p:cond delay="676"/>
                                          </p:stCondLst>
                                        </p:cTn>
                                        <p:tgtEl>
                                          <p:spTgt spid="20482"/>
                                        </p:tgtEl>
                                      </p:cBhvr>
                                      <p:to x="100000" y="100000"/>
                                    </p:animScale>
                                    <p:animScale>
                                      <p:cBhvr>
                                        <p:cTn id="15" dur="26">
                                          <p:stCondLst>
                                            <p:cond delay="1312"/>
                                          </p:stCondLst>
                                        </p:cTn>
                                        <p:tgtEl>
                                          <p:spTgt spid="20482"/>
                                        </p:tgtEl>
                                      </p:cBhvr>
                                      <p:to x="100000" y="80000"/>
                                    </p:animScale>
                                    <p:animScale>
                                      <p:cBhvr>
                                        <p:cTn id="16" dur="166" decel="50000">
                                          <p:stCondLst>
                                            <p:cond delay="1338"/>
                                          </p:stCondLst>
                                        </p:cTn>
                                        <p:tgtEl>
                                          <p:spTgt spid="20482"/>
                                        </p:tgtEl>
                                      </p:cBhvr>
                                      <p:to x="100000" y="100000"/>
                                    </p:animScale>
                                    <p:animScale>
                                      <p:cBhvr>
                                        <p:cTn id="17" dur="26">
                                          <p:stCondLst>
                                            <p:cond delay="1642"/>
                                          </p:stCondLst>
                                        </p:cTn>
                                        <p:tgtEl>
                                          <p:spTgt spid="20482"/>
                                        </p:tgtEl>
                                      </p:cBhvr>
                                      <p:to x="100000" y="90000"/>
                                    </p:animScale>
                                    <p:animScale>
                                      <p:cBhvr>
                                        <p:cTn id="18" dur="166" decel="50000">
                                          <p:stCondLst>
                                            <p:cond delay="1668"/>
                                          </p:stCondLst>
                                        </p:cTn>
                                        <p:tgtEl>
                                          <p:spTgt spid="20482"/>
                                        </p:tgtEl>
                                      </p:cBhvr>
                                      <p:to x="100000" y="100000"/>
                                    </p:animScale>
                                    <p:animScale>
                                      <p:cBhvr>
                                        <p:cTn id="19" dur="26">
                                          <p:stCondLst>
                                            <p:cond delay="1808"/>
                                          </p:stCondLst>
                                        </p:cTn>
                                        <p:tgtEl>
                                          <p:spTgt spid="20482"/>
                                        </p:tgtEl>
                                      </p:cBhvr>
                                      <p:to x="100000" y="95000"/>
                                    </p:animScale>
                                    <p:animScale>
                                      <p:cBhvr>
                                        <p:cTn id="20" dur="166" decel="50000">
                                          <p:stCondLst>
                                            <p:cond delay="1834"/>
                                          </p:stCondLst>
                                        </p:cTn>
                                        <p:tgtEl>
                                          <p:spTgt spid="2048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0" end="0"/>
                                            </p:txEl>
                                          </p:spTgt>
                                        </p:tgtEl>
                                        <p:attrNameLst>
                                          <p:attrName>style.visibility</p:attrName>
                                        </p:attrNameLst>
                                      </p:cBhvr>
                                      <p:to>
                                        <p:strVal val="visible"/>
                                      </p:to>
                                    </p:set>
                                    <p:anim calcmode="lin" valueType="num">
                                      <p:cBhvr additive="base">
                                        <p:cTn id="25"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20483">
                                            <p:txEl>
                                              <p:pRg st="1" end="1"/>
                                            </p:txEl>
                                          </p:spTgt>
                                        </p:tgtEl>
                                        <p:attrNameLst>
                                          <p:attrName>style.visibility</p:attrName>
                                        </p:attrNameLst>
                                      </p:cBhvr>
                                      <p:to>
                                        <p:strVal val="visible"/>
                                      </p:to>
                                    </p:set>
                                    <p:anim calcmode="lin" valueType="num">
                                      <p:cBhvr additive="base">
                                        <p:cTn id="30"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483">
                                            <p:txEl>
                                              <p:pRg st="2" end="2"/>
                                            </p:txEl>
                                          </p:spTgt>
                                        </p:tgtEl>
                                        <p:attrNameLst>
                                          <p:attrName>style.visibility</p:attrName>
                                        </p:attrNameLst>
                                      </p:cBhvr>
                                      <p:to>
                                        <p:strVal val="visible"/>
                                      </p:to>
                                    </p:set>
                                    <p:anim calcmode="lin" valueType="num">
                                      <p:cBhvr additive="base">
                                        <p:cTn id="36"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483">
                                            <p:txEl>
                                              <p:pRg st="3" end="3"/>
                                            </p:txEl>
                                          </p:spTgt>
                                        </p:tgtEl>
                                        <p:attrNameLst>
                                          <p:attrName>style.visibility</p:attrName>
                                        </p:attrNameLst>
                                      </p:cBhvr>
                                      <p:to>
                                        <p:strVal val="visible"/>
                                      </p:to>
                                    </p:set>
                                    <p:anim calcmode="lin" valueType="num">
                                      <p:cBhvr additive="base">
                                        <p:cTn id="40"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43888" cy="1600200"/>
          </a:xfrm>
        </p:spPr>
        <p:txBody>
          <a:bodyPr>
            <a:normAutofit fontScale="90000"/>
          </a:bodyPr>
          <a:lstStyle/>
          <a:p>
            <a:pPr eaLnBrk="1" hangingPunct="1">
              <a:defRPr/>
            </a:pPr>
            <a:r>
              <a:rPr lang="en-US" dirty="0" smtClean="0"/>
              <a:t/>
            </a:r>
            <a:br>
              <a:rPr lang="en-US" dirty="0" smtClean="0"/>
            </a:br>
            <a:r>
              <a:rPr lang="en-US" dirty="0" smtClean="0">
                <a:solidFill>
                  <a:srgbClr val="C00000"/>
                </a:solidFill>
              </a:rPr>
              <a:t>2003 Alateen Motion</a:t>
            </a:r>
          </a:p>
        </p:txBody>
      </p:sp>
      <p:sp>
        <p:nvSpPr>
          <p:cNvPr id="51203" name="Rectangle 3"/>
          <p:cNvSpPr>
            <a:spLocks noGrp="1" noChangeArrowheads="1"/>
          </p:cNvSpPr>
          <p:nvPr>
            <p:ph idx="1"/>
          </p:nvPr>
        </p:nvSpPr>
        <p:spPr>
          <a:xfrm>
            <a:off x="533400" y="1524000"/>
            <a:ext cx="8229600" cy="4684713"/>
          </a:xfrm>
        </p:spPr>
        <p:txBody>
          <a:bodyPr/>
          <a:lstStyle/>
          <a:p>
            <a:pPr eaLnBrk="1" hangingPunct="1">
              <a:lnSpc>
                <a:spcPct val="90000"/>
              </a:lnSpc>
            </a:pPr>
            <a:r>
              <a:rPr lang="en-US" altLang="en-US" dirty="0" smtClean="0"/>
              <a:t>Required Areas to set safety and behavioral requirements for all Alateens and all Al-Anon Members Involved in Alateen Service (AMIAS).</a:t>
            </a:r>
          </a:p>
          <a:p>
            <a:pPr eaLnBrk="1" hangingPunct="1">
              <a:lnSpc>
                <a:spcPct val="90000"/>
              </a:lnSpc>
            </a:pPr>
            <a:r>
              <a:rPr lang="en-US" altLang="en-US" dirty="0" smtClean="0"/>
              <a:t>These requirements apply to all use of the Al-Anon or Alateen name in conjunction with any meetings, groups, conventions, or any other gatherings in the Area where Alateen participation is offered.</a:t>
            </a:r>
            <a:endParaRPr lang="en-US" altLang="en-US" dirty="0"/>
          </a:p>
          <a:p>
            <a:pPr eaLnBrk="1" hangingPunct="1">
              <a:lnSpc>
                <a:spcPct val="90000"/>
              </a:lnSpc>
            </a:pPr>
            <a:r>
              <a:rPr lang="en-US" altLang="en-US" dirty="0" smtClean="0"/>
              <a:t>More information on Alateen  safety is posted in the “Alateen Service e-Manual” on the WSO Members’ Web site,     </a:t>
            </a:r>
            <a:r>
              <a:rPr lang="en-US" altLang="en-US" dirty="0" smtClean="0">
                <a:solidFill>
                  <a:srgbClr val="C00000"/>
                </a:solidFill>
                <a:hlinkClick r:id="rId3"/>
              </a:rPr>
              <a:t>www.al-anon.org/members</a:t>
            </a:r>
            <a:r>
              <a:rPr lang="en-US" altLang="en-US" dirty="0" smtClean="0">
                <a:solidFill>
                  <a:srgbClr val="C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7" presetClass="entr" presetSubtype="4" fill="hold" grpId="0" nodeType="after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additive="base">
                                        <p:cTn id="12" dur="2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7" presetClass="entr" presetSubtype="4" fill="hold" grpId="0" nodeType="after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 calcmode="lin" valueType="num">
                                      <p:cBhvr additive="base">
                                        <p:cTn id="17" dur="2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7" presetClass="entr" presetSubtype="4" fill="hold" grpId="0" nodeType="after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 calcmode="lin" valueType="num">
                                      <p:cBhvr additive="base">
                                        <p:cTn id="22" dur="2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457200"/>
            <a:ext cx="6781800" cy="1447800"/>
          </a:xfrm>
        </p:spPr>
        <p:txBody>
          <a:bodyPr>
            <a:normAutofit/>
          </a:bodyPr>
          <a:lstStyle/>
          <a:p>
            <a:pPr eaLnBrk="1" hangingPunct="1">
              <a:defRPr/>
            </a:pPr>
            <a:r>
              <a:rPr lang="en-US" sz="3600" dirty="0" smtClean="0">
                <a:solidFill>
                  <a:srgbClr val="C00000"/>
                </a:solidFill>
              </a:rPr>
              <a:t>Al-Anon Member Involved in Alateen Service (AMIAS)</a:t>
            </a:r>
          </a:p>
        </p:txBody>
      </p:sp>
      <p:sp>
        <p:nvSpPr>
          <p:cNvPr id="101379" name="Rectangle 3"/>
          <p:cNvSpPr>
            <a:spLocks noGrp="1" noChangeArrowheads="1"/>
          </p:cNvSpPr>
          <p:nvPr>
            <p:ph idx="1"/>
          </p:nvPr>
        </p:nvSpPr>
        <p:spPr>
          <a:xfrm>
            <a:off x="685800" y="2209800"/>
            <a:ext cx="7924800" cy="3657600"/>
          </a:xfrm>
        </p:spPr>
        <p:txBody>
          <a:bodyPr>
            <a:noAutofit/>
          </a:bodyPr>
          <a:lstStyle/>
          <a:p>
            <a:pPr eaLnBrk="1" hangingPunct="1">
              <a:lnSpc>
                <a:spcPct val="90000"/>
              </a:lnSpc>
            </a:pPr>
            <a:r>
              <a:rPr lang="en-US" altLang="en-US" sz="2800" dirty="0" smtClean="0"/>
              <a:t>Is an Al-Anon member who is directly responsible for Alateens while being of service to Alateen.</a:t>
            </a:r>
          </a:p>
          <a:p>
            <a:pPr eaLnBrk="1" hangingPunct="1">
              <a:lnSpc>
                <a:spcPct val="90000"/>
              </a:lnSpc>
            </a:pPr>
            <a:r>
              <a:rPr lang="en-US" altLang="en-US" sz="2800" dirty="0" smtClean="0"/>
              <a:t>Each Area clearly defines what roles that involves.</a:t>
            </a:r>
          </a:p>
          <a:p>
            <a:pPr eaLnBrk="1" hangingPunct="1">
              <a:lnSpc>
                <a:spcPct val="90000"/>
              </a:lnSpc>
            </a:pPr>
            <a:r>
              <a:rPr lang="en-US" altLang="en-US" sz="2800" dirty="0" smtClean="0"/>
              <a:t>“Instant” or backup Alateen Group Sponsors must have completed certification through the Area Process.</a:t>
            </a:r>
          </a:p>
          <a:p>
            <a:pPr eaLnBrk="1" hangingPunct="1">
              <a:lnSpc>
                <a:spcPct val="90000"/>
              </a:lnSpc>
            </a:pPr>
            <a:r>
              <a:rPr lang="en-US" altLang="en-US" sz="2800" dirty="0" smtClean="0"/>
              <a:t>All AMIAS have been certified by their Al-Anon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anim calcmode="lin" valueType="num">
                                      <p:cBhvr>
                                        <p:cTn id="8" dur="2000" fill="hold"/>
                                        <p:tgtEl>
                                          <p:spTgt spid="101378"/>
                                        </p:tgtEl>
                                        <p:attrNameLst>
                                          <p:attrName>style.rotation</p:attrName>
                                        </p:attrNameLst>
                                      </p:cBhvr>
                                      <p:tavLst>
                                        <p:tav tm="0">
                                          <p:val>
                                            <p:fltVal val="720"/>
                                          </p:val>
                                        </p:tav>
                                        <p:tav tm="100000">
                                          <p:val>
                                            <p:fltVal val="0"/>
                                          </p:val>
                                        </p:tav>
                                      </p:tavLst>
                                    </p:anim>
                                    <p:anim calcmode="lin" valueType="num">
                                      <p:cBhvr>
                                        <p:cTn id="9" dur="2000" fill="hold"/>
                                        <p:tgtEl>
                                          <p:spTgt spid="101378"/>
                                        </p:tgtEl>
                                        <p:attrNameLst>
                                          <p:attrName>ppt_h</p:attrName>
                                        </p:attrNameLst>
                                      </p:cBhvr>
                                      <p:tavLst>
                                        <p:tav tm="0">
                                          <p:val>
                                            <p:fltVal val="0"/>
                                          </p:val>
                                        </p:tav>
                                        <p:tav tm="100000">
                                          <p:val>
                                            <p:strVal val="#ppt_h"/>
                                          </p:val>
                                        </p:tav>
                                      </p:tavLst>
                                    </p:anim>
                                    <p:anim calcmode="lin" valueType="num">
                                      <p:cBhvr>
                                        <p:cTn id="10" dur="2000" fill="hold"/>
                                        <p:tgtEl>
                                          <p:spTgt spid="10137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1379">
                                            <p:txEl>
                                              <p:pRg st="0" end="0"/>
                                            </p:txEl>
                                          </p:spTgt>
                                        </p:tgtEl>
                                        <p:attrNameLst>
                                          <p:attrName>style.visibility</p:attrName>
                                        </p:attrNameLst>
                                      </p:cBhvr>
                                      <p:to>
                                        <p:strVal val="visible"/>
                                      </p:to>
                                    </p:set>
                                    <p:anim calcmode="lin" valueType="num">
                                      <p:cBhvr>
                                        <p:cTn id="15" dur="20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101379">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1013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013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2000"/>
                            </p:stCondLst>
                            <p:childTnLst>
                              <p:par>
                                <p:cTn id="20" presetID="15" presetClass="entr" presetSubtype="0" fill="hold" grpId="0" nodeType="afterEffect">
                                  <p:stCondLst>
                                    <p:cond delay="0"/>
                                  </p:stCondLst>
                                  <p:childTnLst>
                                    <p:set>
                                      <p:cBhvr>
                                        <p:cTn id="21" dur="1" fill="hold">
                                          <p:stCondLst>
                                            <p:cond delay="0"/>
                                          </p:stCondLst>
                                        </p:cTn>
                                        <p:tgtEl>
                                          <p:spTgt spid="101379">
                                            <p:txEl>
                                              <p:pRg st="1" end="1"/>
                                            </p:txEl>
                                          </p:spTgt>
                                        </p:tgtEl>
                                        <p:attrNameLst>
                                          <p:attrName>style.visibility</p:attrName>
                                        </p:attrNameLst>
                                      </p:cBhvr>
                                      <p:to>
                                        <p:strVal val="visible"/>
                                      </p:to>
                                    </p:set>
                                    <p:anim calcmode="lin" valueType="num">
                                      <p:cBhvr>
                                        <p:cTn id="22" dur="20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101379">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10137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10137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4000"/>
                            </p:stCondLst>
                            <p:childTnLst>
                              <p:par>
                                <p:cTn id="27" presetID="15" presetClass="entr" presetSubtype="0" fill="hold" grpId="0" nodeType="afterEffect">
                                  <p:stCondLst>
                                    <p:cond delay="0"/>
                                  </p:stCondLst>
                                  <p:childTnLst>
                                    <p:set>
                                      <p:cBhvr>
                                        <p:cTn id="28" dur="1" fill="hold">
                                          <p:stCondLst>
                                            <p:cond delay="0"/>
                                          </p:stCondLst>
                                        </p:cTn>
                                        <p:tgtEl>
                                          <p:spTgt spid="101379">
                                            <p:txEl>
                                              <p:pRg st="2" end="2"/>
                                            </p:txEl>
                                          </p:spTgt>
                                        </p:tgtEl>
                                        <p:attrNameLst>
                                          <p:attrName>style.visibility</p:attrName>
                                        </p:attrNameLst>
                                      </p:cBhvr>
                                      <p:to>
                                        <p:strVal val="visible"/>
                                      </p:to>
                                    </p:set>
                                    <p:anim calcmode="lin" valueType="num">
                                      <p:cBhvr>
                                        <p:cTn id="29" dur="20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101379">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1013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1013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6000"/>
                            </p:stCondLst>
                            <p:childTnLst>
                              <p:par>
                                <p:cTn id="34" presetID="15" presetClass="entr" presetSubtype="0" fill="hold" grpId="0" nodeType="afterEffect">
                                  <p:stCondLst>
                                    <p:cond delay="0"/>
                                  </p:stCondLst>
                                  <p:childTnLst>
                                    <p:set>
                                      <p:cBhvr>
                                        <p:cTn id="35" dur="1" fill="hold">
                                          <p:stCondLst>
                                            <p:cond delay="0"/>
                                          </p:stCondLst>
                                        </p:cTn>
                                        <p:tgtEl>
                                          <p:spTgt spid="101379">
                                            <p:txEl>
                                              <p:pRg st="3" end="3"/>
                                            </p:txEl>
                                          </p:spTgt>
                                        </p:tgtEl>
                                        <p:attrNameLst>
                                          <p:attrName>style.visibility</p:attrName>
                                        </p:attrNameLst>
                                      </p:cBhvr>
                                      <p:to>
                                        <p:strVal val="visible"/>
                                      </p:to>
                                    </p:set>
                                    <p:anim calcmode="lin" valueType="num">
                                      <p:cBhvr>
                                        <p:cTn id="36" dur="20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101379">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10137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10137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762000" y="381000"/>
            <a:ext cx="8382000" cy="1268413"/>
          </a:xfrm>
        </p:spPr>
        <p:txBody>
          <a:bodyPr>
            <a:noAutofit/>
          </a:bodyPr>
          <a:lstStyle/>
          <a:p>
            <a:pPr eaLnBrk="1" hangingPunct="1">
              <a:defRPr/>
            </a:pPr>
            <a:r>
              <a:rPr lang="en-US" sz="4000" dirty="0" smtClean="0">
                <a:solidFill>
                  <a:srgbClr val="C00000"/>
                </a:solidFill>
              </a:rPr>
              <a:t>Alateen Safety and Behavioral Requirements </a:t>
            </a:r>
          </a:p>
        </p:txBody>
      </p:sp>
      <p:sp>
        <p:nvSpPr>
          <p:cNvPr id="75781" name="Rectangle 5"/>
          <p:cNvSpPr>
            <a:spLocks noGrp="1" noChangeArrowheads="1"/>
          </p:cNvSpPr>
          <p:nvPr>
            <p:ph idx="1"/>
          </p:nvPr>
        </p:nvSpPr>
        <p:spPr>
          <a:xfrm>
            <a:off x="304800" y="1752600"/>
            <a:ext cx="8001000" cy="3058716"/>
          </a:xfrm>
        </p:spPr>
        <p:txBody>
          <a:bodyPr/>
          <a:lstStyle/>
          <a:p>
            <a:pPr eaLnBrk="1" hangingPunct="1">
              <a:defRPr/>
            </a:pPr>
            <a:r>
              <a:rPr lang="en-US" dirty="0" smtClean="0"/>
              <a:t>Minimum Requirements were set by the 2003 Alateen Motion.</a:t>
            </a:r>
          </a:p>
          <a:p>
            <a:pPr eaLnBrk="1" hangingPunct="1">
              <a:defRPr/>
            </a:pPr>
            <a:r>
              <a:rPr lang="en-US" dirty="0" smtClean="0"/>
              <a:t>Each Area’s Alateen Safety  and Behavioral Requirements must meet or exceed the minimums.</a:t>
            </a:r>
          </a:p>
          <a:p>
            <a:pPr eaLnBrk="1" hangingPunct="1">
              <a:defRPr/>
            </a:pPr>
            <a:r>
              <a:rPr lang="en-US" dirty="0" smtClean="0"/>
              <a:t>Alateen meetings, groups, events, and Al-Anon Members Involved in Alateen Service (AMIAS) must comply with the Area Requirements.</a:t>
            </a:r>
          </a:p>
        </p:txBody>
      </p:sp>
      <p:sp>
        <p:nvSpPr>
          <p:cNvPr id="10245" name="Text Box 9"/>
          <p:cNvSpPr txBox="1">
            <a:spLocks noChangeArrowheads="1"/>
          </p:cNvSpPr>
          <p:nvPr/>
        </p:nvSpPr>
        <p:spPr bwMode="auto">
          <a:xfrm>
            <a:off x="914400" y="27432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spcBef>
                <a:spcPct val="0"/>
              </a:spcBef>
              <a:buFontTx/>
              <a:buNone/>
            </a:pPr>
            <a:endParaRPr lang="en-US" altLang="en-US" sz="1800" b="0"/>
          </a:p>
        </p:txBody>
      </p:sp>
      <p:pic>
        <p:nvPicPr>
          <p:cNvPr id="10248" name="Picture 8" descr="C:\Users\Marylou\AppData\Local\Microsoft\Windows\Temporary Internet Files\Content.IE5\WLW4511U\7219649632_0a65117150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00600"/>
            <a:ext cx="2693471" cy="179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5780"/>
                                        </p:tgtEl>
                                        <p:attrNameLst>
                                          <p:attrName>style.visibility</p:attrName>
                                        </p:attrNameLst>
                                      </p:cBhvr>
                                      <p:to>
                                        <p:strVal val="visible"/>
                                      </p:to>
                                    </p:set>
                                    <p:anim calcmode="lin" valueType="num">
                                      <p:cBhvr>
                                        <p:cTn id="7" dur="300" fill="hold"/>
                                        <p:tgtEl>
                                          <p:spTgt spid="75780"/>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75780"/>
                                        </p:tgtEl>
                                        <p:attrNameLst>
                                          <p:attrName>ppt_y</p:attrName>
                                        </p:attrNameLst>
                                      </p:cBhvr>
                                      <p:tavLst>
                                        <p:tav tm="0">
                                          <p:val>
                                            <p:strVal val="#ppt_y"/>
                                          </p:val>
                                        </p:tav>
                                        <p:tav tm="100000">
                                          <p:val>
                                            <p:strVal val="#ppt_y"/>
                                          </p:val>
                                        </p:tav>
                                      </p:tavLst>
                                    </p:anim>
                                    <p:anim calcmode="lin" valueType="num">
                                      <p:cBhvr>
                                        <p:cTn id="9" dur="300" fill="hold"/>
                                        <p:tgtEl>
                                          <p:spTgt spid="75780"/>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7578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75780"/>
                                        </p:tgtEl>
                                      </p:cBhvr>
                                    </p:animEffect>
                                  </p:childTnLst>
                                </p:cTn>
                              </p:par>
                              <p:par>
                                <p:cTn id="12" presetID="30" presetClass="entr" presetSubtype="0" fill="hold" grpId="0" nodeType="withEffect">
                                  <p:stCondLst>
                                    <p:cond delay="0"/>
                                  </p:stCondLst>
                                  <p:childTnLst>
                                    <p:set>
                                      <p:cBhvr>
                                        <p:cTn id="13" dur="1" fill="hold">
                                          <p:stCondLst>
                                            <p:cond delay="0"/>
                                          </p:stCondLst>
                                        </p:cTn>
                                        <p:tgtEl>
                                          <p:spTgt spid="75781">
                                            <p:txEl>
                                              <p:pRg st="0" end="0"/>
                                            </p:txEl>
                                          </p:spTgt>
                                        </p:tgtEl>
                                        <p:attrNameLst>
                                          <p:attrName>style.visibility</p:attrName>
                                        </p:attrNameLst>
                                      </p:cBhvr>
                                      <p:to>
                                        <p:strVal val="visible"/>
                                      </p:to>
                                    </p:set>
                                    <p:animEffect transition="in" filter="fade">
                                      <p:cBhvr>
                                        <p:cTn id="14" dur="800" decel="100000"/>
                                        <p:tgtEl>
                                          <p:spTgt spid="75781">
                                            <p:txEl>
                                              <p:pRg st="0" end="0"/>
                                            </p:txEl>
                                          </p:spTgt>
                                        </p:tgtEl>
                                      </p:cBhvr>
                                    </p:animEffect>
                                    <p:anim calcmode="lin" valueType="num">
                                      <p:cBhvr>
                                        <p:cTn id="15" dur="800" decel="100000" fill="hold"/>
                                        <p:tgtEl>
                                          <p:spTgt spid="75781">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75781">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75781">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5781">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5781">
                                            <p:txEl>
                                              <p:pRg st="0" end="0"/>
                                            </p:txEl>
                                          </p:spTgt>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75781">
                                            <p:txEl>
                                              <p:pRg st="1" end="1"/>
                                            </p:txEl>
                                          </p:spTgt>
                                        </p:tgtEl>
                                        <p:attrNameLst>
                                          <p:attrName>style.visibility</p:attrName>
                                        </p:attrNameLst>
                                      </p:cBhvr>
                                      <p:to>
                                        <p:strVal val="visible"/>
                                      </p:to>
                                    </p:set>
                                    <p:animEffect transition="in" filter="fade">
                                      <p:cBhvr>
                                        <p:cTn id="22" dur="800" decel="100000"/>
                                        <p:tgtEl>
                                          <p:spTgt spid="75781">
                                            <p:txEl>
                                              <p:pRg st="1" end="1"/>
                                            </p:txEl>
                                          </p:spTgt>
                                        </p:tgtEl>
                                      </p:cBhvr>
                                    </p:animEffect>
                                    <p:anim calcmode="lin" valueType="num">
                                      <p:cBhvr>
                                        <p:cTn id="23" dur="800" decel="100000" fill="hold"/>
                                        <p:tgtEl>
                                          <p:spTgt spid="75781">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75781">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75781">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5781">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5781">
                                            <p:txEl>
                                              <p:pRg st="1" end="1"/>
                                            </p:txEl>
                                          </p:spTgt>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75781">
                                            <p:txEl>
                                              <p:pRg st="2" end="2"/>
                                            </p:txEl>
                                          </p:spTgt>
                                        </p:tgtEl>
                                        <p:attrNameLst>
                                          <p:attrName>style.visibility</p:attrName>
                                        </p:attrNameLst>
                                      </p:cBhvr>
                                      <p:to>
                                        <p:strVal val="visible"/>
                                      </p:to>
                                    </p:set>
                                    <p:animEffect transition="in" filter="fade">
                                      <p:cBhvr>
                                        <p:cTn id="30" dur="800" decel="100000"/>
                                        <p:tgtEl>
                                          <p:spTgt spid="75781">
                                            <p:txEl>
                                              <p:pRg st="2" end="2"/>
                                            </p:txEl>
                                          </p:spTgt>
                                        </p:tgtEl>
                                      </p:cBhvr>
                                    </p:animEffect>
                                    <p:anim calcmode="lin" valueType="num">
                                      <p:cBhvr>
                                        <p:cTn id="31" dur="800" decel="100000" fill="hold"/>
                                        <p:tgtEl>
                                          <p:spTgt spid="75781">
                                            <p:txEl>
                                              <p:pRg st="2" end="2"/>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75781">
                                            <p:txEl>
                                              <p:pRg st="2" end="2"/>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75781">
                                            <p:txEl>
                                              <p:pRg st="2" end="2"/>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5781">
                                            <p:txEl>
                                              <p:pRg st="2" end="2"/>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578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152400"/>
            <a:ext cx="6781800" cy="1600200"/>
          </a:xfrm>
        </p:spPr>
        <p:txBody>
          <a:bodyPr/>
          <a:lstStyle/>
          <a:p>
            <a:pPr eaLnBrk="1" hangingPunct="1">
              <a:defRPr/>
            </a:pPr>
            <a:r>
              <a:rPr lang="en-US" sz="4000" dirty="0" smtClean="0">
                <a:solidFill>
                  <a:srgbClr val="C00000"/>
                </a:solidFill>
              </a:rPr>
              <a:t>Minimum Safety and Behavioral Requirements</a:t>
            </a:r>
          </a:p>
        </p:txBody>
      </p:sp>
      <p:sp>
        <p:nvSpPr>
          <p:cNvPr id="104451" name="Rectangle 3"/>
          <p:cNvSpPr>
            <a:spLocks noGrp="1" noChangeArrowheads="1"/>
          </p:cNvSpPr>
          <p:nvPr>
            <p:ph idx="1"/>
          </p:nvPr>
        </p:nvSpPr>
        <p:spPr>
          <a:xfrm>
            <a:off x="0" y="1828800"/>
            <a:ext cx="8839200" cy="4684713"/>
          </a:xfrm>
        </p:spPr>
        <p:txBody>
          <a:bodyPr/>
          <a:lstStyle/>
          <a:p>
            <a:pPr eaLnBrk="1" hangingPunct="1">
              <a:lnSpc>
                <a:spcPct val="90000"/>
              </a:lnSpc>
              <a:buFontTx/>
              <a:buNone/>
            </a:pPr>
            <a:r>
              <a:rPr lang="en-US" altLang="en-US" sz="2800" dirty="0" smtClean="0"/>
              <a:t>   1. Every Al-Anon member involved with Alateen service must:</a:t>
            </a:r>
          </a:p>
          <a:p>
            <a:pPr lvl="1" eaLnBrk="1" hangingPunct="1">
              <a:lnSpc>
                <a:spcPct val="90000"/>
              </a:lnSpc>
            </a:pPr>
            <a:r>
              <a:rPr lang="en-US" altLang="en-US" sz="2400" dirty="0" smtClean="0"/>
              <a:t>be an Al-Anon member regularly attending  Al-Anon meetings. </a:t>
            </a:r>
          </a:p>
          <a:p>
            <a:pPr lvl="1" eaLnBrk="1" hangingPunct="1">
              <a:lnSpc>
                <a:spcPct val="90000"/>
              </a:lnSpc>
            </a:pPr>
            <a:r>
              <a:rPr lang="en-US" altLang="en-US" sz="2400" dirty="0" smtClean="0"/>
              <a:t>be at least 21 years old.</a:t>
            </a:r>
          </a:p>
          <a:p>
            <a:pPr lvl="1" eaLnBrk="1" hangingPunct="1">
              <a:lnSpc>
                <a:spcPct val="90000"/>
              </a:lnSpc>
            </a:pPr>
            <a:r>
              <a:rPr lang="en-US" altLang="en-US" sz="2400" dirty="0" smtClean="0"/>
              <a:t>have at least two years in Al-Anon in addition to any time spent in Alateen.</a:t>
            </a:r>
          </a:p>
          <a:p>
            <a:pPr lvl="1" eaLnBrk="1" hangingPunct="1">
              <a:lnSpc>
                <a:spcPct val="90000"/>
              </a:lnSpc>
            </a:pPr>
            <a:r>
              <a:rPr lang="en-US" altLang="en-US" sz="2400" dirty="0" smtClean="0"/>
              <a:t>not have been convicted of a felony, and not have been charged with child abuse or any other inappropriate sexual behavior, and not have demonstrated emotional problems which could result in harm to Alateen members.</a:t>
            </a:r>
          </a:p>
          <a:p>
            <a:pPr eaLnBrk="1" hangingPunct="1">
              <a:lnSpc>
                <a:spcPct val="90000"/>
              </a:lnSpc>
            </a:pPr>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ipe(down)">
                                      <p:cBhvr>
                                        <p:cTn id="7" dur="580">
                                          <p:stCondLst>
                                            <p:cond delay="0"/>
                                          </p:stCondLst>
                                        </p:cTn>
                                        <p:tgtEl>
                                          <p:spTgt spid="104450"/>
                                        </p:tgtEl>
                                      </p:cBhvr>
                                    </p:animEffect>
                                    <p:anim calcmode="lin" valueType="num">
                                      <p:cBhvr>
                                        <p:cTn id="8" dur="1822" tmFilter="0,0; 0.14,0.36; 0.43,0.73; 0.71,0.91; 1.0,1.0">
                                          <p:stCondLst>
                                            <p:cond delay="0"/>
                                          </p:stCondLst>
                                        </p:cTn>
                                        <p:tgtEl>
                                          <p:spTgt spid="1044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4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4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4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45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450"/>
                                        </p:tgtEl>
                                      </p:cBhvr>
                                      <p:to x="100000" y="60000"/>
                                    </p:animScale>
                                    <p:animScale>
                                      <p:cBhvr>
                                        <p:cTn id="14" dur="166" decel="50000">
                                          <p:stCondLst>
                                            <p:cond delay="676"/>
                                          </p:stCondLst>
                                        </p:cTn>
                                        <p:tgtEl>
                                          <p:spTgt spid="104450"/>
                                        </p:tgtEl>
                                      </p:cBhvr>
                                      <p:to x="100000" y="100000"/>
                                    </p:animScale>
                                    <p:animScale>
                                      <p:cBhvr>
                                        <p:cTn id="15" dur="26">
                                          <p:stCondLst>
                                            <p:cond delay="1312"/>
                                          </p:stCondLst>
                                        </p:cTn>
                                        <p:tgtEl>
                                          <p:spTgt spid="104450"/>
                                        </p:tgtEl>
                                      </p:cBhvr>
                                      <p:to x="100000" y="80000"/>
                                    </p:animScale>
                                    <p:animScale>
                                      <p:cBhvr>
                                        <p:cTn id="16" dur="166" decel="50000">
                                          <p:stCondLst>
                                            <p:cond delay="1338"/>
                                          </p:stCondLst>
                                        </p:cTn>
                                        <p:tgtEl>
                                          <p:spTgt spid="104450"/>
                                        </p:tgtEl>
                                      </p:cBhvr>
                                      <p:to x="100000" y="100000"/>
                                    </p:animScale>
                                    <p:animScale>
                                      <p:cBhvr>
                                        <p:cTn id="17" dur="26">
                                          <p:stCondLst>
                                            <p:cond delay="1642"/>
                                          </p:stCondLst>
                                        </p:cTn>
                                        <p:tgtEl>
                                          <p:spTgt spid="104450"/>
                                        </p:tgtEl>
                                      </p:cBhvr>
                                      <p:to x="100000" y="90000"/>
                                    </p:animScale>
                                    <p:animScale>
                                      <p:cBhvr>
                                        <p:cTn id="18" dur="166" decel="50000">
                                          <p:stCondLst>
                                            <p:cond delay="1668"/>
                                          </p:stCondLst>
                                        </p:cTn>
                                        <p:tgtEl>
                                          <p:spTgt spid="104450"/>
                                        </p:tgtEl>
                                      </p:cBhvr>
                                      <p:to x="100000" y="100000"/>
                                    </p:animScale>
                                    <p:animScale>
                                      <p:cBhvr>
                                        <p:cTn id="19" dur="26">
                                          <p:stCondLst>
                                            <p:cond delay="1808"/>
                                          </p:stCondLst>
                                        </p:cTn>
                                        <p:tgtEl>
                                          <p:spTgt spid="104450"/>
                                        </p:tgtEl>
                                      </p:cBhvr>
                                      <p:to x="100000" y="95000"/>
                                    </p:animScale>
                                    <p:animScale>
                                      <p:cBhvr>
                                        <p:cTn id="20" dur="166" decel="50000">
                                          <p:stCondLst>
                                            <p:cond delay="1834"/>
                                          </p:stCondLst>
                                        </p:cTn>
                                        <p:tgtEl>
                                          <p:spTgt spid="10445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04451">
                                            <p:txEl>
                                              <p:pRg st="0" end="0"/>
                                            </p:txEl>
                                          </p:spTgt>
                                        </p:tgtEl>
                                        <p:attrNameLst>
                                          <p:attrName>style.visibility</p:attrName>
                                        </p:attrNameLst>
                                      </p:cBhvr>
                                      <p:to>
                                        <p:strVal val="visible"/>
                                      </p:to>
                                    </p:set>
                                    <p:anim calcmode="lin" valueType="num">
                                      <p:cBhvr additive="base">
                                        <p:cTn id="25" dur="20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04451">
                                            <p:txEl>
                                              <p:pRg st="1" end="1"/>
                                            </p:txEl>
                                          </p:spTgt>
                                        </p:tgtEl>
                                        <p:attrNameLst>
                                          <p:attrName>style.visibility</p:attrName>
                                        </p:attrNameLst>
                                      </p:cBhvr>
                                      <p:to>
                                        <p:strVal val="visible"/>
                                      </p:to>
                                    </p:set>
                                    <p:anim calcmode="lin" valueType="num">
                                      <p:cBhvr additive="base">
                                        <p:cTn id="31" dur="20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000"/>
                            </p:stCondLst>
                            <p:childTnLst>
                              <p:par>
                                <p:cTn id="34" presetID="7" presetClass="entr" presetSubtype="4" fill="hold" grpId="0" nodeType="afterEffect">
                                  <p:stCondLst>
                                    <p:cond delay="0"/>
                                  </p:stCondLst>
                                  <p:childTnLst>
                                    <p:set>
                                      <p:cBhvr>
                                        <p:cTn id="35" dur="1" fill="hold">
                                          <p:stCondLst>
                                            <p:cond delay="0"/>
                                          </p:stCondLst>
                                        </p:cTn>
                                        <p:tgtEl>
                                          <p:spTgt spid="104451">
                                            <p:txEl>
                                              <p:pRg st="2" end="2"/>
                                            </p:txEl>
                                          </p:spTgt>
                                        </p:tgtEl>
                                        <p:attrNameLst>
                                          <p:attrName>style.visibility</p:attrName>
                                        </p:attrNameLst>
                                      </p:cBhvr>
                                      <p:to>
                                        <p:strVal val="visible"/>
                                      </p:to>
                                    </p:set>
                                    <p:anim calcmode="lin" valueType="num">
                                      <p:cBhvr additive="base">
                                        <p:cTn id="36" dur="20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4000"/>
                            </p:stCondLst>
                            <p:childTnLst>
                              <p:par>
                                <p:cTn id="39" presetID="7" presetClass="entr" presetSubtype="4" fill="hold" grpId="0" nodeType="afterEffect">
                                  <p:stCondLst>
                                    <p:cond delay="0"/>
                                  </p:stCondLst>
                                  <p:childTnLst>
                                    <p:set>
                                      <p:cBhvr>
                                        <p:cTn id="40" dur="1" fill="hold">
                                          <p:stCondLst>
                                            <p:cond delay="0"/>
                                          </p:stCondLst>
                                        </p:cTn>
                                        <p:tgtEl>
                                          <p:spTgt spid="104451">
                                            <p:txEl>
                                              <p:pRg st="3" end="3"/>
                                            </p:txEl>
                                          </p:spTgt>
                                        </p:tgtEl>
                                        <p:attrNameLst>
                                          <p:attrName>style.visibility</p:attrName>
                                        </p:attrNameLst>
                                      </p:cBhvr>
                                      <p:to>
                                        <p:strVal val="visible"/>
                                      </p:to>
                                    </p:set>
                                    <p:anim calcmode="lin" valueType="num">
                                      <p:cBhvr additive="base">
                                        <p:cTn id="41" dur="20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6000"/>
                            </p:stCondLst>
                            <p:childTnLst>
                              <p:par>
                                <p:cTn id="44" presetID="7" presetClass="entr" presetSubtype="4" fill="hold" grpId="0" nodeType="afterEffect">
                                  <p:stCondLst>
                                    <p:cond delay="0"/>
                                  </p:stCondLst>
                                  <p:childTnLst>
                                    <p:set>
                                      <p:cBhvr>
                                        <p:cTn id="45" dur="1" fill="hold">
                                          <p:stCondLst>
                                            <p:cond delay="0"/>
                                          </p:stCondLst>
                                        </p:cTn>
                                        <p:tgtEl>
                                          <p:spTgt spid="104451">
                                            <p:txEl>
                                              <p:pRg st="4" end="4"/>
                                            </p:txEl>
                                          </p:spTgt>
                                        </p:tgtEl>
                                        <p:attrNameLst>
                                          <p:attrName>style.visibility</p:attrName>
                                        </p:attrNameLst>
                                      </p:cBhvr>
                                      <p:to>
                                        <p:strVal val="visible"/>
                                      </p:to>
                                    </p:set>
                                    <p:anim calcmode="lin" valueType="num">
                                      <p:cBhvr additive="base">
                                        <p:cTn id="46" dur="20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0700">
            <a:off x="3573463" y="4806950"/>
            <a:ext cx="558482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6" name="Rectangle 2"/>
          <p:cNvSpPr>
            <a:spLocks noGrp="1" noChangeArrowheads="1"/>
          </p:cNvSpPr>
          <p:nvPr>
            <p:ph type="title"/>
          </p:nvPr>
        </p:nvSpPr>
        <p:spPr>
          <a:xfrm>
            <a:off x="762000" y="16042"/>
            <a:ext cx="7467600" cy="1600200"/>
          </a:xfrm>
        </p:spPr>
        <p:txBody>
          <a:bodyPr>
            <a:noAutofit/>
          </a:bodyPr>
          <a:lstStyle/>
          <a:p>
            <a:pPr eaLnBrk="1" hangingPunct="1">
              <a:defRPr/>
            </a:pPr>
            <a:r>
              <a:rPr lang="en-US" sz="4000" dirty="0" smtClean="0">
                <a:solidFill>
                  <a:srgbClr val="C00000"/>
                </a:solidFill>
              </a:rPr>
              <a:t>Minimum Safety and Behavioral Requirements (cont’d)</a:t>
            </a:r>
          </a:p>
        </p:txBody>
      </p:sp>
      <p:sp>
        <p:nvSpPr>
          <p:cNvPr id="98307" name="Rectangle 3"/>
          <p:cNvSpPr>
            <a:spLocks noGrp="1" noChangeArrowheads="1"/>
          </p:cNvSpPr>
          <p:nvPr>
            <p:ph idx="1"/>
          </p:nvPr>
        </p:nvSpPr>
        <p:spPr>
          <a:xfrm>
            <a:off x="457200" y="1676400"/>
            <a:ext cx="8229600" cy="3733800"/>
          </a:xfrm>
        </p:spPr>
        <p:txBody>
          <a:bodyPr/>
          <a:lstStyle/>
          <a:p>
            <a:pPr marL="609600" indent="-609600" eaLnBrk="1" hangingPunct="1">
              <a:lnSpc>
                <a:spcPct val="80000"/>
              </a:lnSpc>
              <a:buFontTx/>
              <a:buAutoNum type="arabicPeriod" startAt="2"/>
            </a:pPr>
            <a:r>
              <a:rPr lang="en-US" altLang="en-US" sz="2400" dirty="0" smtClean="0"/>
              <a:t>There must be at least one Alateen Group Sponsor at every Alateen meeting.</a:t>
            </a:r>
          </a:p>
          <a:p>
            <a:pPr marL="609600" indent="-609600" eaLnBrk="1" hangingPunct="1">
              <a:lnSpc>
                <a:spcPct val="80000"/>
              </a:lnSpc>
              <a:buFontTx/>
              <a:buNone/>
            </a:pPr>
            <a:r>
              <a:rPr lang="en-US" altLang="en-US" sz="2800" dirty="0" smtClean="0"/>
              <a:t>The Area Requirements:</a:t>
            </a:r>
          </a:p>
          <a:p>
            <a:pPr marL="609600" indent="-609600" eaLnBrk="1" hangingPunct="1">
              <a:lnSpc>
                <a:spcPct val="80000"/>
              </a:lnSpc>
              <a:buFontTx/>
              <a:buAutoNum type="arabicPeriod" startAt="3"/>
            </a:pPr>
            <a:r>
              <a:rPr lang="en-US" altLang="en-US" sz="2400" dirty="0" smtClean="0"/>
              <a:t>must prohibit overt or covert sexual interaction between any adult and Alateen member.</a:t>
            </a:r>
          </a:p>
          <a:p>
            <a:pPr marL="609600" indent="-609600" eaLnBrk="1" hangingPunct="1">
              <a:lnSpc>
                <a:spcPct val="80000"/>
              </a:lnSpc>
              <a:buFontTx/>
              <a:buAutoNum type="arabicPeriod" startAt="3"/>
            </a:pPr>
            <a:r>
              <a:rPr lang="en-US" altLang="en-US" sz="2400" dirty="0" smtClean="0"/>
              <a:t>must prohibit conduct contrary to applicable laws.</a:t>
            </a:r>
          </a:p>
          <a:p>
            <a:pPr marL="609600" indent="-609600" eaLnBrk="1" hangingPunct="1">
              <a:lnSpc>
                <a:spcPct val="80000"/>
              </a:lnSpc>
              <a:buFontTx/>
              <a:buAutoNum type="arabicPeriod" startAt="3"/>
            </a:pPr>
            <a:r>
              <a:rPr lang="en-US" altLang="en-US" sz="2400" dirty="0" smtClean="0"/>
              <a:t>must contain procedures for parental permission and medical care when applicable.</a:t>
            </a:r>
          </a:p>
          <a:p>
            <a:pPr marL="609600" indent="-609600" eaLnBrk="1" hangingPunct="1">
              <a:lnSpc>
                <a:spcPct val="80000"/>
              </a:lnSpc>
              <a:buFontTx/>
              <a:buAutoNum type="arabicPeriod" startAt="3"/>
            </a:pPr>
            <a:r>
              <a:rPr lang="en-US" altLang="en-US" sz="2400" dirty="0" smtClean="0"/>
              <a:t>must be reviewed by local counsel.</a:t>
            </a:r>
          </a:p>
          <a:p>
            <a:pPr marL="609600" indent="-609600" eaLnBrk="1" hangingPunct="1">
              <a:lnSpc>
                <a:spcPct val="80000"/>
              </a:lnSpc>
              <a:buFontTx/>
              <a:buNone/>
            </a:pPr>
            <a:endParaRPr lang="en-US"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dissolve">
                                      <p:cBhvr>
                                        <p:cTn id="7" dur="5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 calcmode="lin" valueType="num">
                                      <p:cBhvr additive="base">
                                        <p:cTn id="12" dur="1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8307">
                                            <p:txEl>
                                              <p:pRg st="1" end="1"/>
                                            </p:txEl>
                                          </p:spTgt>
                                        </p:tgtEl>
                                        <p:attrNameLst>
                                          <p:attrName>style.visibility</p:attrName>
                                        </p:attrNameLst>
                                      </p:cBhvr>
                                      <p:to>
                                        <p:strVal val="visible"/>
                                      </p:to>
                                    </p:set>
                                    <p:anim calcmode="lin" valueType="num">
                                      <p:cBhvr additive="base">
                                        <p:cTn id="18"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nodeType="after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additive="base">
                                        <p:cTn id="24"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98307">
                                            <p:txEl>
                                              <p:pRg st="3" end="3"/>
                                            </p:txEl>
                                          </p:spTgt>
                                        </p:tgtEl>
                                        <p:attrNameLst>
                                          <p:attrName>style.visibility</p:attrName>
                                        </p:attrNameLst>
                                      </p:cBhvr>
                                      <p:to>
                                        <p:strVal val="visible"/>
                                      </p:to>
                                    </p:set>
                                    <p:anim calcmode="lin" valueType="num">
                                      <p:cBhvr additive="base">
                                        <p:cTn id="30"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98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98307">
                                            <p:txEl>
                                              <p:pRg st="4" end="4"/>
                                            </p:txEl>
                                          </p:spTgt>
                                        </p:tgtEl>
                                        <p:attrNameLst>
                                          <p:attrName>style.visibility</p:attrName>
                                        </p:attrNameLst>
                                      </p:cBhvr>
                                      <p:to>
                                        <p:strVal val="visible"/>
                                      </p:to>
                                    </p:set>
                                    <p:anim calcmode="lin" valueType="num">
                                      <p:cBhvr additive="base">
                                        <p:cTn id="36" dur="10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98307">
                                            <p:txEl>
                                              <p:pRg st="5" end="5"/>
                                            </p:txEl>
                                          </p:spTgt>
                                        </p:tgtEl>
                                        <p:attrNameLst>
                                          <p:attrName>style.visibility</p:attrName>
                                        </p:attrNameLst>
                                      </p:cBhvr>
                                      <p:to>
                                        <p:strVal val="visible"/>
                                      </p:to>
                                    </p:set>
                                    <p:anim calcmode="lin" valueType="num">
                                      <p:cBhvr additive="base">
                                        <p:cTn id="42" dur="10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983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5335</TotalTime>
  <Words>4192</Words>
  <Application>Microsoft Office PowerPoint</Application>
  <PresentationFormat>On-screen Show (4:3)</PresentationFormat>
  <Paragraphs>368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NewsPrint</vt:lpstr>
      <vt:lpstr>Alateen Training Module I    Overview of Alateen Service</vt:lpstr>
      <vt:lpstr>         Alateen is. . .</vt:lpstr>
      <vt:lpstr>Alateen Includes…</vt:lpstr>
      <vt:lpstr>Alateen Members</vt:lpstr>
      <vt:lpstr> 2003 Alateen Motion</vt:lpstr>
      <vt:lpstr>Al-Anon Member Involved in Alateen Service (AMIAS)</vt:lpstr>
      <vt:lpstr>Alateen Safety and Behavioral Requirements </vt:lpstr>
      <vt:lpstr>Minimum Safety and Behavioral Requirements</vt:lpstr>
      <vt:lpstr>Minimum Safety and Behavioral Requirements (cont’d)</vt:lpstr>
      <vt:lpstr>XX Area Alateen Safety &amp; Behavioral Requirements</vt:lpstr>
      <vt:lpstr>XX Area Alateen Safety &amp; Behavioral Requirements</vt:lpstr>
      <vt:lpstr>Trusted Servants in the  Area Alateen Process</vt:lpstr>
      <vt:lpstr>Al-Anon Members Involved in Alateen Service (AMIAS) XX Area Certification Process</vt:lpstr>
      <vt:lpstr>Starting an Alateen Group</vt:lpstr>
      <vt:lpstr>The New Alateen Meeting</vt:lpstr>
      <vt:lpstr>Alateen Group Sponsors</vt:lpstr>
      <vt:lpstr>We always…</vt:lpstr>
      <vt:lpstr>Alateen Personal Sponsors</vt:lpstr>
      <vt:lpstr>Alateen Resources</vt:lpstr>
      <vt:lpstr>Alateen Resources</vt:lpstr>
      <vt:lpstr>Alateen Resources</vt:lpstr>
      <vt:lpstr>Responsibility Statement</vt:lpstr>
      <vt:lpstr>Safety Checklist </vt:lpstr>
      <vt:lpstr>Wrap Up</vt:lpstr>
    </vt:vector>
  </TitlesOfParts>
  <Company>afgwso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Al-Anon Members Involved in Alateen Service</dc:title>
  <dc:creator>Marylou</dc:creator>
  <cp:lastModifiedBy>MaryLou Mahlman</cp:lastModifiedBy>
  <cp:revision>135</cp:revision>
  <cp:lastPrinted>2016-08-08T17:00:05Z</cp:lastPrinted>
  <dcterms:created xsi:type="dcterms:W3CDTF">2007-09-18T20:41:48Z</dcterms:created>
  <dcterms:modified xsi:type="dcterms:W3CDTF">2016-08-17T18:30:42Z</dcterms:modified>
</cp:coreProperties>
</file>