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3" r:id="rId1"/>
  </p:sldMasterIdLst>
  <p:notesMasterIdLst>
    <p:notesMasterId r:id="rId20"/>
  </p:notesMasterIdLst>
  <p:handoutMasterIdLst>
    <p:handoutMasterId r:id="rId21"/>
  </p:handoutMasterIdLst>
  <p:sldIdLst>
    <p:sldId id="321" r:id="rId2"/>
    <p:sldId id="266" r:id="rId3"/>
    <p:sldId id="294" r:id="rId4"/>
    <p:sldId id="308" r:id="rId5"/>
    <p:sldId id="286" r:id="rId6"/>
    <p:sldId id="305" r:id="rId7"/>
    <p:sldId id="306" r:id="rId8"/>
    <p:sldId id="307" r:id="rId9"/>
    <p:sldId id="319" r:id="rId10"/>
    <p:sldId id="285" r:id="rId11"/>
    <p:sldId id="268" r:id="rId12"/>
    <p:sldId id="276" r:id="rId13"/>
    <p:sldId id="261" r:id="rId14"/>
    <p:sldId id="320" r:id="rId15"/>
    <p:sldId id="271" r:id="rId16"/>
    <p:sldId id="273" r:id="rId17"/>
    <p:sldId id="274" r:id="rId18"/>
    <p:sldId id="318"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4" autoAdjust="0"/>
    <p:restoredTop sz="52910" autoAdjust="0"/>
  </p:normalViewPr>
  <p:slideViewPr>
    <p:cSldViewPr>
      <p:cViewPr varScale="1">
        <p:scale>
          <a:sx n="37" d="100"/>
          <a:sy n="37" d="100"/>
        </p:scale>
        <p:origin x="-208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74"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1" hangingPunct="1">
              <a:defRPr sz="1200">
                <a:latin typeface="Arial" charset="0"/>
              </a:defRPr>
            </a:lvl1pPr>
          </a:lstStyle>
          <a:p>
            <a:pPr>
              <a:defRPr/>
            </a:pPr>
            <a:endParaRPr lang="en-US"/>
          </a:p>
        </p:txBody>
      </p:sp>
      <p:sp>
        <p:nvSpPr>
          <p:cNvPr id="5120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1" hangingPunct="1">
              <a:defRPr sz="1200">
                <a:latin typeface="Arial" charset="0"/>
              </a:defRPr>
            </a:lvl1pPr>
          </a:lstStyle>
          <a:p>
            <a:pPr>
              <a:defRPr/>
            </a:pPr>
            <a:endParaRPr lang="en-US"/>
          </a:p>
        </p:txBody>
      </p:sp>
      <p:sp>
        <p:nvSpPr>
          <p:cNvPr id="5120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1" hangingPunct="1">
              <a:defRPr sz="1200">
                <a:latin typeface="Arial" charset="0"/>
              </a:defRPr>
            </a:lvl1pPr>
          </a:lstStyle>
          <a:p>
            <a:pPr>
              <a:defRPr/>
            </a:pPr>
            <a:endParaRPr lang="en-US"/>
          </a:p>
        </p:txBody>
      </p:sp>
      <p:sp>
        <p:nvSpPr>
          <p:cNvPr id="5120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1" hangingPunct="1">
              <a:defRPr sz="1200">
                <a:latin typeface="Arial" charset="0"/>
              </a:defRPr>
            </a:lvl1pPr>
          </a:lstStyle>
          <a:p>
            <a:pPr>
              <a:defRPr/>
            </a:pPr>
            <a:fld id="{7AA90966-3262-4919-8D43-C123DE8D19B3}" type="slidenum">
              <a:rPr lang="en-US"/>
              <a:pPr>
                <a:defRPr/>
              </a:pPr>
              <a:t>‹#›</a:t>
            </a:fld>
            <a:endParaRPr lang="en-US" dirty="0"/>
          </a:p>
        </p:txBody>
      </p:sp>
    </p:spTree>
    <p:extLst>
      <p:ext uri="{BB962C8B-B14F-4D97-AF65-F5344CB8AC3E}">
        <p14:creationId xmlns:p14="http://schemas.microsoft.com/office/powerpoint/2010/main" val="856034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656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656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64EE471-C544-4DA4-AE96-43A60D907343}" type="slidenum">
              <a:rPr lang="en-US"/>
              <a:pPr>
                <a:defRPr/>
              </a:pPr>
              <a:t>‹#›</a:t>
            </a:fld>
            <a:endParaRPr lang="en-US" dirty="0"/>
          </a:p>
        </p:txBody>
      </p:sp>
    </p:spTree>
    <p:extLst>
      <p:ext uri="{BB962C8B-B14F-4D97-AF65-F5344CB8AC3E}">
        <p14:creationId xmlns:p14="http://schemas.microsoft.com/office/powerpoint/2010/main" val="10311323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After the introductory</a:t>
            </a:r>
            <a:r>
              <a:rPr lang="en-US" i="1" baseline="0" dirty="0" smtClean="0"/>
              <a:t> slides, start here for Part A.</a:t>
            </a:r>
          </a:p>
          <a:p>
            <a:endParaRPr lang="en-US" i="1" baseline="0" dirty="0" smtClean="0"/>
          </a:p>
          <a:p>
            <a:r>
              <a:rPr lang="en-US" b="1" i="0" baseline="0" dirty="0" smtClean="0"/>
              <a:t>Key points for facilitator:  </a:t>
            </a:r>
            <a:r>
              <a:rPr lang="en-US" i="0" baseline="0" dirty="0" smtClean="0"/>
              <a:t>Note what will be covered in this section.</a:t>
            </a:r>
            <a:endParaRPr lang="en-US" i="0" dirty="0"/>
          </a:p>
        </p:txBody>
      </p:sp>
      <p:sp>
        <p:nvSpPr>
          <p:cNvPr id="4" name="Slide Number Placeholder 3"/>
          <p:cNvSpPr>
            <a:spLocks noGrp="1"/>
          </p:cNvSpPr>
          <p:nvPr>
            <p:ph type="sldNum" sz="quarter" idx="10"/>
          </p:nvPr>
        </p:nvSpPr>
        <p:spPr/>
        <p:txBody>
          <a:bodyPr/>
          <a:lstStyle/>
          <a:p>
            <a:pPr>
              <a:defRPr/>
            </a:pPr>
            <a:fld id="{264EE471-C544-4DA4-AE96-43A60D907343}" type="slidenum">
              <a:rPr lang="en-US" smtClean="0"/>
              <a:pPr>
                <a:defRPr/>
              </a:pPr>
              <a:t>1</a:t>
            </a:fld>
            <a:endParaRPr lang="en-US" dirty="0"/>
          </a:p>
        </p:txBody>
      </p:sp>
    </p:spTree>
    <p:extLst>
      <p:ext uri="{BB962C8B-B14F-4D97-AF65-F5344CB8AC3E}">
        <p14:creationId xmlns:p14="http://schemas.microsoft.com/office/powerpoint/2010/main" val="2718553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eaLnBrk="1" hangingPunct="1">
              <a:spcBef>
                <a:spcPct val="0"/>
              </a:spcBef>
              <a:buFontTx/>
              <a:buChar char="•"/>
            </a:pPr>
            <a:r>
              <a:rPr lang="en-US" altLang="en-US" dirty="0" smtClean="0">
                <a:solidFill>
                  <a:srgbClr val="002060"/>
                </a:solidFill>
                <a:latin typeface="Garamond" pitchFamily="18" charset="0"/>
              </a:rPr>
              <a:t>  </a:t>
            </a:r>
            <a:r>
              <a:rPr lang="en-US" altLang="en-US" b="0" dirty="0" smtClean="0">
                <a:solidFill>
                  <a:srgbClr val="002060"/>
                </a:solidFill>
                <a:latin typeface="Garamond" pitchFamily="18" charset="0"/>
              </a:rPr>
              <a:t>Discussion:  how can we model Al-Anon principles?  </a:t>
            </a:r>
          </a:p>
          <a:p>
            <a:pPr eaLnBrk="1" hangingPunct="1">
              <a:spcBef>
                <a:spcPct val="0"/>
              </a:spcBef>
              <a:buFontTx/>
              <a:buChar char="•"/>
            </a:pPr>
            <a:r>
              <a:rPr lang="en-US" altLang="en-US" b="0" dirty="0" smtClean="0">
                <a:solidFill>
                  <a:srgbClr val="002060"/>
                </a:solidFill>
                <a:latin typeface="Garamond" pitchFamily="18" charset="0"/>
              </a:rPr>
              <a:t>  Give samples of “I” messages.  </a:t>
            </a:r>
          </a:p>
          <a:p>
            <a:pPr eaLnBrk="1" hangingPunct="1">
              <a:spcBef>
                <a:spcPct val="0"/>
              </a:spcBef>
              <a:buFontTx/>
              <a:buChar char="•"/>
            </a:pPr>
            <a:r>
              <a:rPr lang="en-US" altLang="en-US" b="0" dirty="0" smtClean="0">
                <a:solidFill>
                  <a:srgbClr val="002060"/>
                </a:solidFill>
                <a:latin typeface="Garamond" pitchFamily="18" charset="0"/>
              </a:rPr>
              <a:t>  Identify what is acceptable and unacceptable behavior before the meeting or event.</a:t>
            </a:r>
          </a:p>
          <a:p>
            <a:pPr eaLnBrk="1" hangingPunct="1">
              <a:spcBef>
                <a:spcPct val="0"/>
              </a:spcBef>
            </a:pPr>
            <a:endParaRPr lang="en-US" altLang="en-US" b="0" dirty="0" smtClean="0">
              <a:solidFill>
                <a:srgbClr val="002060"/>
              </a:solidFill>
              <a:latin typeface="Garamond" pitchFamily="18" charset="0"/>
            </a:endParaRPr>
          </a:p>
          <a:p>
            <a:pPr eaLnBrk="1" hangingPunct="1">
              <a:spcBef>
                <a:spcPct val="0"/>
              </a:spcBef>
            </a:pPr>
            <a:r>
              <a:rPr lang="en-US" altLang="en-US" b="1" dirty="0" smtClean="0">
                <a:solidFill>
                  <a:srgbClr val="002060"/>
                </a:solidFill>
                <a:latin typeface="Garamond" pitchFamily="18" charset="0"/>
              </a:rPr>
              <a:t>References:</a:t>
            </a:r>
          </a:p>
          <a:p>
            <a:pPr eaLnBrk="1" hangingPunct="1">
              <a:spcBef>
                <a:spcPct val="0"/>
              </a:spcBef>
            </a:pPr>
            <a:r>
              <a:rPr lang="en-US" altLang="en-US" i="1" dirty="0" smtClean="0">
                <a:solidFill>
                  <a:srgbClr val="002060"/>
                </a:solidFill>
                <a:latin typeface="Garamond" pitchFamily="18" charset="0"/>
              </a:rPr>
              <a:t>Alateen Safety Guidelines </a:t>
            </a:r>
            <a:r>
              <a:rPr lang="en-US" altLang="en-US" dirty="0" smtClean="0">
                <a:solidFill>
                  <a:srgbClr val="002060"/>
                </a:solidFill>
                <a:latin typeface="Garamond" pitchFamily="18" charset="0"/>
              </a:rPr>
              <a:t>(G-34):  “Set Boundaries,” page 2.</a:t>
            </a:r>
          </a:p>
          <a:p>
            <a:pPr eaLnBrk="1" hangingPunct="1">
              <a:spcBef>
                <a:spcPct val="0"/>
              </a:spcBef>
            </a:pPr>
            <a:endParaRPr lang="en-US" altLang="en-US" b="1" dirty="0" smtClean="0">
              <a:latin typeface="Garamond" pitchFamily="18" charset="0"/>
            </a:endParaRPr>
          </a:p>
          <a:p>
            <a:pPr eaLnBrk="1" hangingPunct="1"/>
            <a:endParaRPr lang="en-US" altLang="en-US" b="1" dirty="0" smtClean="0">
              <a:latin typeface="Garamond" pitchFamily="18" charset="0"/>
            </a:endParaRPr>
          </a:p>
          <a:p>
            <a:endParaRPr lang="en-US" altLang="en-US" dirty="0"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74B7DAD-F9E3-4A34-AA6C-BEE80C86C268}" type="slidenum">
              <a:rPr lang="en-US" altLang="en-US" smtClean="0">
                <a:latin typeface="Arial" charset="0"/>
              </a:rPr>
              <a:pPr/>
              <a:t>10</a:t>
            </a:fld>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153622A-8B45-475E-91E9-070D3087D3E5}" type="slidenum">
              <a:rPr lang="en-US" altLang="en-US" smtClean="0">
                <a:latin typeface="Arial" charset="0"/>
              </a:rPr>
              <a:pPr/>
              <a:t>11</a:t>
            </a:fld>
            <a:endParaRPr lang="en-US" altLang="en-US"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If the Alateen group sets its own behavior guidelines, they will be more willing to abide by them.</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Disruptive behaviors such as side conversations, fooling around or getting off topic are matters that the group can deal with.</a:t>
            </a:r>
          </a:p>
          <a:p>
            <a:pPr marL="171450" indent="-171450" eaLnBrk="1" hangingPunct="1">
              <a:spcBef>
                <a:spcPct val="0"/>
              </a:spcBef>
              <a:buFont typeface="Arial" pitchFamily="34" charset="0"/>
              <a:buChar char="•"/>
              <a:defRPr/>
            </a:pPr>
            <a:r>
              <a:rPr lang="en-US" b="0" dirty="0" smtClean="0">
                <a:solidFill>
                  <a:srgbClr val="002060"/>
                </a:solidFill>
                <a:latin typeface="Garamond" pitchFamily="18" charset="0"/>
              </a:rPr>
              <a:t>Discussion:  what types of behaviors/group problems might we encounter and include in group guidelines?</a:t>
            </a:r>
          </a:p>
          <a:p>
            <a:pPr marL="171450" indent="-171450" eaLnBrk="1" hangingPunct="1">
              <a:spcBef>
                <a:spcPct val="0"/>
              </a:spcBef>
              <a:buFont typeface="Arial" pitchFamily="34" charset="0"/>
              <a:buChar char="•"/>
              <a:defRPr/>
            </a:pPr>
            <a:endParaRPr lang="en-US" dirty="0" smtClean="0">
              <a:solidFill>
                <a:srgbClr val="002060"/>
              </a:solidFill>
              <a:latin typeface="Garamond" pitchFamily="18" charset="0"/>
            </a:endParaRP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2014-2017 Al-Anon/Alateen Service Manual</a:t>
            </a:r>
            <a:r>
              <a:rPr lang="en-US" dirty="0" smtClean="0">
                <a:solidFill>
                  <a:srgbClr val="002060"/>
                </a:solidFill>
                <a:latin typeface="Garamond" pitchFamily="18" charset="0"/>
              </a:rPr>
              <a:t> (P-24/27): “Group Problems and Solutions,” pp. 54-55.</a:t>
            </a:r>
          </a:p>
          <a:p>
            <a:pPr eaLnBrk="1" hangingPunct="1">
              <a:spcBef>
                <a:spcPct val="0"/>
              </a:spcBef>
              <a:defRPr/>
            </a:pPr>
            <a:r>
              <a:rPr lang="en-US" i="1" dirty="0" smtClean="0">
                <a:solidFill>
                  <a:srgbClr val="002060"/>
                </a:solidFill>
                <a:latin typeface="Garamond" pitchFamily="18" charset="0"/>
              </a:rPr>
              <a:t>*Alateen Safety Guidelines</a:t>
            </a:r>
            <a:r>
              <a:rPr lang="en-US" dirty="0" smtClean="0">
                <a:solidFill>
                  <a:srgbClr val="002060"/>
                </a:solidFill>
                <a:latin typeface="Garamond" pitchFamily="18" charset="0"/>
              </a:rPr>
              <a:t> (G-34):  “It is suggested that Alateen groups create behavior guidelines so that everyone knows what is expected before, during and after the meeting.”  </a:t>
            </a:r>
          </a:p>
          <a:p>
            <a:pPr eaLnBrk="1" hangingPunct="1">
              <a:spcBef>
                <a:spcPct val="0"/>
              </a:spcBef>
              <a:defRPr/>
            </a:pPr>
            <a:r>
              <a:rPr lang="en-US" i="1" dirty="0" smtClean="0">
                <a:solidFill>
                  <a:srgbClr val="002060"/>
                </a:solidFill>
                <a:latin typeface="Garamond" pitchFamily="18" charset="0"/>
              </a:rPr>
              <a:t>Alateen—Hope for Children of Alcoholics </a:t>
            </a:r>
            <a:r>
              <a:rPr lang="en-US" dirty="0" smtClean="0">
                <a:solidFill>
                  <a:srgbClr val="002060"/>
                </a:solidFill>
                <a:latin typeface="Garamond" pitchFamily="18" charset="0"/>
              </a:rPr>
              <a:t>(B-3), “Remember!”, page 100:  “Always remember that Alateen meetings are working sessions.  Let’s make the best use of the time we have.”</a:t>
            </a:r>
          </a:p>
          <a:p>
            <a:pPr eaLnBrk="1" hangingPunct="1">
              <a:spcBef>
                <a:spcPct val="0"/>
              </a:spcBef>
              <a:defRPr/>
            </a:pPr>
            <a:endParaRPr lang="en-US" b="1" dirty="0" smtClean="0">
              <a:solidFill>
                <a:srgbClr val="002060"/>
              </a:solidFill>
              <a:latin typeface="Garamond" pitchFamily="18" charset="0"/>
            </a:endParaRPr>
          </a:p>
          <a:p>
            <a:pPr eaLnBrk="1" hangingPunct="1">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B8B8FBE-7F26-4353-8569-93844838A245}" type="slidenum">
              <a:rPr lang="en-US" altLang="en-US" smtClean="0">
                <a:latin typeface="Arial" charset="0"/>
              </a:rPr>
              <a:pPr/>
              <a:t>12</a:t>
            </a:fld>
            <a:endParaRPr lang="en-US" alt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Siblings are fellow Alateen members in the meetings.</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Important that all siblings understand this</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If group is large enough to split into two meetings, siblings can go in separate rooms.</a:t>
            </a:r>
          </a:p>
          <a:p>
            <a:pPr marL="171450" indent="-171450" eaLnBrk="1" hangingPunct="1">
              <a:spcBef>
                <a:spcPct val="0"/>
              </a:spcBef>
              <a:buFont typeface="Arial" pitchFamily="34" charset="0"/>
              <a:buChar char="•"/>
              <a:defRPr/>
            </a:pPr>
            <a:endParaRPr lang="en-US" dirty="0" smtClean="0">
              <a:solidFill>
                <a:srgbClr val="002060"/>
              </a:solidFill>
              <a:latin typeface="Garamond" pitchFamily="18" charset="0"/>
            </a:endParaRP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endParaRPr lang="en-US" dirty="0" smtClean="0">
              <a:solidFill>
                <a:srgbClr val="FF0000"/>
              </a:solidFill>
              <a:latin typeface="Garamond" pitchFamily="18" charset="0"/>
            </a:endParaRPr>
          </a:p>
          <a:p>
            <a:pPr eaLnBrk="1" hangingPunct="1">
              <a:spcBef>
                <a:spcPct val="0"/>
              </a:spcBef>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7247296-627E-409D-8320-8461663302BD}" type="slidenum">
              <a:rPr lang="en-US" altLang="en-US" smtClean="0">
                <a:latin typeface="Arial" charset="0"/>
              </a:rPr>
              <a:pPr/>
              <a:t>13</a:t>
            </a:fld>
            <a:endParaRPr lang="en-US" altLang="en-US"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Alateens may not have addressed all behaviors that can be disruptive.</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If attempts to improve behavior of an individual have not been successful, the group can discuss adding to their behavior guidelines.</a:t>
            </a:r>
          </a:p>
          <a:p>
            <a:pPr eaLnBrk="1" hangingPunct="1">
              <a:spcBef>
                <a:spcPct val="0"/>
              </a:spcBef>
              <a:buFontTx/>
              <a:buChar char="•"/>
              <a:defRPr/>
            </a:pPr>
            <a:endParaRPr lang="en-US" b="1" dirty="0" smtClean="0">
              <a:solidFill>
                <a:srgbClr val="002060"/>
              </a:solidFill>
              <a:latin typeface="Garamond" pitchFamily="18" charset="0"/>
            </a:endParaRP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Alateen Safety Guidelines </a:t>
            </a:r>
            <a:r>
              <a:rPr lang="en-US" dirty="0" smtClean="0">
                <a:solidFill>
                  <a:srgbClr val="002060"/>
                </a:solidFill>
                <a:latin typeface="Garamond" pitchFamily="18" charset="0"/>
              </a:rPr>
              <a:t>(G-34):  “It is suggested that Alateen groups create behavior guidelines so that everyone knows what is expected before, during and after the meeting.  Then, if you or anyone else in your group is uncomfortable with the actions of another Alateen member, a discussion regarding the group’s behavior guidelines is appropriate.”</a:t>
            </a:r>
          </a:p>
          <a:p>
            <a:pPr eaLnBrk="1" hangingPunct="1">
              <a:spcBef>
                <a:spcPct val="0"/>
              </a:spcBef>
              <a:defRPr/>
            </a:pPr>
            <a:endParaRPr lang="en-US" b="1" dirty="0" smtClean="0">
              <a:solidFill>
                <a:srgbClr val="002060"/>
              </a:solidFill>
              <a:latin typeface="Garamond" pitchFamily="18" charset="0"/>
            </a:endParaRPr>
          </a:p>
          <a:p>
            <a:pPr eaLnBrk="1" hangingPunct="1">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88AFC60-C6C6-419B-BDA6-F93EB275324B}" type="slidenum">
              <a:rPr lang="en-US" altLang="en-US" smtClean="0">
                <a:latin typeface="Arial" charset="0"/>
              </a:rPr>
              <a:pPr/>
              <a:t>14</a:t>
            </a:fld>
            <a:endParaRPr lang="en-US" altLang="en-US"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Stick to principles</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Encourage the group to study the Traditions and how they apply</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Use Conference Approved Literature and Service Tools</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Discuss whether a group inventory would help</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Talk to each other…</a:t>
            </a:r>
          </a:p>
          <a:p>
            <a:pPr eaLnBrk="1" hangingPunct="1">
              <a:spcBef>
                <a:spcPct val="0"/>
              </a:spcBef>
              <a:defRPr/>
            </a:pPr>
            <a:r>
              <a:rPr lang="en-US" dirty="0" smtClean="0">
                <a:solidFill>
                  <a:srgbClr val="002060"/>
                </a:solidFill>
                <a:latin typeface="Garamond" pitchFamily="18" charset="0"/>
              </a:rPr>
              <a:t>This </a:t>
            </a:r>
            <a:r>
              <a:rPr lang="en-US" dirty="0" smtClean="0">
                <a:solidFill>
                  <a:srgbClr val="002060"/>
                </a:solidFill>
                <a:latin typeface="Garamond" pitchFamily="18" charset="0"/>
              </a:rPr>
              <a:t>process also works when there is a problem with an Alateen event.</a:t>
            </a:r>
          </a:p>
          <a:p>
            <a:pPr eaLnBrk="1" hangingPunct="1">
              <a:spcBef>
                <a:spcPct val="0"/>
              </a:spcBef>
              <a:buFontTx/>
              <a:buChar char="•"/>
              <a:defRPr/>
            </a:pPr>
            <a:endParaRPr lang="en-US" b="1" dirty="0" smtClean="0">
              <a:solidFill>
                <a:srgbClr val="002060"/>
              </a:solidFill>
              <a:latin typeface="Garamond" pitchFamily="18" charset="0"/>
            </a:endParaRP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Alateen—Hope for Children of Alcoholics </a:t>
            </a:r>
            <a:r>
              <a:rPr lang="en-US" dirty="0" smtClean="0">
                <a:solidFill>
                  <a:srgbClr val="002060"/>
                </a:solidFill>
                <a:latin typeface="Garamond" pitchFamily="18" charset="0"/>
              </a:rPr>
              <a:t>(B-3):  “When our group needs to solve a serious problem, we try to learn all we can about the subject and discuss it in the light of the Traditions</a:t>
            </a:r>
            <a:r>
              <a:rPr lang="en-US" dirty="0" smtClean="0">
                <a:solidFill>
                  <a:srgbClr val="002060"/>
                </a:solidFill>
                <a:latin typeface="Garamond" pitchFamily="18" charset="0"/>
              </a:rPr>
              <a:t>.” (page 29)</a:t>
            </a:r>
            <a:endParaRPr lang="en-US" dirty="0" smtClean="0">
              <a:solidFill>
                <a:srgbClr val="002060"/>
              </a:solidFill>
              <a:latin typeface="Garamond" pitchFamily="18" charset="0"/>
            </a:endParaRPr>
          </a:p>
          <a:p>
            <a:pPr eaLnBrk="1" hangingPunct="1">
              <a:spcBef>
                <a:spcPct val="0"/>
              </a:spcBef>
              <a:defRPr/>
            </a:pPr>
            <a:r>
              <a:rPr lang="en-US" i="1" dirty="0" smtClean="0">
                <a:solidFill>
                  <a:srgbClr val="002060"/>
                </a:solidFill>
                <a:latin typeface="Garamond" pitchFamily="18" charset="0"/>
              </a:rPr>
              <a:t>Taking a Group Inventory </a:t>
            </a:r>
            <a:r>
              <a:rPr lang="en-US" dirty="0" smtClean="0">
                <a:solidFill>
                  <a:srgbClr val="002060"/>
                </a:solidFill>
                <a:latin typeface="Garamond" pitchFamily="18" charset="0"/>
              </a:rPr>
              <a:t>Guideline (G-8a/b)</a:t>
            </a:r>
          </a:p>
          <a:p>
            <a:pPr marL="0" marR="0" indent="0" algn="l" defTabSz="914400" rtl="0" eaLnBrk="1" fontAlgn="base" latinLnBrk="0" hangingPunct="1">
              <a:lnSpc>
                <a:spcPct val="100000"/>
              </a:lnSpc>
              <a:spcBef>
                <a:spcPct val="0"/>
              </a:spcBef>
              <a:spcAft>
                <a:spcPct val="0"/>
              </a:spcAft>
              <a:buClrTx/>
              <a:buSzTx/>
              <a:buFontTx/>
              <a:buNone/>
              <a:tabLst/>
              <a:defRPr/>
            </a:pPr>
            <a:r>
              <a:rPr lang="en-US" sz="1200" i="1" dirty="0" smtClean="0">
                <a:solidFill>
                  <a:schemeClr val="tx1"/>
                </a:solidFill>
                <a:latin typeface="Garamond" panose="02020404030301010803" pitchFamily="18" charset="0"/>
              </a:rPr>
              <a:t>Using Al-Anon Principles to Resolve </a:t>
            </a:r>
            <a:r>
              <a:rPr lang="en-US" sz="1200" i="1" dirty="0" smtClean="0">
                <a:solidFill>
                  <a:schemeClr val="tx1"/>
                </a:solidFill>
                <a:latin typeface="Garamond" panose="02020404030301010803" pitchFamily="18" charset="0"/>
              </a:rPr>
              <a:t>Conflicts </a:t>
            </a:r>
            <a:r>
              <a:rPr lang="en-US" sz="1200" i="1" dirty="0" smtClean="0">
                <a:solidFill>
                  <a:schemeClr val="tx1"/>
                </a:solidFill>
                <a:latin typeface="Garamond" panose="02020404030301010803" pitchFamily="18" charset="0"/>
              </a:rPr>
              <a:t>Kit </a:t>
            </a:r>
            <a:r>
              <a:rPr lang="en-US" sz="1200" dirty="0" smtClean="0">
                <a:solidFill>
                  <a:schemeClr val="tx1"/>
                </a:solidFill>
                <a:latin typeface="Garamond" panose="02020404030301010803" pitchFamily="18" charset="0"/>
              </a:rPr>
              <a:t>(K-70)</a:t>
            </a:r>
          </a:p>
          <a:p>
            <a:pPr eaLnBrk="1" hangingPunct="1">
              <a:spcBef>
                <a:spcPct val="0"/>
              </a:spcBef>
              <a:defRPr/>
            </a:pPr>
            <a:endParaRPr lang="en-US" dirty="0" smtClean="0">
              <a:solidFill>
                <a:srgbClr val="002060"/>
              </a:solidFill>
              <a:latin typeface="Garamond" pitchFamily="18" charset="0"/>
            </a:endParaRPr>
          </a:p>
          <a:p>
            <a:pPr eaLnBrk="1" hangingPunct="1">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D314466-CFD7-4CA7-BC82-A7482A75EDB5}" type="slidenum">
              <a:rPr lang="en-US" altLang="en-US" smtClean="0">
                <a:latin typeface="Arial" charset="0"/>
              </a:rPr>
              <a:pPr/>
              <a:t>15</a:t>
            </a:fld>
            <a:endParaRPr lang="en-US" alt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Alateen Group Sponsors have a wealth of Al-Anon CAL to support them in study of the Traditions and Concepts of Service.  Not all may be applicable to use in the Alateen group meeting.</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In addition to CAL and the </a:t>
            </a:r>
            <a:r>
              <a:rPr lang="en-US" i="1" dirty="0" smtClean="0">
                <a:solidFill>
                  <a:srgbClr val="002060"/>
                </a:solidFill>
                <a:latin typeface="Garamond" pitchFamily="18" charset="0"/>
              </a:rPr>
              <a:t>Service Manual</a:t>
            </a:r>
            <a:r>
              <a:rPr lang="en-US" dirty="0" smtClean="0">
                <a:solidFill>
                  <a:srgbClr val="002060"/>
                </a:solidFill>
                <a:latin typeface="Garamond" pitchFamily="18" charset="0"/>
              </a:rPr>
              <a:t>, Al-Anon/Alateen guidelines contain a wealth of information for Alateen Group Sponsors and the Alateen groups.</a:t>
            </a:r>
          </a:p>
          <a:p>
            <a:pPr eaLnBrk="1" hangingPunct="1">
              <a:spcBef>
                <a:spcPct val="0"/>
              </a:spcBef>
              <a:defRPr/>
            </a:pPr>
            <a:endParaRPr lang="en-US" dirty="0" smtClean="0">
              <a:solidFill>
                <a:srgbClr val="002060"/>
              </a:solidFill>
              <a:latin typeface="Garamond" pitchFamily="18" charset="0"/>
            </a:endParaRP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Alateen—Hope for Children of Alcoholics</a:t>
            </a:r>
            <a:r>
              <a:rPr lang="en-US" dirty="0" smtClean="0">
                <a:solidFill>
                  <a:srgbClr val="002060"/>
                </a:solidFill>
                <a:latin typeface="Garamond" pitchFamily="18" charset="0"/>
              </a:rPr>
              <a:t> (B-3): “Remember!”, page 100.</a:t>
            </a:r>
          </a:p>
          <a:p>
            <a:pPr eaLnBrk="1" hangingPunct="1">
              <a:spcBef>
                <a:spcPct val="0"/>
              </a:spcBef>
              <a:defRPr/>
            </a:pPr>
            <a:endParaRPr lang="en-US" dirty="0" smtClean="0">
              <a:solidFill>
                <a:srgbClr val="FF0000"/>
              </a:solidFill>
              <a:latin typeface="Garamond" pitchFamily="18" charset="0"/>
            </a:endParaRPr>
          </a:p>
          <a:p>
            <a:pPr eaLnBrk="1" hangingPunct="1">
              <a:spcBef>
                <a:spcPct val="0"/>
              </a:spcBef>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E96874D-895E-4119-9BD1-10AAA22FA1E0}" type="slidenum">
              <a:rPr lang="en-US" altLang="en-US" smtClean="0">
                <a:latin typeface="Arial" charset="0"/>
              </a:rPr>
              <a:pPr/>
              <a:t>16</a:t>
            </a:fld>
            <a:endParaRPr lang="en-US" altLang="en-U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eaLnBrk="1" hangingPunct="1">
              <a:spcBef>
                <a:spcPct val="0"/>
              </a:spcBef>
              <a:buFontTx/>
              <a:buChar char="•"/>
            </a:pPr>
            <a:r>
              <a:rPr lang="en-US" altLang="en-US" dirty="0" smtClean="0">
                <a:solidFill>
                  <a:srgbClr val="002060"/>
                </a:solidFill>
                <a:latin typeface="Garamond" pitchFamily="18" charset="0"/>
              </a:rPr>
              <a:t>It’s a good idea to have the group take inventory periodically, not just when problems arise.</a:t>
            </a:r>
          </a:p>
          <a:p>
            <a:pPr eaLnBrk="1" hangingPunct="1">
              <a:spcBef>
                <a:spcPct val="0"/>
              </a:spcBef>
            </a:pPr>
            <a:endParaRPr lang="en-US" altLang="en-US" dirty="0" smtClean="0">
              <a:solidFill>
                <a:srgbClr val="002060"/>
              </a:solidFill>
              <a:latin typeface="Garamond" pitchFamily="18" charset="0"/>
            </a:endParaRPr>
          </a:p>
          <a:p>
            <a:pPr eaLnBrk="1" hangingPunct="1">
              <a:spcBef>
                <a:spcPct val="0"/>
              </a:spcBef>
            </a:pPr>
            <a:r>
              <a:rPr lang="en-US" altLang="en-US" b="1" dirty="0" smtClean="0">
                <a:solidFill>
                  <a:srgbClr val="002060"/>
                </a:solidFill>
                <a:latin typeface="Garamond" pitchFamily="18" charset="0"/>
              </a:rPr>
              <a:t>References:</a:t>
            </a:r>
          </a:p>
          <a:p>
            <a:pPr eaLnBrk="1" hangingPunct="1">
              <a:spcBef>
                <a:spcPct val="0"/>
              </a:spcBef>
            </a:pPr>
            <a:r>
              <a:rPr lang="en-US" altLang="en-US" i="1" dirty="0" smtClean="0">
                <a:solidFill>
                  <a:srgbClr val="002060"/>
                </a:solidFill>
                <a:latin typeface="Garamond" pitchFamily="18" charset="0"/>
              </a:rPr>
              <a:t>2014-2017 Al-Anon/Alateen Service Manual</a:t>
            </a:r>
            <a:r>
              <a:rPr lang="en-US" altLang="en-US" dirty="0" smtClean="0">
                <a:solidFill>
                  <a:srgbClr val="002060"/>
                </a:solidFill>
                <a:latin typeface="Garamond" pitchFamily="18" charset="0"/>
              </a:rPr>
              <a:t> (P-24/27):  “Group Inventory,” page 53.</a:t>
            </a:r>
          </a:p>
          <a:p>
            <a:pPr eaLnBrk="1" hangingPunct="1">
              <a:spcBef>
                <a:spcPct val="0"/>
              </a:spcBef>
            </a:pPr>
            <a:r>
              <a:rPr lang="en-US" altLang="en-US" i="1" dirty="0" smtClean="0">
                <a:solidFill>
                  <a:srgbClr val="002060"/>
                </a:solidFill>
                <a:latin typeface="Garamond" pitchFamily="18" charset="0"/>
              </a:rPr>
              <a:t>Twelve Steps and Twelve Traditions for Alateen </a:t>
            </a:r>
            <a:r>
              <a:rPr lang="en-US" altLang="en-US" dirty="0" smtClean="0">
                <a:solidFill>
                  <a:srgbClr val="002060"/>
                </a:solidFill>
                <a:latin typeface="Garamond" pitchFamily="18" charset="0"/>
              </a:rPr>
              <a:t>(P-18):  “If we want the members of Alateen to get as much help as possible from the program, we must make sure that our group is in good shape…”, page </a:t>
            </a:r>
            <a:r>
              <a:rPr lang="en-US" altLang="en-US" dirty="0" smtClean="0">
                <a:solidFill>
                  <a:srgbClr val="002060"/>
                </a:solidFill>
                <a:latin typeface="Garamond" pitchFamily="18" charset="0"/>
              </a:rPr>
              <a:t>26.</a:t>
            </a:r>
            <a:endParaRPr lang="en-US" altLang="en-US" dirty="0" smtClean="0">
              <a:solidFill>
                <a:srgbClr val="002060"/>
              </a:solidFill>
              <a:latin typeface="Garamond" pitchFamily="18" charset="0"/>
            </a:endParaRPr>
          </a:p>
          <a:p>
            <a:pPr eaLnBrk="1" hangingPunct="1">
              <a:spcBef>
                <a:spcPct val="0"/>
              </a:spcBef>
            </a:pPr>
            <a:endParaRPr lang="en-US" altLang="en-US" b="1" dirty="0" smtClean="0">
              <a:latin typeface="Garamond" pitchFamily="18" charset="0"/>
            </a:endParaRPr>
          </a:p>
          <a:p>
            <a:pPr eaLnBrk="1" hangingPunct="1"/>
            <a:endParaRPr lang="en-US" altLang="en-US" b="1" dirty="0" smtClean="0">
              <a:latin typeface="Garamond" pitchFamily="18" charset="0"/>
            </a:endParaRPr>
          </a:p>
          <a:p>
            <a:pPr eaLnBrk="1" hangingPunct="1"/>
            <a:endParaRPr lang="en-US" altLang="en-US" b="1" dirty="0" smtClean="0">
              <a:latin typeface="Garamond" pitchFamily="18" charset="0"/>
            </a:endParaRPr>
          </a:p>
          <a:p>
            <a:pPr eaLnBrk="1" hangingPunct="1"/>
            <a:endParaRPr lang="en-US" altLang="en-US" dirty="0" smtClean="0"/>
          </a:p>
          <a:p>
            <a:pPr eaLnBrk="1" hangingPunct="1"/>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678EEF6-EE59-4972-ADB6-A68358BB75B2}" type="slidenum">
              <a:rPr lang="en-US" altLang="en-US" smtClean="0">
                <a:latin typeface="Arial" charset="0"/>
              </a:rPr>
              <a:pPr/>
              <a:t>17</a:t>
            </a:fld>
            <a:endParaRPr lang="en-US" altLang="en-U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 Important concept, that after discussion, everyone votes their opinion, and then honors the majority opinion, even if they did not vote with the majority. </a:t>
            </a:r>
          </a:p>
          <a:p>
            <a:pPr eaLnBrk="1" hangingPunct="1">
              <a:spcBef>
                <a:spcPct val="0"/>
              </a:spcBef>
              <a:defRPr/>
            </a:pPr>
            <a:endParaRPr lang="en-US" dirty="0" smtClean="0">
              <a:solidFill>
                <a:srgbClr val="002060"/>
              </a:solidFill>
              <a:latin typeface="Garamond" pitchFamily="18" charset="0"/>
            </a:endParaRP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2014-2017 Al-Anon &amp; Alateen Groups at Work </a:t>
            </a:r>
            <a:r>
              <a:rPr lang="en-US" dirty="0" smtClean="0">
                <a:solidFill>
                  <a:srgbClr val="002060"/>
                </a:solidFill>
                <a:latin typeface="Garamond" pitchFamily="18" charset="0"/>
              </a:rPr>
              <a:t>(P-24), p. 53.</a:t>
            </a:r>
          </a:p>
          <a:p>
            <a:pPr eaLnBrk="1" hangingPunct="1">
              <a:spcBef>
                <a:spcPct val="0"/>
              </a:spcBef>
              <a:defRPr/>
            </a:pPr>
            <a:r>
              <a:rPr lang="en-US" i="1" dirty="0" smtClean="0">
                <a:solidFill>
                  <a:srgbClr val="002060"/>
                </a:solidFill>
                <a:latin typeface="Garamond" pitchFamily="18" charset="0"/>
              </a:rPr>
              <a:t>Alateen—Hope for Children of Alcoholics </a:t>
            </a:r>
            <a:r>
              <a:rPr lang="en-US" dirty="0" smtClean="0">
                <a:solidFill>
                  <a:srgbClr val="002060"/>
                </a:solidFill>
                <a:latin typeface="Garamond" pitchFamily="18" charset="0"/>
              </a:rPr>
              <a:t>(B-3), “Let’s remember that there are no bosses in Alateen or Al-Anon.  We are all responsible for the activities and actions of our group and its members…We make decisions by group conscience.”  (page 100)</a:t>
            </a:r>
          </a:p>
          <a:p>
            <a:pPr eaLnBrk="1" hangingPunct="1">
              <a:spcBef>
                <a:spcPct val="0"/>
              </a:spcBef>
              <a:defRPr/>
            </a:pPr>
            <a:r>
              <a:rPr lang="en-US" i="1" dirty="0" smtClean="0">
                <a:solidFill>
                  <a:srgbClr val="002060"/>
                </a:solidFill>
                <a:latin typeface="Garamond" pitchFamily="18" charset="0"/>
              </a:rPr>
              <a:t>Alateen Safety Guidelines</a:t>
            </a:r>
            <a:r>
              <a:rPr lang="en-US" dirty="0" smtClean="0">
                <a:solidFill>
                  <a:srgbClr val="002060"/>
                </a:solidFill>
                <a:latin typeface="Garamond" pitchFamily="18" charset="0"/>
              </a:rPr>
              <a:t> (G-34): “Alateen members are made aware that they bear responsibility for their own actions, and that through their actions, they set an example for Alateen and Al-Anon as a whole.”</a:t>
            </a:r>
            <a:endParaRPr lang="en-US" b="1" dirty="0" smtClean="0">
              <a:solidFill>
                <a:srgbClr val="002060"/>
              </a:solidFill>
              <a:latin typeface="Garamond" pitchFamily="18" charset="0"/>
            </a:endParaRPr>
          </a:p>
          <a:p>
            <a:pPr eaLnBrk="1" hangingPunct="1">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6D6D1D8-F2E0-4D81-93F5-589651F56A88}" type="slidenum">
              <a:rPr lang="en-US" altLang="en-US" smtClean="0">
                <a:latin typeface="Arial" charset="0"/>
              </a:rPr>
              <a:pPr/>
              <a:t>18</a:t>
            </a:fld>
            <a:endParaRPr lang="en-US" alt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solidFill>
                  <a:srgbClr val="FF0000"/>
                </a:solidFill>
                <a:latin typeface="Garamond" pitchFamily="18" charset="0"/>
              </a:rPr>
              <a:t>This is the end of Part A.</a:t>
            </a:r>
          </a:p>
          <a:p>
            <a:pPr eaLnBrk="1" hangingPunct="1"/>
            <a:r>
              <a:rPr lang="en-US" altLang="en-US" b="1" smtClean="0">
                <a:solidFill>
                  <a:srgbClr val="FF0000"/>
                </a:solidFill>
                <a:latin typeface="Garamond" pitchFamily="18" charset="0"/>
              </a:rPr>
              <a:t>If time does not allow to cover all the material in one session, this is a suggested breaking point.</a:t>
            </a:r>
            <a:endParaRPr lang="en-US" altLang="en-US" b="1" smtClean="0">
              <a:latin typeface="Garamond" pitchFamily="18" charset="0"/>
            </a:endParaRPr>
          </a:p>
          <a:p>
            <a:pPr eaLnBrk="1" hangingPunct="1"/>
            <a:endParaRPr lang="en-US" altLang="en-US" b="1" smtClean="0">
              <a:latin typeface="Garamond" pitchFamily="18" charset="0"/>
            </a:endParaRPr>
          </a:p>
          <a:p>
            <a:pPr eaLnBrk="1" hangingPunct="1"/>
            <a:endParaRPr lang="en-US" altLang="en-US" smtClean="0"/>
          </a:p>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A83527E-BAFD-43E0-A1A8-F3E12352B0B3}" type="slidenum">
              <a:rPr lang="en-US" altLang="en-US" smtClean="0">
                <a:latin typeface="Arial" charset="0"/>
              </a:rPr>
              <a:pPr/>
              <a:t>2</a:t>
            </a:fld>
            <a:endParaRPr lang="en-US" altLang="en-US"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 Destructive or dangerous behavior cannot be tolerated, and the Alateen Group Sponsors set basic or minimal safety requirements for the group and implement them. </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 These safety requirements can be enforced by the group as well as the Sponsor(s).</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 Your Area Alateen Safety and Behavioral Requirements provide guidance.</a:t>
            </a:r>
          </a:p>
          <a:p>
            <a:pPr marL="171450" lvl="1" indent="-171450" eaLnBrk="1" hangingPunct="1">
              <a:spcBef>
                <a:spcPct val="0"/>
              </a:spcBef>
              <a:buFont typeface="Arial" pitchFamily="34" charset="0"/>
              <a:buChar char="•"/>
              <a:defRPr/>
            </a:pPr>
            <a:r>
              <a:rPr lang="en-US" dirty="0" smtClean="0">
                <a:solidFill>
                  <a:srgbClr val="002060"/>
                </a:solidFill>
                <a:latin typeface="Garamond" pitchFamily="18" charset="0"/>
              </a:rPr>
              <a:t> </a:t>
            </a:r>
            <a:r>
              <a:rPr lang="en-US" b="1" dirty="0" smtClean="0">
                <a:solidFill>
                  <a:srgbClr val="002060"/>
                </a:solidFill>
                <a:latin typeface="Garamond" pitchFamily="18" charset="0"/>
              </a:rPr>
              <a:t>DISCUSSION:  give examples of safety challenges; discuss how to approach them.  </a:t>
            </a:r>
          </a:p>
          <a:p>
            <a:pPr marL="628650" lvl="2" indent="-171450" eaLnBrk="1" hangingPunct="1">
              <a:spcBef>
                <a:spcPct val="0"/>
              </a:spcBef>
              <a:buFont typeface="Arial" pitchFamily="34" charset="0"/>
              <a:buChar char="•"/>
              <a:defRPr/>
            </a:pPr>
            <a:r>
              <a:rPr lang="en-US" b="1" dirty="0" smtClean="0">
                <a:solidFill>
                  <a:srgbClr val="002060"/>
                </a:solidFill>
                <a:latin typeface="Garamond" pitchFamily="18" charset="0"/>
              </a:rPr>
              <a:t>Roughhousing, hanging out windows, etc.</a:t>
            </a:r>
          </a:p>
          <a:p>
            <a:pPr eaLnBrk="1" hangingPunct="1">
              <a:spcBef>
                <a:spcPct val="0"/>
              </a:spcBef>
              <a:defRPr/>
            </a:pPr>
            <a:endParaRPr lang="en-US" dirty="0" smtClean="0">
              <a:solidFill>
                <a:srgbClr val="002060"/>
              </a:solidFill>
              <a:latin typeface="Garamond" pitchFamily="18" charset="0"/>
            </a:endParaRP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2014-2017 Al-Anon/Alateen Service Manual</a:t>
            </a:r>
            <a:r>
              <a:rPr lang="en-US" dirty="0" smtClean="0">
                <a:solidFill>
                  <a:srgbClr val="002060"/>
                </a:solidFill>
                <a:latin typeface="Garamond" pitchFamily="18" charset="0"/>
              </a:rPr>
              <a:t> (P-24/27):  “…Al-Anon/Alateen meetings are not above the law,” page 54.</a:t>
            </a:r>
          </a:p>
          <a:p>
            <a:pPr eaLnBrk="1" hangingPunct="1">
              <a:spcBef>
                <a:spcPct val="0"/>
              </a:spcBef>
              <a:defRPr/>
            </a:pPr>
            <a:r>
              <a:rPr lang="en-US" i="1" dirty="0" smtClean="0">
                <a:solidFill>
                  <a:srgbClr val="002060"/>
                </a:solidFill>
                <a:latin typeface="Garamond" pitchFamily="18" charset="0"/>
              </a:rPr>
              <a:t>*Alateen Safety Guidelines</a:t>
            </a:r>
            <a:r>
              <a:rPr lang="en-US" dirty="0" smtClean="0">
                <a:solidFill>
                  <a:srgbClr val="002060"/>
                </a:solidFill>
                <a:latin typeface="Garamond" pitchFamily="18" charset="0"/>
              </a:rPr>
              <a:t> (G-34) “Help the Alateen member to establish limits,” page 2.</a:t>
            </a:r>
          </a:p>
          <a:p>
            <a:pPr eaLnBrk="1" hangingPunct="1">
              <a:spcBef>
                <a:spcPct val="0"/>
              </a:spcBef>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b="1" dirty="0" smtClean="0">
              <a:latin typeface="Garamond" pitchFamily="18" charset="0"/>
            </a:endParaRPr>
          </a:p>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b="1" dirty="0" smtClean="0">
                <a:solidFill>
                  <a:srgbClr val="002060"/>
                </a:solidFill>
                <a:latin typeface="Garamond" pitchFamily="18" charset="0"/>
              </a:rPr>
              <a:t>Discussion:  What steps can we take when we know reporting is mandatory?</a:t>
            </a: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By informing the Alateens of applicable laws, they have a choice in what they share.</a:t>
            </a: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2014-2017 Al-Anon/Alateen Service Manual</a:t>
            </a:r>
            <a:r>
              <a:rPr lang="en-US" dirty="0" smtClean="0">
                <a:solidFill>
                  <a:srgbClr val="002060"/>
                </a:solidFill>
                <a:latin typeface="Garamond" pitchFamily="18" charset="0"/>
              </a:rPr>
              <a:t> (P-24/27) “Members need to exercise care in sharing information that could require outside reporting to local, state, provincial, and national authorities.” (page 42)</a:t>
            </a:r>
          </a:p>
          <a:p>
            <a:pPr eaLnBrk="1" hangingPunct="1">
              <a:spcBef>
                <a:spcPct val="0"/>
              </a:spcBef>
              <a:defRPr/>
            </a:pPr>
            <a:r>
              <a:rPr lang="en-US" b="1" dirty="0" smtClean="0">
                <a:solidFill>
                  <a:srgbClr val="002060"/>
                </a:solidFill>
                <a:latin typeface="Garamond" pitchFamily="18" charset="0"/>
              </a:rPr>
              <a:t>*</a:t>
            </a:r>
            <a:r>
              <a:rPr lang="en-US" i="1" dirty="0" smtClean="0">
                <a:solidFill>
                  <a:srgbClr val="002060"/>
                </a:solidFill>
                <a:latin typeface="Garamond" pitchFamily="18" charset="0"/>
              </a:rPr>
              <a:t>Alateen Safety Guidelines</a:t>
            </a:r>
            <a:r>
              <a:rPr lang="en-US" dirty="0" smtClean="0">
                <a:solidFill>
                  <a:srgbClr val="002060"/>
                </a:solidFill>
                <a:latin typeface="Garamond" pitchFamily="18" charset="0"/>
              </a:rPr>
              <a:t> (G-34): “Where reporting is required, there is no choice but to comply with the law…Alateen Group Sponsors and AMIAS that are required by law to report cases of suspected child abuse should let the Alateens know, up front before sharing begins, that they will disclose incidents that are discussed at the meeting or event….any reporting is done on a personal basis rather than as an Alateen Group Sponsor…” (page 4)</a:t>
            </a:r>
          </a:p>
          <a:p>
            <a:pPr eaLnBrk="1" hangingPunct="1">
              <a:defRPr/>
            </a:pPr>
            <a:endParaRPr lang="en-US" b="1" dirty="0" smtClean="0">
              <a:latin typeface="Garamond" pitchFamily="18" charset="0"/>
            </a:endParaRPr>
          </a:p>
          <a:p>
            <a:pPr eaLnBrk="1" hangingPunct="1">
              <a:defRPr/>
            </a:pPr>
            <a:endParaRPr lang="en-US" b="1" dirty="0" smtClean="0">
              <a:latin typeface="Garamond" pitchFamily="18" charset="0"/>
            </a:endParaRPr>
          </a:p>
          <a:p>
            <a:pPr>
              <a:defRPr/>
            </a:pPr>
            <a:endParaRPr lang="en-US" dirty="0"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32E8851-0450-4019-9101-46462FC8CDC2}" type="slidenum">
              <a:rPr lang="en-US" altLang="en-US" smtClean="0">
                <a:latin typeface="Arial" charset="0"/>
              </a:rPr>
              <a:pPr/>
              <a:t>3</a:t>
            </a:fld>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sz="1100" b="1" dirty="0" smtClean="0">
                <a:solidFill>
                  <a:srgbClr val="002060"/>
                </a:solidFill>
                <a:latin typeface="Garamond" pitchFamily="18" charset="0"/>
              </a:rPr>
              <a:t>Key points</a:t>
            </a:r>
            <a:r>
              <a:rPr lang="en-US" sz="1100" b="1" baseline="0" dirty="0" smtClean="0">
                <a:solidFill>
                  <a:srgbClr val="002060"/>
                </a:solidFill>
                <a:latin typeface="Garamond" pitchFamily="18" charset="0"/>
              </a:rPr>
              <a:t> for facilitators:</a:t>
            </a:r>
            <a:endParaRPr lang="en-US" sz="1100" b="1" dirty="0" smtClean="0">
              <a:solidFill>
                <a:srgbClr val="002060"/>
              </a:solidFill>
              <a:latin typeface="Garamond" pitchFamily="18" charset="0"/>
            </a:endParaRPr>
          </a:p>
          <a:p>
            <a:pPr eaLnBrk="1" hangingPunct="1">
              <a:spcBef>
                <a:spcPct val="0"/>
              </a:spcBef>
              <a:defRPr/>
            </a:pPr>
            <a:r>
              <a:rPr lang="en-US" sz="1100" b="1" dirty="0" smtClean="0">
                <a:solidFill>
                  <a:srgbClr val="002060"/>
                </a:solidFill>
                <a:latin typeface="Times New Roman" pitchFamily="18" charset="0"/>
                <a:cs typeface="Times New Roman" pitchFamily="18" charset="0"/>
              </a:rPr>
              <a:t>Discussion:  what do we do when thinking of reporting?</a:t>
            </a:r>
          </a:p>
          <a:p>
            <a:pPr marL="171450" indent="-171450" eaLnBrk="1" hangingPunct="1">
              <a:spcBef>
                <a:spcPct val="0"/>
              </a:spcBef>
              <a:buFont typeface="Arial" pitchFamily="34" charset="0"/>
              <a:buChar char="•"/>
              <a:defRPr/>
            </a:pPr>
            <a:r>
              <a:rPr lang="en-US" sz="1100" dirty="0" smtClean="0">
                <a:solidFill>
                  <a:srgbClr val="002060"/>
                </a:solidFill>
                <a:latin typeface="Times New Roman" pitchFamily="18" charset="0"/>
                <a:cs typeface="Times New Roman" pitchFamily="18" charset="0"/>
              </a:rPr>
              <a:t>Talk to each other </a:t>
            </a:r>
          </a:p>
          <a:p>
            <a:pPr marL="171450" indent="-171450" eaLnBrk="1" hangingPunct="1">
              <a:spcBef>
                <a:spcPct val="0"/>
              </a:spcBef>
              <a:buFont typeface="Arial" pitchFamily="34" charset="0"/>
              <a:buChar char="•"/>
              <a:defRPr/>
            </a:pPr>
            <a:r>
              <a:rPr lang="en-US" sz="1100" dirty="0" smtClean="0">
                <a:solidFill>
                  <a:srgbClr val="002060"/>
                </a:solidFill>
                <a:latin typeface="Times New Roman" pitchFamily="18" charset="0"/>
                <a:cs typeface="Times New Roman" pitchFamily="18" charset="0"/>
              </a:rPr>
              <a:t>Talk to the Alateen member</a:t>
            </a:r>
          </a:p>
          <a:p>
            <a:pPr marL="171450" indent="-171450" eaLnBrk="1" hangingPunct="1">
              <a:spcBef>
                <a:spcPct val="0"/>
              </a:spcBef>
              <a:buFont typeface="Arial" pitchFamily="34" charset="0"/>
              <a:buChar char="•"/>
              <a:defRPr/>
            </a:pPr>
            <a:r>
              <a:rPr lang="en-US" sz="1100" dirty="0" smtClean="0">
                <a:solidFill>
                  <a:srgbClr val="002060"/>
                </a:solidFill>
                <a:latin typeface="Times New Roman" pitchFamily="18" charset="0"/>
                <a:cs typeface="Times New Roman" pitchFamily="18" charset="0"/>
              </a:rPr>
              <a:t>Follow legal advice</a:t>
            </a:r>
          </a:p>
          <a:p>
            <a:pPr marL="171450" indent="-171450" eaLnBrk="1" hangingPunct="1">
              <a:spcBef>
                <a:spcPct val="0"/>
              </a:spcBef>
              <a:buFont typeface="Arial" pitchFamily="34" charset="0"/>
              <a:buChar char="•"/>
              <a:defRPr/>
            </a:pPr>
            <a:r>
              <a:rPr lang="en-US" sz="1100" dirty="0" smtClean="0">
                <a:solidFill>
                  <a:srgbClr val="002060"/>
                </a:solidFill>
                <a:latin typeface="Times New Roman" pitchFamily="18" charset="0"/>
                <a:cs typeface="Times New Roman" pitchFamily="18" charset="0"/>
              </a:rPr>
              <a:t>Any reporting is done as an individual</a:t>
            </a:r>
          </a:p>
          <a:p>
            <a:pPr eaLnBrk="1" hangingPunct="1">
              <a:spcBef>
                <a:spcPct val="0"/>
              </a:spcBef>
              <a:defRPr/>
            </a:pPr>
            <a:endParaRPr lang="en-US" sz="1100" b="1" dirty="0" smtClean="0">
              <a:solidFill>
                <a:srgbClr val="002060"/>
              </a:solidFill>
              <a:latin typeface="Times New Roman" pitchFamily="18" charset="0"/>
              <a:cs typeface="Times New Roman" pitchFamily="18" charset="0"/>
            </a:endParaRPr>
          </a:p>
          <a:p>
            <a:pPr eaLnBrk="1" hangingPunct="1">
              <a:spcBef>
                <a:spcPct val="0"/>
              </a:spcBef>
              <a:defRPr/>
            </a:pPr>
            <a:r>
              <a:rPr lang="en-US" sz="1100" b="1" dirty="0" smtClean="0">
                <a:solidFill>
                  <a:srgbClr val="002060"/>
                </a:solidFill>
                <a:latin typeface="Times New Roman" pitchFamily="18" charset="0"/>
                <a:cs typeface="Times New Roman" pitchFamily="18" charset="0"/>
              </a:rPr>
              <a:t>References:</a:t>
            </a:r>
          </a:p>
          <a:p>
            <a:pPr>
              <a:spcBef>
                <a:spcPct val="0"/>
              </a:spcBef>
              <a:defRPr/>
            </a:pPr>
            <a:r>
              <a:rPr lang="en-US" sz="1100" i="1" dirty="0" smtClean="0">
                <a:solidFill>
                  <a:srgbClr val="002060"/>
                </a:solidFill>
                <a:latin typeface="Times New Roman" pitchFamily="18" charset="0"/>
                <a:cs typeface="Times New Roman" pitchFamily="18" charset="0"/>
              </a:rPr>
              <a:t>*Alateen </a:t>
            </a:r>
            <a:r>
              <a:rPr lang="en-US" sz="1100" i="1" dirty="0" smtClean="0">
                <a:solidFill>
                  <a:srgbClr val="002060"/>
                </a:solidFill>
                <a:latin typeface="Times New Roman" pitchFamily="18" charset="0"/>
                <a:cs typeface="Times New Roman" pitchFamily="18" charset="0"/>
              </a:rPr>
              <a:t>Safety Guidelines </a:t>
            </a:r>
            <a:r>
              <a:rPr lang="en-US" sz="1100" dirty="0" smtClean="0">
                <a:solidFill>
                  <a:srgbClr val="002060"/>
                </a:solidFill>
                <a:latin typeface="Times New Roman" pitchFamily="18" charset="0"/>
                <a:cs typeface="Times New Roman" pitchFamily="18" charset="0"/>
              </a:rPr>
              <a:t>(G-34), page 4: </a:t>
            </a:r>
          </a:p>
          <a:p>
            <a:pPr>
              <a:spcBef>
                <a:spcPct val="0"/>
              </a:spcBef>
              <a:defRPr/>
            </a:pPr>
            <a:r>
              <a:rPr lang="en-US" sz="1100" dirty="0" smtClean="0">
                <a:solidFill>
                  <a:srgbClr val="002060"/>
                </a:solidFill>
                <a:latin typeface="Times New Roman" pitchFamily="18" charset="0"/>
                <a:cs typeface="Times New Roman" pitchFamily="18" charset="0"/>
              </a:rPr>
              <a:t>     “Alateen Group Sponsors and Al-Anon Members Involved in Alateen Service who feel a moral responsibility or are compelled by law to report cases of suspected child abuse should contact their Area Alateen Coordinator, District Representative, or other Area designated trusted servant prior to reporting.  It is important to reason things out through the Area process before disclosure, keeping in mind the Traditions and the Alateen member’s anonymity. </a:t>
            </a:r>
          </a:p>
          <a:p>
            <a:pPr>
              <a:spcBef>
                <a:spcPct val="0"/>
              </a:spcBef>
              <a:defRPr/>
            </a:pPr>
            <a:r>
              <a:rPr lang="en-US" sz="1100" dirty="0" smtClean="0">
                <a:solidFill>
                  <a:srgbClr val="002060"/>
                </a:solidFill>
                <a:latin typeface="Times New Roman" pitchFamily="18" charset="0"/>
                <a:cs typeface="Times New Roman" pitchFamily="18" charset="0"/>
              </a:rPr>
              <a:t>     “Prior to reporting to authorities, the Alateen Group Sponsor or Al-Anon Member Involved in Alateen Service should also discuss their intentions with the Alateen member to avoid placing the member in danger and to maintain confidence and trust in the Alateen Group Sponsor/AMIAS and the Alateen program.  It is important to follow the advice of your local legal counsel, as keeping the identity of the alleged abuser anonymous is important, since accusations of child abuse are defamatory and could lead to claims of libel and slander.  In order to keep the Alateen fellowship from public controversy, any reporting is done on a personal basis rather than as an Alateen Group Sponsor or Al-Anon Member Involved in Alateen Service.”</a:t>
            </a:r>
          </a:p>
          <a:p>
            <a:pPr eaLnBrk="1" hangingPunct="1">
              <a:defRPr/>
            </a:pPr>
            <a:endParaRPr lang="en-US" b="1" dirty="0" smtClean="0">
              <a:latin typeface="Garamond" pitchFamily="18" charset="0"/>
            </a:endParaRPr>
          </a:p>
          <a:p>
            <a:pPr>
              <a:defRPr/>
            </a:pPr>
            <a:endParaRPr lang="en-US" dirty="0"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AC65A01-4E2D-4A26-B6EE-14249431ADB6}" type="slidenum">
              <a:rPr lang="en-US" altLang="en-US" smtClean="0">
                <a:latin typeface="Arial" charset="0"/>
              </a:rPr>
              <a:pPr/>
              <a:t>4</a:t>
            </a:fld>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The confidentiality of sharing in Al-Anon and Alateen meetings has no legal standing.  </a:t>
            </a:r>
          </a:p>
          <a:p>
            <a:pPr marL="171450" indent="-171450" eaLnBrk="1" hangingPunct="1">
              <a:spcBef>
                <a:spcPct val="0"/>
              </a:spcBef>
              <a:buFont typeface="Arial" pitchFamily="34" charset="0"/>
              <a:buChar char="•"/>
              <a:defRPr/>
            </a:pPr>
            <a:r>
              <a:rPr lang="en-US" b="1" dirty="0" smtClean="0">
                <a:solidFill>
                  <a:srgbClr val="002060"/>
                </a:solidFill>
                <a:latin typeface="Garamond" pitchFamily="18" charset="0"/>
              </a:rPr>
              <a:t>Discussion:  present your local laws regarding adults that work with children.</a:t>
            </a: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2014-2017 Al-Anon/Alateen Service Manual</a:t>
            </a:r>
            <a:r>
              <a:rPr lang="en-US" dirty="0" smtClean="0">
                <a:solidFill>
                  <a:srgbClr val="002060"/>
                </a:solidFill>
                <a:latin typeface="Garamond" pitchFamily="18" charset="0"/>
              </a:rPr>
              <a:t> (P-24/27), page 42: “…Al-Anon and Alateen meetings are not above the law.  Members need to exercise care in sharing information that could require reporting to local, state, provincial, and national authorities.”</a:t>
            </a:r>
          </a:p>
          <a:p>
            <a:pPr eaLnBrk="1" hangingPunct="1">
              <a:spcBef>
                <a:spcPct val="0"/>
              </a:spcBef>
              <a:defRPr/>
            </a:pPr>
            <a:r>
              <a:rPr lang="en-US" i="1" dirty="0" smtClean="0">
                <a:solidFill>
                  <a:srgbClr val="002060"/>
                </a:solidFill>
                <a:latin typeface="Garamond" pitchFamily="18" charset="0"/>
              </a:rPr>
              <a:t>Alateen Safety Guidelines</a:t>
            </a:r>
            <a:r>
              <a:rPr lang="en-US" dirty="0" smtClean="0">
                <a:solidFill>
                  <a:srgbClr val="002060"/>
                </a:solidFill>
                <a:latin typeface="Garamond" pitchFamily="18" charset="0"/>
              </a:rPr>
              <a:t> (G-34):  “Legal and Traditional Responsibility…,” page 4.</a:t>
            </a:r>
            <a:endParaRPr lang="en-US" b="1" dirty="0" smtClean="0">
              <a:solidFill>
                <a:srgbClr val="002060"/>
              </a:solidFill>
              <a:latin typeface="Garamond" pitchFamily="18" charset="0"/>
            </a:endParaRPr>
          </a:p>
          <a:p>
            <a:pPr eaLnBrk="1" hangingPunct="1">
              <a:defRPr/>
            </a:pPr>
            <a:endParaRPr lang="en-US" b="1" dirty="0" smtClean="0">
              <a:latin typeface="Garamond" pitchFamily="18" charset="0"/>
            </a:endParaRPr>
          </a:p>
          <a:p>
            <a:pPr eaLnBrk="1" hangingPunct="1">
              <a:defRPr/>
            </a:pPr>
            <a:endParaRPr lang="en-US" b="1" dirty="0" smtClean="0">
              <a:latin typeface="Garamond" pitchFamily="18" charset="0"/>
            </a:endParaRPr>
          </a:p>
          <a:p>
            <a:pPr>
              <a:defRPr/>
            </a:pPr>
            <a:endParaRPr lang="en-US" dirty="0"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A4DC060-C739-4FA0-8F1F-175072122F41}" type="slidenum">
              <a:rPr lang="en-US" altLang="en-US" smtClean="0">
                <a:latin typeface="Arial" charset="0"/>
              </a:rPr>
              <a:pPr/>
              <a:t>5</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xfrm>
            <a:off x="457200" y="4343400"/>
            <a:ext cx="5608638" cy="418306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dirty="0" smtClean="0">
                <a:solidFill>
                  <a:srgbClr val="002060"/>
                </a:solidFill>
                <a:latin typeface="Garamond" pitchFamily="18" charset="0"/>
              </a:rPr>
              <a:t>  </a:t>
            </a:r>
            <a:r>
              <a:rPr lang="en-US" b="0" dirty="0" smtClean="0">
                <a:solidFill>
                  <a:srgbClr val="002060"/>
                </a:solidFill>
                <a:latin typeface="Garamond" pitchFamily="18" charset="0"/>
              </a:rPr>
              <a:t>What is “within the framework of their the job description” for Alateen Group Sponsors?</a:t>
            </a:r>
          </a:p>
          <a:p>
            <a:pPr marL="628650" lvl="1" indent="-171450" eaLnBrk="1" hangingPunct="1">
              <a:spcBef>
                <a:spcPct val="0"/>
              </a:spcBef>
              <a:buFont typeface="Arial" pitchFamily="34" charset="0"/>
              <a:buChar char="•"/>
              <a:defRPr/>
            </a:pPr>
            <a:r>
              <a:rPr lang="en-US" b="0" dirty="0" smtClean="0">
                <a:solidFill>
                  <a:srgbClr val="002060"/>
                </a:solidFill>
                <a:latin typeface="Garamond" pitchFamily="18" charset="0"/>
              </a:rPr>
              <a:t>What matters might an Alateen Group Sponsor have the authority to handle without discussing with others?  </a:t>
            </a:r>
          </a:p>
          <a:p>
            <a:pPr marL="628650" lvl="1" indent="-171450" eaLnBrk="1" hangingPunct="1">
              <a:spcBef>
                <a:spcPct val="0"/>
              </a:spcBef>
              <a:buFont typeface="Arial" pitchFamily="34" charset="0"/>
              <a:buChar char="•"/>
              <a:defRPr/>
            </a:pPr>
            <a:r>
              <a:rPr lang="en-US" b="0" dirty="0" smtClean="0">
                <a:solidFill>
                  <a:srgbClr val="002060"/>
                </a:solidFill>
                <a:latin typeface="Garamond" pitchFamily="18" charset="0"/>
              </a:rPr>
              <a:t>What matters might an Alateen Group Sponsor ask for help with?</a:t>
            </a:r>
          </a:p>
          <a:p>
            <a:pPr marL="628650" lvl="1" indent="-171450" eaLnBrk="1" hangingPunct="1">
              <a:spcBef>
                <a:spcPct val="0"/>
              </a:spcBef>
              <a:buFont typeface="Arial" pitchFamily="34" charset="0"/>
              <a:buChar char="•"/>
              <a:defRPr/>
            </a:pPr>
            <a:r>
              <a:rPr lang="en-US" b="0" dirty="0" smtClean="0">
                <a:solidFill>
                  <a:srgbClr val="002060"/>
                </a:solidFill>
                <a:latin typeface="Garamond" pitchFamily="18" charset="0"/>
              </a:rPr>
              <a:t>What matters might an Alateen Group Sponsor take to the Alateen group for discussion? </a:t>
            </a: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0" dirty="0" smtClean="0">
                <a:solidFill>
                  <a:srgbClr val="002060"/>
                </a:solidFill>
                <a:latin typeface="Garamond" pitchFamily="18" charset="0"/>
              </a:rPr>
              <a:t>Alateen Service </a:t>
            </a:r>
            <a:r>
              <a:rPr lang="en-US" i="0" dirty="0" smtClean="0">
                <a:solidFill>
                  <a:srgbClr val="002060"/>
                </a:solidFill>
                <a:latin typeface="Garamond" pitchFamily="18" charset="0"/>
              </a:rPr>
              <a:t>e-Manual</a:t>
            </a:r>
            <a:r>
              <a:rPr lang="en-US" i="0" dirty="0" smtClean="0">
                <a:solidFill>
                  <a:srgbClr val="002060"/>
                </a:solidFill>
                <a:latin typeface="Garamond" pitchFamily="18" charset="0"/>
              </a:rPr>
              <a:t>, Members’ Web </a:t>
            </a:r>
            <a:r>
              <a:rPr lang="en-US" i="0" dirty="0" smtClean="0">
                <a:solidFill>
                  <a:srgbClr val="002060"/>
                </a:solidFill>
                <a:latin typeface="Garamond" pitchFamily="18" charset="0"/>
              </a:rPr>
              <a:t>site, al-anon.org/members</a:t>
            </a:r>
            <a:endParaRPr lang="en-US" i="0" dirty="0" smtClean="0">
              <a:solidFill>
                <a:srgbClr val="002060"/>
              </a:solidFill>
              <a:latin typeface="Garamond" pitchFamily="18" charset="0"/>
            </a:endParaRPr>
          </a:p>
          <a:p>
            <a:pPr eaLnBrk="1" hangingPunct="1">
              <a:spcBef>
                <a:spcPct val="0"/>
              </a:spcBef>
              <a:defRPr/>
            </a:pPr>
            <a:r>
              <a:rPr lang="en-US" i="1" dirty="0" smtClean="0">
                <a:solidFill>
                  <a:srgbClr val="002060"/>
                </a:solidFill>
                <a:latin typeface="Garamond" pitchFamily="18" charset="0"/>
              </a:rPr>
              <a:t>2014-2017 Al-Anon/Alateen Service Manual</a:t>
            </a:r>
            <a:r>
              <a:rPr lang="en-US" dirty="0" smtClean="0">
                <a:solidFill>
                  <a:srgbClr val="002060"/>
                </a:solidFill>
                <a:latin typeface="Garamond" pitchFamily="18" charset="0"/>
              </a:rPr>
              <a:t> (P-24/27):  Concept Three:  pp. 185-188.  </a:t>
            </a:r>
          </a:p>
          <a:p>
            <a:pPr eaLnBrk="1" hangingPunct="1">
              <a:spcBef>
                <a:spcPct val="0"/>
              </a:spcBef>
              <a:defRPr/>
            </a:pPr>
            <a:r>
              <a:rPr lang="en-US" i="1" dirty="0" smtClean="0">
                <a:solidFill>
                  <a:srgbClr val="002060"/>
                </a:solidFill>
                <a:latin typeface="Garamond" pitchFamily="18" charset="0"/>
              </a:rPr>
              <a:t>Twelve Steps and Twelve Traditions for Alateen </a:t>
            </a:r>
            <a:r>
              <a:rPr lang="en-US" dirty="0" smtClean="0">
                <a:solidFill>
                  <a:srgbClr val="002060"/>
                </a:solidFill>
                <a:latin typeface="Garamond" pitchFamily="18" charset="0"/>
              </a:rPr>
              <a:t>(P-18):  Tradition Two, pp. </a:t>
            </a:r>
            <a:r>
              <a:rPr lang="en-US" dirty="0" smtClean="0">
                <a:solidFill>
                  <a:srgbClr val="002060"/>
                </a:solidFill>
                <a:latin typeface="Garamond" pitchFamily="18" charset="0"/>
              </a:rPr>
              <a:t>28-29;</a:t>
            </a:r>
            <a:r>
              <a:rPr lang="en-US" baseline="0" dirty="0" smtClean="0">
                <a:solidFill>
                  <a:srgbClr val="002060"/>
                </a:solidFill>
                <a:latin typeface="Garamond" pitchFamily="18" charset="0"/>
              </a:rPr>
              <a:t> Tradition Four, pp. 31-33.</a:t>
            </a:r>
            <a:endParaRPr lang="en-US" dirty="0" smtClean="0">
              <a:solidFill>
                <a:srgbClr val="002060"/>
              </a:solidFill>
              <a:latin typeface="Garamond" pitchFamily="18" charset="0"/>
            </a:endParaRPr>
          </a:p>
          <a:p>
            <a:pPr eaLnBrk="1" hangingPunct="1">
              <a:spcBef>
                <a:spcPct val="0"/>
              </a:spcBef>
              <a:defRPr/>
            </a:pPr>
            <a:r>
              <a:rPr lang="en-US" i="1" dirty="0" smtClean="0">
                <a:solidFill>
                  <a:srgbClr val="002060"/>
                </a:solidFill>
                <a:latin typeface="Garamond" pitchFamily="18" charset="0"/>
              </a:rPr>
              <a:t>Alateen Safety Guidelines </a:t>
            </a:r>
            <a:r>
              <a:rPr lang="en-US" dirty="0" smtClean="0">
                <a:solidFill>
                  <a:srgbClr val="002060"/>
                </a:solidFill>
                <a:latin typeface="Garamond" pitchFamily="18" charset="0"/>
              </a:rPr>
              <a:t>(G-34):  “Set Boundaries,” page 2.</a:t>
            </a:r>
          </a:p>
          <a:p>
            <a:pPr eaLnBrk="1" hangingPunct="1">
              <a:spcBef>
                <a:spcPct val="0"/>
              </a:spcBef>
              <a:defRPr/>
            </a:pPr>
            <a:endParaRPr lang="en-US" b="1" dirty="0" smtClean="0">
              <a:latin typeface="Garamond" pitchFamily="18" charset="0"/>
            </a:endParaRPr>
          </a:p>
          <a:p>
            <a:pPr eaLnBrk="1" hangingPunct="1">
              <a:defRPr/>
            </a:pPr>
            <a:endParaRPr lang="en-US" b="1" dirty="0" smtClean="0">
              <a:latin typeface="Garamond" pitchFamily="18" charset="0"/>
            </a:endParaRPr>
          </a:p>
          <a:p>
            <a:pPr>
              <a:defRPr/>
            </a:pPr>
            <a:endParaRPr lang="en-US" dirty="0"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AE7D720-B261-473F-8B31-07CB4F15018B}" type="slidenum">
              <a:rPr lang="en-US" altLang="en-US" smtClean="0">
                <a:latin typeface="Arial" charset="0"/>
              </a:rPr>
              <a:pPr/>
              <a:t>6</a:t>
            </a:fld>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171450" indent="-171450" eaLnBrk="1" hangingPunct="1">
              <a:spcBef>
                <a:spcPct val="0"/>
              </a:spcBef>
              <a:buFont typeface="Arial" pitchFamily="34" charset="0"/>
              <a:buChar char="•"/>
              <a:defRPr/>
            </a:pPr>
            <a:r>
              <a:rPr lang="en-US" b="1" dirty="0" smtClean="0">
                <a:solidFill>
                  <a:srgbClr val="002060"/>
                </a:solidFill>
                <a:latin typeface="Garamond" pitchFamily="18" charset="0"/>
              </a:rPr>
              <a:t>  Discussion:  </a:t>
            </a:r>
          </a:p>
          <a:p>
            <a:pPr marL="628650" lvl="1" indent="-171450" eaLnBrk="1" hangingPunct="1">
              <a:spcBef>
                <a:spcPct val="0"/>
              </a:spcBef>
              <a:buFont typeface="Arial" pitchFamily="34" charset="0"/>
              <a:buChar char="•"/>
              <a:defRPr/>
            </a:pPr>
            <a:r>
              <a:rPr lang="en-US" b="0" dirty="0" smtClean="0">
                <a:solidFill>
                  <a:srgbClr val="002060"/>
                </a:solidFill>
                <a:latin typeface="Garamond" pitchFamily="18" charset="0"/>
              </a:rPr>
              <a:t>To whom is an Alateen Group Sponsor responsible?  How are they accountable? </a:t>
            </a:r>
          </a:p>
          <a:p>
            <a:pPr marL="628650" lvl="1" indent="-171450" eaLnBrk="1" hangingPunct="1">
              <a:spcBef>
                <a:spcPct val="0"/>
              </a:spcBef>
              <a:buFont typeface="Arial" pitchFamily="34" charset="0"/>
              <a:buChar char="•"/>
              <a:defRPr/>
            </a:pPr>
            <a:r>
              <a:rPr lang="en-US" b="0" dirty="0" smtClean="0">
                <a:solidFill>
                  <a:srgbClr val="002060"/>
                </a:solidFill>
                <a:latin typeface="Garamond" pitchFamily="18" charset="0"/>
              </a:rPr>
              <a:t>How does that accountability apply to the Alateen Group?</a:t>
            </a:r>
          </a:p>
          <a:p>
            <a:pPr marL="1085850" lvl="2" indent="-171450" eaLnBrk="1" hangingPunct="1">
              <a:spcBef>
                <a:spcPct val="0"/>
              </a:spcBef>
              <a:buFont typeface="Arial" pitchFamily="34" charset="0"/>
              <a:buChar char="•"/>
              <a:defRPr/>
            </a:pPr>
            <a:r>
              <a:rPr lang="en-US" b="0" dirty="0" smtClean="0">
                <a:solidFill>
                  <a:srgbClr val="002060"/>
                </a:solidFill>
                <a:latin typeface="Garamond" pitchFamily="18" charset="0"/>
              </a:rPr>
              <a:t>To an Alateen Conference?</a:t>
            </a:r>
          </a:p>
          <a:p>
            <a:pPr marL="1085850" lvl="2" indent="-171450" eaLnBrk="1" hangingPunct="1">
              <a:spcBef>
                <a:spcPct val="0"/>
              </a:spcBef>
              <a:buFont typeface="Arial" pitchFamily="34" charset="0"/>
              <a:buChar char="•"/>
              <a:defRPr/>
            </a:pPr>
            <a:r>
              <a:rPr lang="en-US" b="0" dirty="0" smtClean="0">
                <a:solidFill>
                  <a:srgbClr val="002060"/>
                </a:solidFill>
                <a:latin typeface="Garamond" pitchFamily="18" charset="0"/>
              </a:rPr>
              <a:t>To our District/Area?</a:t>
            </a: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2014-2017 Al-Anon/Alateen Service Manual</a:t>
            </a:r>
            <a:r>
              <a:rPr lang="en-US" dirty="0" smtClean="0">
                <a:solidFill>
                  <a:srgbClr val="002060"/>
                </a:solidFill>
                <a:latin typeface="Garamond" pitchFamily="18" charset="0"/>
              </a:rPr>
              <a:t> (P-24/27):  Concept Three:  pp. 185-188.  </a:t>
            </a:r>
          </a:p>
          <a:p>
            <a:pPr eaLnBrk="1" hangingPunct="1">
              <a:spcBef>
                <a:spcPct val="0"/>
              </a:spcBef>
              <a:defRPr/>
            </a:pPr>
            <a:r>
              <a:rPr lang="en-US" i="1" dirty="0" smtClean="0">
                <a:solidFill>
                  <a:srgbClr val="002060"/>
                </a:solidFill>
                <a:latin typeface="Garamond" pitchFamily="18" charset="0"/>
              </a:rPr>
              <a:t>Twelve Steps and Twelve Traditions for Alateen </a:t>
            </a:r>
            <a:r>
              <a:rPr lang="en-US" dirty="0" smtClean="0">
                <a:solidFill>
                  <a:srgbClr val="002060"/>
                </a:solidFill>
                <a:latin typeface="Garamond" pitchFamily="18" charset="0"/>
              </a:rPr>
              <a:t>(P-18):  Tradition Two, pp. </a:t>
            </a:r>
            <a:r>
              <a:rPr lang="en-US" dirty="0" smtClean="0">
                <a:solidFill>
                  <a:srgbClr val="002060"/>
                </a:solidFill>
                <a:latin typeface="Garamond" pitchFamily="18" charset="0"/>
              </a:rPr>
              <a:t>28-29.</a:t>
            </a:r>
            <a:endParaRPr lang="en-US" dirty="0" smtClean="0">
              <a:solidFill>
                <a:srgbClr val="002060"/>
              </a:solidFill>
              <a:latin typeface="Garamond" pitchFamily="18" charset="0"/>
            </a:endParaRPr>
          </a:p>
          <a:p>
            <a:pPr eaLnBrk="1" hangingPunct="1">
              <a:spcBef>
                <a:spcPct val="0"/>
              </a:spcBef>
              <a:defRPr/>
            </a:pPr>
            <a:endParaRPr lang="en-US" b="1" dirty="0" smtClean="0">
              <a:latin typeface="Garamond" pitchFamily="18" charset="0"/>
            </a:endParaRPr>
          </a:p>
          <a:p>
            <a:pPr eaLnBrk="1" hangingPunct="1">
              <a:defRPr/>
            </a:pPr>
            <a:endParaRPr lang="en-US" b="1" dirty="0" smtClean="0">
              <a:latin typeface="Garamond" pitchFamily="18" charset="0"/>
            </a:endParaRPr>
          </a:p>
          <a:p>
            <a:pPr>
              <a:defRPr/>
            </a:pPr>
            <a:endParaRPr lang="en-US" dirty="0"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B312132-4C40-4FF5-9D6A-5B0E43B6AC9F}" type="slidenum">
              <a:rPr lang="en-US" altLang="en-US" smtClean="0">
                <a:latin typeface="Arial" charset="0"/>
              </a:rPr>
              <a:pPr/>
              <a:t>7</a:t>
            </a:fld>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685800" y="4419600"/>
            <a:ext cx="560863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eaLnBrk="1" hangingPunct="1">
              <a:spcBef>
                <a:spcPct val="0"/>
              </a:spcBef>
              <a:buFontTx/>
              <a:buChar char="•"/>
            </a:pPr>
            <a:r>
              <a:rPr lang="en-US" altLang="en-US" dirty="0" smtClean="0">
                <a:solidFill>
                  <a:srgbClr val="002060"/>
                </a:solidFill>
                <a:latin typeface="Garamond" pitchFamily="18" charset="0"/>
              </a:rPr>
              <a:t>  </a:t>
            </a:r>
            <a:r>
              <a:rPr lang="en-US" altLang="en-US" b="1" dirty="0" smtClean="0">
                <a:solidFill>
                  <a:srgbClr val="002060"/>
                </a:solidFill>
                <a:latin typeface="Garamond" pitchFamily="18" charset="0"/>
              </a:rPr>
              <a:t>Discussion:  what matters fall under group autonomy?</a:t>
            </a:r>
          </a:p>
          <a:p>
            <a:pPr eaLnBrk="1" hangingPunct="1">
              <a:spcBef>
                <a:spcPct val="0"/>
              </a:spcBef>
              <a:buFontTx/>
              <a:buChar char="•"/>
            </a:pPr>
            <a:r>
              <a:rPr lang="en-US" altLang="en-US" b="1" dirty="0" smtClean="0">
                <a:solidFill>
                  <a:srgbClr val="002060"/>
                </a:solidFill>
                <a:latin typeface="Garamond" pitchFamily="18" charset="0"/>
              </a:rPr>
              <a:t>  </a:t>
            </a:r>
            <a:r>
              <a:rPr lang="en-US" altLang="en-US" dirty="0" smtClean="0">
                <a:solidFill>
                  <a:srgbClr val="002060"/>
                </a:solidFill>
                <a:latin typeface="Garamond" pitchFamily="18" charset="0"/>
              </a:rPr>
              <a:t>EXAMPLES:</a:t>
            </a:r>
          </a:p>
          <a:p>
            <a:pPr lvl="1" eaLnBrk="1" hangingPunct="1">
              <a:spcBef>
                <a:spcPct val="0"/>
              </a:spcBef>
              <a:buFontTx/>
              <a:buChar char="•"/>
            </a:pPr>
            <a:r>
              <a:rPr lang="en-US" altLang="en-US" dirty="0" smtClean="0">
                <a:solidFill>
                  <a:srgbClr val="002060"/>
                </a:solidFill>
                <a:latin typeface="Garamond" pitchFamily="18" charset="0"/>
              </a:rPr>
              <a:t> Matters that might affect other Alateen/Al-Anon/AA groups:  use of outside literature, inappropriate behavior.</a:t>
            </a:r>
          </a:p>
          <a:p>
            <a:pPr lvl="1" eaLnBrk="1" hangingPunct="1">
              <a:spcBef>
                <a:spcPct val="0"/>
              </a:spcBef>
              <a:buFontTx/>
              <a:buChar char="•"/>
            </a:pPr>
            <a:endParaRPr lang="en-US" altLang="en-US" dirty="0" smtClean="0">
              <a:solidFill>
                <a:srgbClr val="002060"/>
              </a:solidFill>
              <a:latin typeface="Garamond" pitchFamily="18" charset="0"/>
            </a:endParaRPr>
          </a:p>
          <a:p>
            <a:pPr eaLnBrk="1" hangingPunct="1">
              <a:spcBef>
                <a:spcPct val="0"/>
              </a:spcBef>
            </a:pPr>
            <a:r>
              <a:rPr lang="en-US" altLang="en-US" b="1" dirty="0" smtClean="0">
                <a:solidFill>
                  <a:srgbClr val="002060"/>
                </a:solidFill>
                <a:latin typeface="Garamond" pitchFamily="18" charset="0"/>
              </a:rPr>
              <a:t>References:</a:t>
            </a:r>
          </a:p>
          <a:p>
            <a:pPr eaLnBrk="1" hangingPunct="1">
              <a:spcBef>
                <a:spcPct val="0"/>
              </a:spcBef>
            </a:pPr>
            <a:r>
              <a:rPr lang="en-US" altLang="en-US" i="1" dirty="0" smtClean="0">
                <a:solidFill>
                  <a:srgbClr val="002060"/>
                </a:solidFill>
                <a:latin typeface="Garamond" pitchFamily="18" charset="0"/>
              </a:rPr>
              <a:t>Twelve Steps and Twelve Traditions for Alateen </a:t>
            </a:r>
            <a:r>
              <a:rPr lang="en-US" altLang="en-US" dirty="0" smtClean="0">
                <a:solidFill>
                  <a:srgbClr val="002060"/>
                </a:solidFill>
                <a:latin typeface="Garamond" pitchFamily="18" charset="0"/>
              </a:rPr>
              <a:t>(P-18):  Tradition Four, pp. </a:t>
            </a:r>
            <a:r>
              <a:rPr lang="en-US" altLang="en-US" dirty="0" smtClean="0">
                <a:solidFill>
                  <a:srgbClr val="002060"/>
                </a:solidFill>
                <a:latin typeface="Garamond" pitchFamily="18" charset="0"/>
              </a:rPr>
              <a:t>31-33.</a:t>
            </a:r>
            <a:endParaRPr lang="en-US" altLang="en-US" dirty="0" smtClean="0">
              <a:solidFill>
                <a:srgbClr val="002060"/>
              </a:solidFill>
              <a:latin typeface="Garamond" pitchFamily="18" charset="0"/>
            </a:endParaRPr>
          </a:p>
          <a:p>
            <a:pPr eaLnBrk="1" hangingPunct="1">
              <a:spcBef>
                <a:spcPct val="0"/>
              </a:spcBef>
            </a:pPr>
            <a:endParaRPr lang="en-US" altLang="en-US" b="1" dirty="0" smtClean="0">
              <a:latin typeface="Garamond" pitchFamily="18" charset="0"/>
            </a:endParaRPr>
          </a:p>
          <a:p>
            <a:pPr eaLnBrk="1" hangingPunct="1"/>
            <a:endParaRPr lang="en-US" altLang="en-US" b="1" dirty="0" smtClean="0">
              <a:latin typeface="Garamond" pitchFamily="18" charset="0"/>
            </a:endParaRPr>
          </a:p>
          <a:p>
            <a:endParaRPr lang="en-US" altLang="en-US" dirty="0"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3E9CDB9-FB9C-4ED7-9100-DEF1C1A90E03}" type="slidenum">
              <a:rPr lang="en-US" altLang="en-US" smtClean="0">
                <a:latin typeface="Arial" charset="0"/>
              </a:rPr>
              <a:pPr/>
              <a:t>8</a:t>
            </a:fld>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US" b="1" dirty="0" smtClean="0">
                <a:solidFill>
                  <a:srgbClr val="002060"/>
                </a:solidFill>
                <a:latin typeface="Garamond" pitchFamily="18" charset="0"/>
              </a:rPr>
              <a:t>Key points</a:t>
            </a:r>
            <a:r>
              <a:rPr lang="en-US" b="1" baseline="0" dirty="0" smtClean="0">
                <a:solidFill>
                  <a:srgbClr val="002060"/>
                </a:solidFill>
                <a:latin typeface="Garamond" pitchFamily="18" charset="0"/>
              </a:rPr>
              <a:t> for facilitators:</a:t>
            </a:r>
            <a:endParaRPr lang="en-US" b="1" dirty="0" smtClean="0">
              <a:solidFill>
                <a:srgbClr val="002060"/>
              </a:solidFill>
              <a:latin typeface="Garamond" pitchFamily="18" charset="0"/>
            </a:endParaRPr>
          </a:p>
          <a:p>
            <a:pPr marL="628650" lvl="1" indent="-171450" eaLnBrk="1" hangingPunct="1">
              <a:spcBef>
                <a:spcPct val="0"/>
              </a:spcBef>
              <a:buFont typeface="Arial" pitchFamily="34" charset="0"/>
              <a:buChar char="•"/>
              <a:defRPr/>
            </a:pPr>
            <a:r>
              <a:rPr lang="en-US" b="0" dirty="0" smtClean="0">
                <a:solidFill>
                  <a:srgbClr val="002060"/>
                </a:solidFill>
                <a:latin typeface="Garamond" pitchFamily="18" charset="0"/>
              </a:rPr>
              <a:t>Discussion:  what are common sense ways to keep the focus on safety?</a:t>
            </a:r>
          </a:p>
          <a:p>
            <a:pPr marL="1085850" lvl="2" indent="-171450" eaLnBrk="1" hangingPunct="1">
              <a:spcBef>
                <a:spcPct val="0"/>
              </a:spcBef>
              <a:buFont typeface="Arial" pitchFamily="34" charset="0"/>
              <a:buChar char="•"/>
              <a:defRPr/>
            </a:pPr>
            <a:r>
              <a:rPr lang="en-US" dirty="0" smtClean="0">
                <a:solidFill>
                  <a:srgbClr val="002060"/>
                </a:solidFill>
                <a:latin typeface="Garamond" pitchFamily="18" charset="0"/>
              </a:rPr>
              <a:t>Use common sense and avoid one-on-one interactions with Alateen members, for their safety and for yours.</a:t>
            </a:r>
          </a:p>
          <a:p>
            <a:pPr marL="1085850" lvl="2" indent="-171450" eaLnBrk="1" hangingPunct="1">
              <a:spcBef>
                <a:spcPct val="0"/>
              </a:spcBef>
              <a:buFont typeface="Arial" pitchFamily="34" charset="0"/>
              <a:buChar char="•"/>
              <a:defRPr/>
            </a:pPr>
            <a:r>
              <a:rPr lang="en-US" dirty="0" smtClean="0">
                <a:solidFill>
                  <a:srgbClr val="002060"/>
                </a:solidFill>
                <a:latin typeface="Garamond" pitchFamily="18" charset="0"/>
              </a:rPr>
              <a:t>Consult Area Requirements regarding the need for permission forms.  Medical care authorization forms must be notarized if you take child away from the parent/guardian.</a:t>
            </a:r>
          </a:p>
          <a:p>
            <a:pPr lvl="2" eaLnBrk="1" hangingPunct="1">
              <a:spcBef>
                <a:spcPct val="0"/>
              </a:spcBef>
              <a:buFontTx/>
              <a:buChar char="•"/>
              <a:defRPr/>
            </a:pPr>
            <a:endParaRPr lang="en-US" dirty="0" smtClean="0">
              <a:solidFill>
                <a:srgbClr val="002060"/>
              </a:solidFill>
              <a:latin typeface="Garamond" pitchFamily="18" charset="0"/>
            </a:endParaRPr>
          </a:p>
          <a:p>
            <a:pPr eaLnBrk="1" hangingPunct="1">
              <a:spcBef>
                <a:spcPct val="0"/>
              </a:spcBef>
              <a:defRPr/>
            </a:pPr>
            <a:r>
              <a:rPr lang="en-US" b="1" dirty="0" smtClean="0">
                <a:solidFill>
                  <a:srgbClr val="002060"/>
                </a:solidFill>
                <a:latin typeface="Garamond" pitchFamily="18" charset="0"/>
              </a:rPr>
              <a:t>References:</a:t>
            </a:r>
          </a:p>
          <a:p>
            <a:pPr eaLnBrk="1" hangingPunct="1">
              <a:spcBef>
                <a:spcPct val="0"/>
              </a:spcBef>
              <a:defRPr/>
            </a:pPr>
            <a:r>
              <a:rPr lang="en-US" i="1" dirty="0" smtClean="0">
                <a:solidFill>
                  <a:srgbClr val="002060"/>
                </a:solidFill>
                <a:latin typeface="Garamond" pitchFamily="18" charset="0"/>
              </a:rPr>
              <a:t>*Alateen Safety Guidelines</a:t>
            </a:r>
            <a:r>
              <a:rPr lang="en-US" dirty="0" smtClean="0">
                <a:solidFill>
                  <a:srgbClr val="002060"/>
                </a:solidFill>
                <a:latin typeface="Garamond" pitchFamily="18" charset="0"/>
              </a:rPr>
              <a:t> (G-34), “Additional Safety Procedures,” page 3</a:t>
            </a:r>
          </a:p>
          <a:p>
            <a:pPr eaLnBrk="1" hangingPunct="1">
              <a:spcBef>
                <a:spcPct val="0"/>
              </a:spcBef>
              <a:defRPr/>
            </a:pPr>
            <a:r>
              <a:rPr lang="en-US" dirty="0" smtClean="0">
                <a:solidFill>
                  <a:srgbClr val="002060"/>
                </a:solidFill>
                <a:latin typeface="Garamond" pitchFamily="18" charset="0"/>
              </a:rPr>
              <a:t>Area Alateen Safety and Behavioral Requirements</a:t>
            </a:r>
          </a:p>
          <a:p>
            <a:pPr eaLnBrk="1" hangingPunct="1">
              <a:spcBef>
                <a:spcPct val="0"/>
              </a:spcBef>
              <a:defRPr/>
            </a:pPr>
            <a:endParaRPr lang="en-US" b="1" dirty="0" smtClean="0">
              <a:latin typeface="Garamond" pitchFamily="18" charset="0"/>
            </a:endParaRPr>
          </a:p>
          <a:p>
            <a:pPr eaLnBrk="1" hangingPunct="1">
              <a:defRPr/>
            </a:pPr>
            <a:endParaRPr lang="en-US" b="1" dirty="0" smtClean="0">
              <a:latin typeface="Garamond" pitchFamily="18" charset="0"/>
            </a:endParaRPr>
          </a:p>
          <a:p>
            <a:pPr>
              <a:defRPr/>
            </a:pPr>
            <a:endParaRPr lang="en-US" dirty="0" smtClean="0"/>
          </a:p>
          <a:p>
            <a:pPr>
              <a:defRPr/>
            </a:pPr>
            <a:endParaRPr lang="en-US" dirty="0"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695429A-C73D-49A0-91BC-FF493C26886F}" type="slidenum">
              <a:rPr lang="en-US" altLang="en-US" smtClean="0">
                <a:latin typeface="Arial" charset="0"/>
              </a:rPr>
              <a:pPr/>
              <a:t>9</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1626B7-2DD7-4257-B191-AF8372DA5D7F}" type="slidenum">
              <a:rPr lang="en-US" smtClean="0"/>
              <a:pPr>
                <a:defRPr/>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6C9A4-9627-405F-83C9-CB324CE9774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C5F4E0-EF3E-410B-8CE2-CDF4BEEFF052}"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80B681F-4B52-417B-9166-7B8118D1F5D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B1A07B-837D-4B71-B5F6-53DF54E5271F}" type="slidenum">
              <a:rPr lang="en-US" smtClean="0"/>
              <a:pPr>
                <a:defRPr/>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C3B925E-DEAA-496C-93E1-A3E29F2D32B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5DC901C-D149-4E83-8EDF-3C55D4CD6278}" type="slidenum">
              <a:rPr lang="en-US" smtClean="0"/>
              <a:pPr>
                <a:defRPr/>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8F0DD60-F084-4B56-B55F-71BA6BF484C9}"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53F342E-8247-40FD-924F-9FF05183163A}"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9954348-918E-49B9-ACAA-598B376313C9}" type="slidenum">
              <a:rPr lang="en-US" smtClean="0"/>
              <a:pPr>
                <a:defRPr/>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EFF2EF-EFC6-4E0F-A0E0-BAFD18EA973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714DCB36-088B-41D8-BBA2-C8A16923A946}" type="slidenum">
              <a:rPr lang="en-US" smtClean="0"/>
              <a:pPr>
                <a:defRPr/>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testsite.al-anon-alateen.org/members/pdf/p2427/P2427.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876800"/>
            <a:ext cx="7543800" cy="1981200"/>
          </a:xfrm>
        </p:spPr>
        <p:txBody>
          <a:bodyPr/>
          <a:lstStyle/>
          <a:p>
            <a:pPr marL="571500" indent="-571500">
              <a:buClr>
                <a:srgbClr val="C00000"/>
              </a:buClr>
              <a:buFont typeface="Arial" panose="020B0604020202020204" pitchFamily="34" charset="0"/>
              <a:buChar char="•"/>
            </a:pPr>
            <a:r>
              <a:rPr lang="en-US" altLang="en-US" sz="4000" b="1" dirty="0"/>
              <a:t/>
            </a:r>
            <a:br>
              <a:rPr lang="en-US" altLang="en-US" sz="4000" b="1" dirty="0"/>
            </a:br>
            <a:r>
              <a:rPr lang="en-US" altLang="en-US" sz="4000" b="1" dirty="0" smtClean="0"/>
              <a:t/>
            </a:r>
            <a:br>
              <a:rPr lang="en-US" altLang="en-US" sz="4000" b="1" dirty="0" smtClean="0"/>
            </a:br>
            <a:r>
              <a:rPr lang="en-US" altLang="en-US" sz="4000" b="1" dirty="0" smtClean="0"/>
              <a:t/>
            </a:r>
            <a:br>
              <a:rPr lang="en-US" altLang="en-US" sz="4000" b="1" dirty="0" smtClean="0"/>
            </a:br>
            <a:r>
              <a:rPr lang="en-US" altLang="en-US" sz="4000" b="1" dirty="0" smtClean="0">
                <a:solidFill>
                  <a:srgbClr val="C00000"/>
                </a:solidFill>
              </a:rPr>
              <a:t>Part A:</a:t>
            </a:r>
            <a:r>
              <a:rPr lang="en-US" altLang="en-US" sz="4000" b="1" dirty="0" smtClean="0"/>
              <a:t/>
            </a:r>
            <a:br>
              <a:rPr lang="en-US" altLang="en-US" sz="4000" b="1" dirty="0" smtClean="0"/>
            </a:br>
            <a:r>
              <a:rPr lang="en-US" altLang="en-US" sz="4000" dirty="0" smtClean="0">
                <a:solidFill>
                  <a:schemeClr val="tx1"/>
                </a:solidFill>
              </a:rPr>
              <a:t>Safety/Legal </a:t>
            </a:r>
            <a:r>
              <a:rPr lang="en-US" altLang="en-US" sz="4000" dirty="0">
                <a:solidFill>
                  <a:schemeClr val="tx1"/>
                </a:solidFill>
              </a:rPr>
              <a:t>matters</a:t>
            </a:r>
            <a:br>
              <a:rPr lang="en-US" altLang="en-US" sz="4000" dirty="0">
                <a:solidFill>
                  <a:schemeClr val="tx1"/>
                </a:solidFill>
              </a:rPr>
            </a:br>
            <a:r>
              <a:rPr lang="en-US" altLang="en-US" sz="4000" dirty="0">
                <a:solidFill>
                  <a:schemeClr val="tx1"/>
                </a:solidFill>
              </a:rPr>
              <a:t>Behavior problems in the </a:t>
            </a:r>
            <a:r>
              <a:rPr lang="en-US" altLang="en-US" sz="4000" dirty="0" smtClean="0">
                <a:solidFill>
                  <a:schemeClr val="tx1"/>
                </a:solidFill>
              </a:rPr>
              <a:t>group</a:t>
            </a:r>
            <a:r>
              <a:rPr lang="en-US" altLang="en-US" sz="4000" dirty="0">
                <a:solidFill>
                  <a:schemeClr val="tx1"/>
                </a:solidFill>
              </a:rPr>
              <a:t/>
            </a:r>
            <a:br>
              <a:rPr lang="en-US" altLang="en-US" sz="4000" dirty="0">
                <a:solidFill>
                  <a:schemeClr val="tx1"/>
                </a:solidFill>
              </a:rPr>
            </a:br>
            <a:r>
              <a:rPr lang="en-US" sz="4000" dirty="0" smtClean="0"/>
              <a:t/>
            </a:r>
            <a:br>
              <a:rPr lang="en-US" sz="4000" dirty="0" smtClean="0"/>
            </a:br>
            <a:r>
              <a:rPr lang="en-US" dirty="0" smtClean="0"/>
              <a:t>	</a:t>
            </a:r>
            <a:endParaRPr lang="en-US" dirty="0"/>
          </a:p>
        </p:txBody>
      </p:sp>
      <p:sp>
        <p:nvSpPr>
          <p:cNvPr id="4" name="TextBox 1"/>
          <p:cNvSpPr txBox="1">
            <a:spLocks noChangeArrowheads="1"/>
          </p:cNvSpPr>
          <p:nvPr/>
        </p:nvSpPr>
        <p:spPr bwMode="auto">
          <a:xfrm>
            <a:off x="685800" y="685800"/>
            <a:ext cx="77724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har char="•"/>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a:spcBef>
                <a:spcPct val="0"/>
              </a:spcBef>
              <a:buFontTx/>
              <a:buNone/>
            </a:pPr>
            <a:r>
              <a:rPr lang="en-US" altLang="en-US" sz="2400" b="1" dirty="0">
                <a:solidFill>
                  <a:srgbClr val="FFFF00"/>
                </a:solidFill>
              </a:rPr>
              <a:t>Alateen Training Module </a:t>
            </a:r>
            <a:r>
              <a:rPr lang="en-US" altLang="en-US" sz="2400" b="1" dirty="0" smtClean="0">
                <a:solidFill>
                  <a:srgbClr val="FFFF00"/>
                </a:solidFill>
              </a:rPr>
              <a:t>IV</a:t>
            </a:r>
          </a:p>
          <a:p>
            <a:pPr algn="ctr">
              <a:spcBef>
                <a:spcPct val="0"/>
              </a:spcBef>
              <a:buFontTx/>
              <a:buNone/>
            </a:pPr>
            <a:endParaRPr lang="en-US" altLang="en-US" sz="2400" b="1" dirty="0">
              <a:solidFill>
                <a:srgbClr val="FFFF00"/>
              </a:solidFill>
            </a:endParaRPr>
          </a:p>
          <a:p>
            <a:pPr algn="ctr">
              <a:spcBef>
                <a:spcPct val="0"/>
              </a:spcBef>
              <a:buFontTx/>
              <a:buNone/>
            </a:pPr>
            <a:endParaRPr lang="en-US" altLang="en-US" sz="2400" b="1" dirty="0" smtClean="0">
              <a:solidFill>
                <a:srgbClr val="FFFF00"/>
              </a:solidFill>
            </a:endParaRPr>
          </a:p>
          <a:p>
            <a:pPr algn="ctr">
              <a:spcBef>
                <a:spcPct val="0"/>
              </a:spcBef>
              <a:buFontTx/>
              <a:buNone/>
            </a:pPr>
            <a:r>
              <a:rPr lang="en-US" sz="2800" b="1" dirty="0">
                <a:solidFill>
                  <a:schemeClr val="bg1"/>
                </a:solidFill>
              </a:rPr>
              <a:t>Dealing with Challenges in Alateen</a:t>
            </a:r>
            <a:br>
              <a:rPr lang="en-US" sz="2800" b="1" dirty="0">
                <a:solidFill>
                  <a:schemeClr val="bg1"/>
                </a:solidFill>
              </a:rPr>
            </a:br>
            <a:r>
              <a:rPr lang="en-US" sz="2800" b="1" dirty="0"/>
              <a:t/>
            </a:r>
            <a:br>
              <a:rPr lang="en-US" sz="2800" b="1" dirty="0"/>
            </a:br>
            <a:endParaRPr lang="en-US" altLang="en-US" sz="2400" b="1" dirty="0">
              <a:solidFill>
                <a:srgbClr val="FFFF00"/>
              </a:solidFill>
            </a:endParaRPr>
          </a:p>
        </p:txBody>
      </p:sp>
    </p:spTree>
    <p:extLst>
      <p:ext uri="{BB962C8B-B14F-4D97-AF65-F5344CB8AC3E}">
        <p14:creationId xmlns:p14="http://schemas.microsoft.com/office/powerpoint/2010/main" val="131126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573212"/>
          </a:xfrm>
        </p:spPr>
        <p:txBody>
          <a:bodyPr>
            <a:normAutofit fontScale="90000"/>
          </a:bodyPr>
          <a:lstStyle/>
          <a:p>
            <a:pPr>
              <a:defRPr/>
            </a:pPr>
            <a:r>
              <a:rPr lang="en-US" dirty="0" smtClean="0"/>
              <a:t/>
            </a:r>
            <a:br>
              <a:rPr lang="en-US" dirty="0" smtClean="0"/>
            </a:br>
            <a:r>
              <a:rPr lang="en-US" dirty="0" smtClean="0"/>
              <a:t/>
            </a:r>
            <a:br>
              <a:rPr lang="en-US" dirty="0" smtClean="0"/>
            </a:br>
            <a:r>
              <a:rPr lang="en-US" sz="3200" b="1" dirty="0" smtClean="0">
                <a:solidFill>
                  <a:srgbClr val="C00000"/>
                </a:solidFill>
              </a:rPr>
              <a:t>Behavior problems </a:t>
            </a:r>
            <a:r>
              <a:rPr lang="en-US" sz="4000" dirty="0" smtClean="0"/>
              <a:t/>
            </a:r>
            <a:br>
              <a:rPr lang="en-US" sz="4000" dirty="0" smtClean="0"/>
            </a:br>
            <a:r>
              <a:rPr lang="en-US" sz="4000" dirty="0" smtClean="0">
                <a:solidFill>
                  <a:srgbClr val="C00000"/>
                </a:solidFill>
              </a:rPr>
              <a:t>Setting boundaries with Alateen members</a:t>
            </a:r>
            <a:endParaRPr lang="en-US" sz="4000" dirty="0">
              <a:solidFill>
                <a:srgbClr val="C00000"/>
              </a:solidFill>
            </a:endParaRPr>
          </a:p>
        </p:txBody>
      </p:sp>
      <p:sp>
        <p:nvSpPr>
          <p:cNvPr id="15363" name="Content Placeholder 2"/>
          <p:cNvSpPr>
            <a:spLocks noGrp="1"/>
          </p:cNvSpPr>
          <p:nvPr>
            <p:ph idx="1"/>
          </p:nvPr>
        </p:nvSpPr>
        <p:spPr>
          <a:xfrm>
            <a:off x="304800" y="1295400"/>
            <a:ext cx="8229600" cy="4876800"/>
          </a:xfrm>
        </p:spPr>
        <p:txBody>
          <a:bodyPr/>
          <a:lstStyle/>
          <a:p>
            <a:r>
              <a:rPr lang="en-US" altLang="en-US" dirty="0" smtClean="0"/>
              <a:t>Treat Alateens with respect.</a:t>
            </a:r>
          </a:p>
          <a:p>
            <a:r>
              <a:rPr lang="en-US" altLang="en-US" dirty="0" smtClean="0"/>
              <a:t>Demonstrate Al-Anon principles with what you say and do. </a:t>
            </a:r>
          </a:p>
          <a:p>
            <a:r>
              <a:rPr lang="en-US" altLang="en-US" dirty="0" smtClean="0"/>
              <a:t>Do not accept unacceptable behavior.</a:t>
            </a:r>
          </a:p>
          <a:p>
            <a:r>
              <a:rPr lang="en-US" altLang="en-US" b="1" dirty="0" smtClean="0"/>
              <a:t>How can we accomplish this?</a:t>
            </a:r>
          </a:p>
          <a:p>
            <a:pPr lvl="1"/>
            <a:r>
              <a:rPr lang="en-US" altLang="en-US" sz="2400" dirty="0" smtClean="0"/>
              <a:t>Use “I” messages, sharing our own feelings about the situation.</a:t>
            </a:r>
          </a:p>
          <a:p>
            <a:pPr lvl="1"/>
            <a:r>
              <a:rPr lang="en-US" altLang="en-US" sz="2400" dirty="0" smtClean="0"/>
              <a:t>Don’t be afraid to ask a disruptive Alateen to leave the meeting.</a:t>
            </a:r>
          </a:p>
          <a:p>
            <a:pPr lvl="1"/>
            <a:r>
              <a:rPr lang="en-US" altLang="en-US" sz="2400" dirty="0" smtClean="0"/>
              <a:t>Ask for help from other AMIAS.</a:t>
            </a:r>
          </a:p>
        </p:txBody>
      </p:sp>
      <p:pic>
        <p:nvPicPr>
          <p:cNvPr id="15364" name="Picture 2" descr="C:\Documents and Settings\marylou\Local Settings\Temporary Internet Files\Content.IE5\0DLXM3KV\MCj0197633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4954587"/>
            <a:ext cx="2087562"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nodeType="afterGroup">
                            <p:stCondLst>
                              <p:cond delay="2000"/>
                            </p:stCondLst>
                            <p:childTnLst>
                              <p:par>
                                <p:cTn id="12" presetID="8" presetClass="entr" presetSubtype="16" fill="hold" nodeType="afterEffect">
                                  <p:stCondLst>
                                    <p:cond delay="0"/>
                                  </p:stCondLst>
                                  <p:childTnLst>
                                    <p:set>
                                      <p:cBhvr>
                                        <p:cTn id="13" dur="1" fill="hold">
                                          <p:stCondLst>
                                            <p:cond delay="0"/>
                                          </p:stCondLst>
                                        </p:cTn>
                                        <p:tgtEl>
                                          <p:spTgt spid="15364"/>
                                        </p:tgtEl>
                                        <p:attrNameLst>
                                          <p:attrName>style.visibility</p:attrName>
                                        </p:attrNameLst>
                                      </p:cBhvr>
                                      <p:to>
                                        <p:strVal val="visible"/>
                                      </p:to>
                                    </p:set>
                                    <p:animEffect transition="in" filter="diamond(in)">
                                      <p:cBhvr>
                                        <p:cTn id="14" dur="1000"/>
                                        <p:tgtEl>
                                          <p:spTgt spid="15364"/>
                                        </p:tgtEl>
                                      </p:cBhvr>
                                    </p:animEffect>
                                  </p:childTnLst>
                                </p:cTn>
                              </p:par>
                            </p:childTnLst>
                          </p:cTn>
                        </p:par>
                        <p:par>
                          <p:cTn id="15" fill="hold" nodeType="afterGroup">
                            <p:stCondLst>
                              <p:cond delay="3000"/>
                            </p:stCondLst>
                            <p:childTnLst>
                              <p:par>
                                <p:cTn id="16" presetID="3" presetClass="entr" presetSubtype="10" fill="hold" grpId="0" nodeType="afterEffect">
                                  <p:stCondLst>
                                    <p:cond delay="0"/>
                                  </p:stCondLst>
                                  <p:childTnLst>
                                    <p:set>
                                      <p:cBhvr>
                                        <p:cTn id="17"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8" dur="500"/>
                                        <p:tgtEl>
                                          <p:spTgt spid="15363">
                                            <p:txEl>
                                              <p:pRg st="0" end="0"/>
                                            </p:txEl>
                                          </p:spTgt>
                                        </p:tgtEl>
                                      </p:cBhvr>
                                    </p:animEffect>
                                  </p:childTnLst>
                                </p:cTn>
                              </p:par>
                            </p:childTnLst>
                          </p:cTn>
                        </p:par>
                        <p:par>
                          <p:cTn id="19" fill="hold" nodeType="afterGroup">
                            <p:stCondLst>
                              <p:cond delay="3500"/>
                            </p:stCondLst>
                            <p:childTnLst>
                              <p:par>
                                <p:cTn id="20" presetID="3" presetClass="entr" presetSubtype="10" fill="hold" grpId="0" nodeType="afterEffect">
                                  <p:stCondLst>
                                    <p:cond delay="0"/>
                                  </p:stCondLst>
                                  <p:childTnLst>
                                    <p:set>
                                      <p:cBhvr>
                                        <p:cTn id="2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22" dur="500"/>
                                        <p:tgtEl>
                                          <p:spTgt spid="15363">
                                            <p:txEl>
                                              <p:pRg st="1" end="1"/>
                                            </p:txEl>
                                          </p:spTgt>
                                        </p:tgtEl>
                                      </p:cBhvr>
                                    </p:animEffect>
                                  </p:childTnLst>
                                </p:cTn>
                              </p:par>
                            </p:childTnLst>
                          </p:cTn>
                        </p:par>
                        <p:par>
                          <p:cTn id="23" fill="hold" nodeType="afterGroup">
                            <p:stCondLst>
                              <p:cond delay="4000"/>
                            </p:stCondLst>
                            <p:childTnLst>
                              <p:par>
                                <p:cTn id="24" presetID="3" presetClass="entr" presetSubtype="10" fill="hold" grpId="0" nodeType="afterEffect">
                                  <p:stCondLst>
                                    <p:cond delay="0"/>
                                  </p:stCondLst>
                                  <p:childTnLst>
                                    <p:set>
                                      <p:cBhvr>
                                        <p:cTn id="25"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26" dur="500"/>
                                        <p:tgtEl>
                                          <p:spTgt spid="15363">
                                            <p:txEl>
                                              <p:pRg st="2" end="2"/>
                                            </p:txEl>
                                          </p:spTgt>
                                        </p:tgtEl>
                                      </p:cBhvr>
                                    </p:animEffect>
                                  </p:childTnLst>
                                </p:cTn>
                              </p:par>
                            </p:childTnLst>
                          </p:cTn>
                        </p:par>
                        <p:par>
                          <p:cTn id="27" fill="hold" nodeType="afterGroup">
                            <p:stCondLst>
                              <p:cond delay="4500"/>
                            </p:stCondLst>
                            <p:childTnLst>
                              <p:par>
                                <p:cTn id="28" presetID="3" presetClass="entr" presetSubtype="10" fill="hold" grpId="0" nodeType="afterEffect">
                                  <p:stCondLst>
                                    <p:cond delay="0"/>
                                  </p:stCondLst>
                                  <p:childTnLst>
                                    <p:set>
                                      <p:cBhvr>
                                        <p:cTn id="29"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30" dur="500"/>
                                        <p:tgtEl>
                                          <p:spTgt spid="1536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35" dur="500"/>
                                        <p:tgtEl>
                                          <p:spTgt spid="15363">
                                            <p:txEl>
                                              <p:pRg st="4" end="4"/>
                                            </p:txEl>
                                          </p:spTgt>
                                        </p:tgtEl>
                                      </p:cBhvr>
                                    </p:animEffect>
                                  </p:childTnLst>
                                </p:cTn>
                              </p:par>
                            </p:childTnLst>
                          </p:cTn>
                        </p:par>
                        <p:par>
                          <p:cTn id="36" fill="hold" nodeType="afterGroup">
                            <p:stCondLst>
                              <p:cond delay="500"/>
                            </p:stCondLst>
                            <p:childTnLst>
                              <p:par>
                                <p:cTn id="37" presetID="3" presetClass="entr" presetSubtype="10" fill="hold" grpId="0" nodeType="afterEffect">
                                  <p:stCondLst>
                                    <p:cond delay="0"/>
                                  </p:stCondLst>
                                  <p:childTnLst>
                                    <p:set>
                                      <p:cBhvr>
                                        <p:cTn id="38"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39" dur="500"/>
                                        <p:tgtEl>
                                          <p:spTgt spid="15363">
                                            <p:txEl>
                                              <p:pRg st="5" end="5"/>
                                            </p:txEl>
                                          </p:spTgt>
                                        </p:tgtEl>
                                      </p:cBhvr>
                                    </p:animEffect>
                                  </p:childTnLst>
                                </p:cTn>
                              </p:par>
                            </p:childTnLst>
                          </p:cTn>
                        </p:par>
                        <p:par>
                          <p:cTn id="40" fill="hold" nodeType="afterGroup">
                            <p:stCondLst>
                              <p:cond delay="1000"/>
                            </p:stCondLst>
                            <p:childTnLst>
                              <p:par>
                                <p:cTn id="41" presetID="3" presetClass="entr" presetSubtype="10" fill="hold" grpId="0" nodeType="afterEffect">
                                  <p:stCondLst>
                                    <p:cond delay="0"/>
                                  </p:stCondLst>
                                  <p:childTnLst>
                                    <p:set>
                                      <p:cBhvr>
                                        <p:cTn id="42"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43"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19113" y="381000"/>
            <a:ext cx="8243887" cy="1573212"/>
          </a:xfrm>
        </p:spPr>
        <p:txBody>
          <a:bodyPr/>
          <a:lstStyle/>
          <a:p>
            <a:pPr eaLnBrk="1" hangingPunct="1">
              <a:defRPr/>
            </a:pPr>
            <a:r>
              <a:rPr lang="en-US" sz="2800" b="1" dirty="0" smtClean="0">
                <a:solidFill>
                  <a:srgbClr val="C00000"/>
                </a:solidFill>
              </a:rPr>
              <a:t>Behavior problems</a:t>
            </a:r>
            <a:r>
              <a:rPr lang="en-US" dirty="0" smtClean="0">
                <a:solidFill>
                  <a:srgbClr val="C00000"/>
                </a:solidFill>
              </a:rPr>
              <a:t/>
            </a:r>
            <a:br>
              <a:rPr lang="en-US" dirty="0" smtClean="0">
                <a:solidFill>
                  <a:srgbClr val="C00000"/>
                </a:solidFill>
              </a:rPr>
            </a:br>
            <a:r>
              <a:rPr lang="en-US" sz="3200" dirty="0" smtClean="0">
                <a:solidFill>
                  <a:srgbClr val="C00000"/>
                </a:solidFill>
              </a:rPr>
              <a:t>Identify physical safety issues vs. group behavior problems</a:t>
            </a:r>
          </a:p>
        </p:txBody>
      </p:sp>
      <p:sp>
        <p:nvSpPr>
          <p:cNvPr id="16387" name="Rectangle 3"/>
          <p:cNvSpPr>
            <a:spLocks noGrp="1" noChangeArrowheads="1"/>
          </p:cNvSpPr>
          <p:nvPr>
            <p:ph idx="1"/>
          </p:nvPr>
        </p:nvSpPr>
        <p:spPr>
          <a:xfrm>
            <a:off x="381000" y="1295400"/>
            <a:ext cx="8229600" cy="4532313"/>
          </a:xfrm>
        </p:spPr>
        <p:txBody>
          <a:bodyPr/>
          <a:lstStyle/>
          <a:p>
            <a:pPr algn="ctr" eaLnBrk="1" hangingPunct="1">
              <a:buFontTx/>
              <a:buNone/>
            </a:pPr>
            <a:r>
              <a:rPr lang="en-US" altLang="en-US" b="1" dirty="0" smtClean="0"/>
              <a:t>The group can set the rules before there is a problem!</a:t>
            </a:r>
          </a:p>
          <a:p>
            <a:pPr eaLnBrk="1" hangingPunct="1">
              <a:buFontTx/>
              <a:buNone/>
            </a:pPr>
            <a:r>
              <a:rPr lang="en-US" altLang="en-US" sz="2800" dirty="0" smtClean="0"/>
              <a:t>Group problems might be:</a:t>
            </a:r>
          </a:p>
          <a:p>
            <a:pPr eaLnBrk="1" hangingPunct="1"/>
            <a:r>
              <a:rPr lang="en-US" altLang="en-US" sz="2400" dirty="0" smtClean="0"/>
              <a:t>Dominating the discussion in meetings</a:t>
            </a:r>
          </a:p>
          <a:p>
            <a:pPr eaLnBrk="1" hangingPunct="1"/>
            <a:r>
              <a:rPr lang="en-US" altLang="en-US" sz="2400" dirty="0" smtClean="0"/>
              <a:t>Rudeness</a:t>
            </a:r>
          </a:p>
          <a:p>
            <a:pPr eaLnBrk="1" hangingPunct="1"/>
            <a:r>
              <a:rPr lang="en-US" altLang="en-US" sz="2400" dirty="0" smtClean="0"/>
              <a:t>Getting off topic</a:t>
            </a:r>
          </a:p>
          <a:p>
            <a:pPr eaLnBrk="1" hangingPunct="1"/>
            <a:r>
              <a:rPr lang="en-US" altLang="en-US" sz="2400" dirty="0" smtClean="0"/>
              <a:t>Lack of self-discipline</a:t>
            </a:r>
          </a:p>
          <a:p>
            <a:pPr eaLnBrk="1" hangingPunct="1"/>
            <a:r>
              <a:rPr lang="en-US" altLang="en-US" sz="2400" dirty="0" smtClean="0"/>
              <a:t>Age differences</a:t>
            </a:r>
          </a:p>
        </p:txBody>
      </p:sp>
      <p:pic>
        <p:nvPicPr>
          <p:cNvPr id="16390" name="Picture 6" descr="C:\Documents and Settings\marylou\Local Settings\Temporary Internet Files\Content.IE5\QP27FCBP\MCj0358775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292475"/>
            <a:ext cx="2286000" cy="325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7" descr="C:\Documents and Settings\marylou\Local Settings\Temporary Internet Files\Content.IE5\OSTUMEV2\MCj0358773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46625" y="4038600"/>
            <a:ext cx="1906588" cy="255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2000" fill="hold"/>
                                        <p:tgtEl>
                                          <p:spTgt spid="48130"/>
                                        </p:tgtEl>
                                        <p:attrNameLst>
                                          <p:attrName>ppt_x</p:attrName>
                                        </p:attrNameLst>
                                      </p:cBhvr>
                                      <p:tavLst>
                                        <p:tav tm="0">
                                          <p:val>
                                            <p:strVal val="#ppt_x"/>
                                          </p:val>
                                        </p:tav>
                                        <p:tav tm="100000">
                                          <p:val>
                                            <p:strVal val="#ppt_x"/>
                                          </p:val>
                                        </p:tav>
                                      </p:tavLst>
                                    </p:anim>
                                    <p:anim calcmode="lin" valueType="num">
                                      <p:cBhvr additive="base">
                                        <p:cTn id="8" dur="2000" fill="hold"/>
                                        <p:tgtEl>
                                          <p:spTgt spid="4813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22" presetClass="entr" presetSubtype="8" fill="hold" nodeType="after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wipe(left)">
                                      <p:cBhvr>
                                        <p:cTn id="12" dur="1000"/>
                                        <p:tgtEl>
                                          <p:spTgt spid="16387">
                                            <p:txEl>
                                              <p:pRg st="0" end="0"/>
                                            </p:txEl>
                                          </p:spTgt>
                                        </p:tgtEl>
                                      </p:cBhvr>
                                    </p:animEffect>
                                  </p:childTnLst>
                                </p:cTn>
                              </p:par>
                            </p:childTnLst>
                          </p:cTn>
                        </p:par>
                        <p:par>
                          <p:cTn id="13" fill="hold" nodeType="afterGroup">
                            <p:stCondLst>
                              <p:cond delay="3000"/>
                            </p:stCondLst>
                            <p:childTnLst>
                              <p:par>
                                <p:cTn id="14" presetID="22" presetClass="entr" presetSubtype="1" fill="hold" nodeType="afterEffect">
                                  <p:stCondLst>
                                    <p:cond delay="0"/>
                                  </p:stCondLst>
                                  <p:childTnLst>
                                    <p:set>
                                      <p:cBhvr>
                                        <p:cTn id="15" dur="1" fill="hold">
                                          <p:stCondLst>
                                            <p:cond delay="0"/>
                                          </p:stCondLst>
                                        </p:cTn>
                                        <p:tgtEl>
                                          <p:spTgt spid="16387">
                                            <p:txEl>
                                              <p:pRg st="1" end="1"/>
                                            </p:txEl>
                                          </p:spTgt>
                                        </p:tgtEl>
                                        <p:attrNameLst>
                                          <p:attrName>style.visibility</p:attrName>
                                        </p:attrNameLst>
                                      </p:cBhvr>
                                      <p:to>
                                        <p:strVal val="visible"/>
                                      </p:to>
                                    </p:set>
                                    <p:animEffect transition="in" filter="wipe(up)">
                                      <p:cBhvr>
                                        <p:cTn id="16" dur="500"/>
                                        <p:tgtEl>
                                          <p:spTgt spid="1638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wipe(up)">
                                      <p:cBhvr>
                                        <p:cTn id="21" dur="500"/>
                                        <p:tgtEl>
                                          <p:spTgt spid="16387">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16387">
                                            <p:txEl>
                                              <p:pRg st="3" end="3"/>
                                            </p:txEl>
                                          </p:spTgt>
                                        </p:tgtEl>
                                        <p:attrNameLst>
                                          <p:attrName>style.visibility</p:attrName>
                                        </p:attrNameLst>
                                      </p:cBhvr>
                                      <p:to>
                                        <p:strVal val="visible"/>
                                      </p:to>
                                    </p:set>
                                    <p:animEffect transition="in" filter="wipe(up)">
                                      <p:cBhvr>
                                        <p:cTn id="26" dur="500"/>
                                        <p:tgtEl>
                                          <p:spTgt spid="16387">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Effect transition="in" filter="wipe(up)">
                                      <p:cBhvr>
                                        <p:cTn id="31" dur="500"/>
                                        <p:tgtEl>
                                          <p:spTgt spid="16387">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16387">
                                            <p:txEl>
                                              <p:pRg st="5" end="5"/>
                                            </p:txEl>
                                          </p:spTgt>
                                        </p:tgtEl>
                                        <p:attrNameLst>
                                          <p:attrName>style.visibility</p:attrName>
                                        </p:attrNameLst>
                                      </p:cBhvr>
                                      <p:to>
                                        <p:strVal val="visible"/>
                                      </p:to>
                                    </p:set>
                                    <p:animEffect transition="in" filter="wipe(up)">
                                      <p:cBhvr>
                                        <p:cTn id="36" dur="500"/>
                                        <p:tgtEl>
                                          <p:spTgt spid="16387">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16387">
                                            <p:txEl>
                                              <p:pRg st="6" end="6"/>
                                            </p:txEl>
                                          </p:spTgt>
                                        </p:tgtEl>
                                        <p:attrNameLst>
                                          <p:attrName>style.visibility</p:attrName>
                                        </p:attrNameLst>
                                      </p:cBhvr>
                                      <p:to>
                                        <p:strVal val="visible"/>
                                      </p:to>
                                    </p:set>
                                    <p:animEffect transition="in" filter="wipe(up)">
                                      <p:cBhvr>
                                        <p:cTn id="41" dur="500"/>
                                        <p:tgtEl>
                                          <p:spTgt spid="16387">
                                            <p:txEl>
                                              <p:pRg st="6" end="6"/>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6390"/>
                                        </p:tgtEl>
                                        <p:attrNameLst>
                                          <p:attrName>style.visibility</p:attrName>
                                        </p:attrNameLst>
                                      </p:cBhvr>
                                      <p:to>
                                        <p:strVal val="visible"/>
                                      </p:to>
                                    </p:set>
                                    <p:animEffect transition="in" filter="fade">
                                      <p:cBhvr>
                                        <p:cTn id="44" dur="2000"/>
                                        <p:tgtEl>
                                          <p:spTgt spid="16390"/>
                                        </p:tgtEl>
                                      </p:cBhvr>
                                    </p:animEffect>
                                  </p:childTnLst>
                                </p:cTn>
                              </p:par>
                            </p:childTnLst>
                          </p:cTn>
                        </p:par>
                        <p:par>
                          <p:cTn id="45" fill="hold" nodeType="afterGroup">
                            <p:stCondLst>
                              <p:cond delay="2000"/>
                            </p:stCondLst>
                            <p:childTnLst>
                              <p:par>
                                <p:cTn id="46" presetID="2" presetClass="entr" presetSubtype="3" fill="hold" nodeType="afterEffect">
                                  <p:stCondLst>
                                    <p:cond delay="0"/>
                                  </p:stCondLst>
                                  <p:childTnLst>
                                    <p:set>
                                      <p:cBhvr>
                                        <p:cTn id="47" dur="1" fill="hold">
                                          <p:stCondLst>
                                            <p:cond delay="0"/>
                                          </p:stCondLst>
                                        </p:cTn>
                                        <p:tgtEl>
                                          <p:spTgt spid="16391"/>
                                        </p:tgtEl>
                                        <p:attrNameLst>
                                          <p:attrName>style.visibility</p:attrName>
                                        </p:attrNameLst>
                                      </p:cBhvr>
                                      <p:to>
                                        <p:strVal val="visible"/>
                                      </p:to>
                                    </p:set>
                                    <p:anim calcmode="lin" valueType="num">
                                      <p:cBhvr additive="base">
                                        <p:cTn id="48" dur="500" fill="hold"/>
                                        <p:tgtEl>
                                          <p:spTgt spid="16391"/>
                                        </p:tgtEl>
                                        <p:attrNameLst>
                                          <p:attrName>ppt_x</p:attrName>
                                        </p:attrNameLst>
                                      </p:cBhvr>
                                      <p:tavLst>
                                        <p:tav tm="0">
                                          <p:val>
                                            <p:strVal val="1+#ppt_w/2"/>
                                          </p:val>
                                        </p:tav>
                                        <p:tav tm="100000">
                                          <p:val>
                                            <p:strVal val="#ppt_x"/>
                                          </p:val>
                                        </p:tav>
                                      </p:tavLst>
                                    </p:anim>
                                    <p:anim calcmode="lin" valueType="num">
                                      <p:cBhvr additive="base">
                                        <p:cTn id="49" dur="500" fill="hold"/>
                                        <p:tgtEl>
                                          <p:spTgt spid="1639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33400" y="304800"/>
            <a:ext cx="6781800" cy="1600200"/>
          </a:xfrm>
        </p:spPr>
        <p:txBody>
          <a:bodyPr/>
          <a:lstStyle/>
          <a:p>
            <a:pPr eaLnBrk="1" hangingPunct="1">
              <a:defRPr/>
            </a:pPr>
            <a:r>
              <a:rPr lang="en-US" sz="3200" b="1" dirty="0" smtClean="0">
                <a:solidFill>
                  <a:srgbClr val="C00000"/>
                </a:solidFill>
              </a:rPr>
              <a:t>Behavior problems </a:t>
            </a:r>
            <a:r>
              <a:rPr lang="en-US" dirty="0" smtClean="0">
                <a:solidFill>
                  <a:srgbClr val="C00000"/>
                </a:solidFill>
              </a:rPr>
              <a:t/>
            </a:r>
            <a:br>
              <a:rPr lang="en-US" dirty="0" smtClean="0">
                <a:solidFill>
                  <a:srgbClr val="C00000"/>
                </a:solidFill>
              </a:rPr>
            </a:br>
            <a:r>
              <a:rPr lang="en-US" dirty="0" smtClean="0">
                <a:solidFill>
                  <a:srgbClr val="C00000"/>
                </a:solidFill>
              </a:rPr>
              <a:t>Siblings</a:t>
            </a:r>
          </a:p>
        </p:txBody>
      </p:sp>
      <p:sp>
        <p:nvSpPr>
          <p:cNvPr id="17411" name="Rectangle 3"/>
          <p:cNvSpPr>
            <a:spLocks noGrp="1" noChangeArrowheads="1"/>
          </p:cNvSpPr>
          <p:nvPr>
            <p:ph idx="1"/>
          </p:nvPr>
        </p:nvSpPr>
        <p:spPr>
          <a:xfrm>
            <a:off x="690562" y="1287462"/>
            <a:ext cx="8229600" cy="4151313"/>
          </a:xfrm>
        </p:spPr>
        <p:txBody>
          <a:bodyPr/>
          <a:lstStyle/>
          <a:p>
            <a:pPr eaLnBrk="1" hangingPunct="1">
              <a:buFontTx/>
              <a:buNone/>
            </a:pPr>
            <a:r>
              <a:rPr lang="en-US" altLang="en-US" dirty="0" smtClean="0"/>
              <a:t>Are asked to:</a:t>
            </a:r>
          </a:p>
          <a:p>
            <a:pPr eaLnBrk="1" hangingPunct="1"/>
            <a:r>
              <a:rPr lang="en-US" altLang="en-US" dirty="0" smtClean="0"/>
              <a:t>be peers in the meetings</a:t>
            </a:r>
          </a:p>
          <a:p>
            <a:pPr eaLnBrk="1" hangingPunct="1"/>
            <a:r>
              <a:rPr lang="en-US" altLang="en-US" dirty="0" smtClean="0"/>
              <a:t>keep family rivalry or problems out of the group </a:t>
            </a:r>
          </a:p>
          <a:p>
            <a:pPr eaLnBrk="1" hangingPunct="1"/>
            <a:r>
              <a:rPr lang="en-US" altLang="en-US" dirty="0" smtClean="0"/>
              <a:t>keep each other’s confidences</a:t>
            </a:r>
          </a:p>
          <a:p>
            <a:pPr eaLnBrk="1" hangingPunct="1"/>
            <a:endParaRPr lang="en-US" altLang="en-US" dirty="0" smtClean="0"/>
          </a:p>
        </p:txBody>
      </p:sp>
      <p:pic>
        <p:nvPicPr>
          <p:cNvPr id="17412" name="Picture 4" descr="C:\Documents and Settings\marylou\Local Settings\Temporary Internet Files\Content.IE5\XFQN3WQ1\MCj0089468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4953000"/>
            <a:ext cx="27828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C:\Documents and Settings\marylou\Local Settings\Temporary Internet Files\Content.IE5\TX0R801S\MCj0089470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685800"/>
            <a:ext cx="18192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ipe(down)">
                                      <p:cBhvr>
                                        <p:cTn id="7" dur="500"/>
                                        <p:tgtEl>
                                          <p:spTgt spid="59394"/>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7411">
                                            <p:txEl>
                                              <p:pRg st="0" end="0"/>
                                            </p:txEl>
                                          </p:spTgt>
                                        </p:tgtEl>
                                        <p:attrNameLst>
                                          <p:attrName>style.visibility</p:attrName>
                                        </p:attrNameLst>
                                      </p:cBhvr>
                                      <p:to>
                                        <p:strVal val="visible"/>
                                      </p:to>
                                    </p:set>
                                    <p:animEffect transition="in" filter="wipe(up)">
                                      <p:cBhvr>
                                        <p:cTn id="11" dur="1000"/>
                                        <p:tgtEl>
                                          <p:spTgt spid="17411">
                                            <p:txEl>
                                              <p:pRg st="0" end="0"/>
                                            </p:txEl>
                                          </p:spTgt>
                                        </p:tgtEl>
                                      </p:cBhvr>
                                    </p:animEffect>
                                  </p:childTnLst>
                                </p:cTn>
                              </p:par>
                            </p:childTnLst>
                          </p:cTn>
                        </p:par>
                        <p:par>
                          <p:cTn id="12" fill="hold" nodeType="afterGroup">
                            <p:stCondLst>
                              <p:cond delay="1500"/>
                            </p:stCondLst>
                            <p:childTnLst>
                              <p:par>
                                <p:cTn id="13" presetID="22" presetClass="entr" presetSubtype="1" fill="hold" nodeType="afterEffect">
                                  <p:stCondLst>
                                    <p:cond delay="0"/>
                                  </p:stCondLst>
                                  <p:childTnLst>
                                    <p:set>
                                      <p:cBhvr>
                                        <p:cTn id="14" dur="1" fill="hold">
                                          <p:stCondLst>
                                            <p:cond delay="0"/>
                                          </p:stCondLst>
                                        </p:cTn>
                                        <p:tgtEl>
                                          <p:spTgt spid="17411">
                                            <p:txEl>
                                              <p:pRg st="1" end="1"/>
                                            </p:txEl>
                                          </p:spTgt>
                                        </p:tgtEl>
                                        <p:attrNameLst>
                                          <p:attrName>style.visibility</p:attrName>
                                        </p:attrNameLst>
                                      </p:cBhvr>
                                      <p:to>
                                        <p:strVal val="visible"/>
                                      </p:to>
                                    </p:set>
                                    <p:animEffect transition="in" filter="wipe(up)">
                                      <p:cBhvr>
                                        <p:cTn id="15" dur="1000"/>
                                        <p:tgtEl>
                                          <p:spTgt spid="17411">
                                            <p:txEl>
                                              <p:pRg st="1" end="1"/>
                                            </p:txEl>
                                          </p:spTgt>
                                        </p:tgtEl>
                                      </p:cBhvr>
                                    </p:animEffect>
                                  </p:childTnLst>
                                </p:cTn>
                              </p:par>
                            </p:childTnLst>
                          </p:cTn>
                        </p:par>
                        <p:par>
                          <p:cTn id="16" fill="hold" nodeType="afterGroup">
                            <p:stCondLst>
                              <p:cond delay="2500"/>
                            </p:stCondLst>
                            <p:childTnLst>
                              <p:par>
                                <p:cTn id="17" presetID="22" presetClass="entr" presetSubtype="1" fill="hold" nodeType="after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Effect transition="in" filter="wipe(up)">
                                      <p:cBhvr>
                                        <p:cTn id="19" dur="1000"/>
                                        <p:tgtEl>
                                          <p:spTgt spid="17411">
                                            <p:txEl>
                                              <p:pRg st="2" end="2"/>
                                            </p:txEl>
                                          </p:spTgt>
                                        </p:tgtEl>
                                      </p:cBhvr>
                                    </p:animEffect>
                                  </p:childTnLst>
                                </p:cTn>
                              </p:par>
                            </p:childTnLst>
                          </p:cTn>
                        </p:par>
                        <p:par>
                          <p:cTn id="20" fill="hold" nodeType="afterGroup">
                            <p:stCondLst>
                              <p:cond delay="3500"/>
                            </p:stCondLst>
                            <p:childTnLst>
                              <p:par>
                                <p:cTn id="21" presetID="22" presetClass="entr" presetSubtype="1" fill="hold" nodeType="afterEffect">
                                  <p:stCondLst>
                                    <p:cond delay="0"/>
                                  </p:stCondLst>
                                  <p:childTnLst>
                                    <p:set>
                                      <p:cBhvr>
                                        <p:cTn id="22" dur="1" fill="hold">
                                          <p:stCondLst>
                                            <p:cond delay="0"/>
                                          </p:stCondLst>
                                        </p:cTn>
                                        <p:tgtEl>
                                          <p:spTgt spid="17411">
                                            <p:txEl>
                                              <p:pRg st="3" end="3"/>
                                            </p:txEl>
                                          </p:spTgt>
                                        </p:tgtEl>
                                        <p:attrNameLst>
                                          <p:attrName>style.visibility</p:attrName>
                                        </p:attrNameLst>
                                      </p:cBhvr>
                                      <p:to>
                                        <p:strVal val="visible"/>
                                      </p:to>
                                    </p:set>
                                    <p:animEffect transition="in" filter="wipe(up)">
                                      <p:cBhvr>
                                        <p:cTn id="23" dur="1000"/>
                                        <p:tgtEl>
                                          <p:spTgt spid="17411">
                                            <p:txEl>
                                              <p:pRg st="3" end="3"/>
                                            </p:txEl>
                                          </p:spTgt>
                                        </p:tgtEl>
                                      </p:cBhvr>
                                    </p:animEffect>
                                  </p:childTnLst>
                                </p:cTn>
                              </p:par>
                              <p:par>
                                <p:cTn id="24" presetID="2" presetClass="entr" presetSubtype="6" fill="hold" nodeType="withEffect">
                                  <p:stCondLst>
                                    <p:cond delay="0"/>
                                  </p:stCondLst>
                                  <p:childTnLst>
                                    <p:set>
                                      <p:cBhvr>
                                        <p:cTn id="25" dur="1" fill="hold">
                                          <p:stCondLst>
                                            <p:cond delay="0"/>
                                          </p:stCondLst>
                                        </p:cTn>
                                        <p:tgtEl>
                                          <p:spTgt spid="17413"/>
                                        </p:tgtEl>
                                        <p:attrNameLst>
                                          <p:attrName>style.visibility</p:attrName>
                                        </p:attrNameLst>
                                      </p:cBhvr>
                                      <p:to>
                                        <p:strVal val="visible"/>
                                      </p:to>
                                    </p:set>
                                    <p:anim calcmode="lin" valueType="num">
                                      <p:cBhvr additive="base">
                                        <p:cTn id="26" dur="1000" fill="hold"/>
                                        <p:tgtEl>
                                          <p:spTgt spid="17413"/>
                                        </p:tgtEl>
                                        <p:attrNameLst>
                                          <p:attrName>ppt_x</p:attrName>
                                        </p:attrNameLst>
                                      </p:cBhvr>
                                      <p:tavLst>
                                        <p:tav tm="0">
                                          <p:val>
                                            <p:strVal val="1+#ppt_w/2"/>
                                          </p:val>
                                        </p:tav>
                                        <p:tav tm="100000">
                                          <p:val>
                                            <p:strVal val="#ppt_x"/>
                                          </p:val>
                                        </p:tav>
                                      </p:tavLst>
                                    </p:anim>
                                    <p:anim calcmode="lin" valueType="num">
                                      <p:cBhvr additive="base">
                                        <p:cTn id="27" dur="1000" fill="hold"/>
                                        <p:tgtEl>
                                          <p:spTgt spid="17413"/>
                                        </p:tgtEl>
                                        <p:attrNameLst>
                                          <p:attrName>ppt_y</p:attrName>
                                        </p:attrNameLst>
                                      </p:cBhvr>
                                      <p:tavLst>
                                        <p:tav tm="0">
                                          <p:val>
                                            <p:strVal val="1+#ppt_h/2"/>
                                          </p:val>
                                        </p:tav>
                                        <p:tav tm="100000">
                                          <p:val>
                                            <p:strVal val="#ppt_y"/>
                                          </p:val>
                                        </p:tav>
                                      </p:tavLst>
                                    </p:anim>
                                  </p:childTnLst>
                                </p:cTn>
                              </p:par>
                              <p:par>
                                <p:cTn id="28" presetID="2" presetClass="entr" presetSubtype="9" fill="hold" nodeType="withEffect">
                                  <p:stCondLst>
                                    <p:cond delay="0"/>
                                  </p:stCondLst>
                                  <p:childTnLst>
                                    <p:set>
                                      <p:cBhvr>
                                        <p:cTn id="29" dur="1" fill="hold">
                                          <p:stCondLst>
                                            <p:cond delay="0"/>
                                          </p:stCondLst>
                                        </p:cTn>
                                        <p:tgtEl>
                                          <p:spTgt spid="17412"/>
                                        </p:tgtEl>
                                        <p:attrNameLst>
                                          <p:attrName>style.visibility</p:attrName>
                                        </p:attrNameLst>
                                      </p:cBhvr>
                                      <p:to>
                                        <p:strVal val="visible"/>
                                      </p:to>
                                    </p:set>
                                    <p:anim calcmode="lin" valueType="num">
                                      <p:cBhvr additive="base">
                                        <p:cTn id="30" dur="1000" fill="hold"/>
                                        <p:tgtEl>
                                          <p:spTgt spid="17412"/>
                                        </p:tgtEl>
                                        <p:attrNameLst>
                                          <p:attrName>ppt_x</p:attrName>
                                        </p:attrNameLst>
                                      </p:cBhvr>
                                      <p:tavLst>
                                        <p:tav tm="0">
                                          <p:val>
                                            <p:strVal val="0-#ppt_w/2"/>
                                          </p:val>
                                        </p:tav>
                                        <p:tav tm="100000">
                                          <p:val>
                                            <p:strVal val="#ppt_x"/>
                                          </p:val>
                                        </p:tav>
                                      </p:tavLst>
                                    </p:anim>
                                    <p:anim calcmode="lin" valueType="num">
                                      <p:cBhvr additive="base">
                                        <p:cTn id="31" dur="1000" fill="hold"/>
                                        <p:tgtEl>
                                          <p:spTgt spid="174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43888" cy="1314450"/>
          </a:xfrm>
        </p:spPr>
        <p:txBody>
          <a:bodyPr/>
          <a:lstStyle/>
          <a:p>
            <a:pPr eaLnBrk="1" hangingPunct="1">
              <a:defRPr/>
            </a:pPr>
            <a:r>
              <a:rPr lang="en-US" sz="2800" b="1" dirty="0" smtClean="0">
                <a:solidFill>
                  <a:srgbClr val="C00000"/>
                </a:solidFill>
              </a:rPr>
              <a:t>Behavior problems </a:t>
            </a:r>
            <a:r>
              <a:rPr lang="en-US" dirty="0" smtClean="0">
                <a:solidFill>
                  <a:srgbClr val="C00000"/>
                </a:solidFill>
              </a:rPr>
              <a:t/>
            </a:r>
            <a:br>
              <a:rPr lang="en-US" dirty="0" smtClean="0">
                <a:solidFill>
                  <a:srgbClr val="C00000"/>
                </a:solidFill>
              </a:rPr>
            </a:br>
            <a:r>
              <a:rPr lang="en-US" sz="3600" dirty="0" smtClean="0">
                <a:solidFill>
                  <a:srgbClr val="C00000"/>
                </a:solidFill>
              </a:rPr>
              <a:t>Addressing a problem in the Alateen group</a:t>
            </a:r>
            <a:endParaRPr lang="en-US" sz="3600" b="1" dirty="0" smtClean="0">
              <a:solidFill>
                <a:srgbClr val="C00000"/>
              </a:solidFill>
            </a:endParaRPr>
          </a:p>
        </p:txBody>
      </p:sp>
      <p:sp>
        <p:nvSpPr>
          <p:cNvPr id="18435" name="Rectangle 3"/>
          <p:cNvSpPr>
            <a:spLocks noGrp="1" noChangeArrowheads="1"/>
          </p:cNvSpPr>
          <p:nvPr>
            <p:ph idx="1"/>
          </p:nvPr>
        </p:nvSpPr>
        <p:spPr>
          <a:xfrm>
            <a:off x="304800" y="1524000"/>
            <a:ext cx="7620000" cy="4608513"/>
          </a:xfrm>
        </p:spPr>
        <p:txBody>
          <a:bodyPr/>
          <a:lstStyle/>
          <a:p>
            <a:pPr eaLnBrk="1" hangingPunct="1"/>
            <a:r>
              <a:rPr lang="en-US" altLang="en-US" sz="2400" dirty="0" smtClean="0"/>
              <a:t>When there is disruptive behavior in the group, both group members and Alateen Group Sponsors can ask members to stop.</a:t>
            </a:r>
          </a:p>
          <a:p>
            <a:pPr eaLnBrk="1" hangingPunct="1"/>
            <a:r>
              <a:rPr lang="en-US" altLang="en-US" sz="2400" dirty="0" smtClean="0"/>
              <a:t>If attempts to resolve a behavior issue directly with the individuals have not worked, the behavior may need to be discussed by the group. </a:t>
            </a:r>
          </a:p>
          <a:p>
            <a:pPr eaLnBrk="1" hangingPunct="1"/>
            <a:r>
              <a:rPr lang="en-US" altLang="en-US" sz="2400" dirty="0" smtClean="0"/>
              <a:t>For example, the group might discuss, “how will we handle use of cell phones and texting during our meetings?”</a:t>
            </a:r>
          </a:p>
          <a:p>
            <a:pPr eaLnBrk="1" hangingPunct="1">
              <a:buFontTx/>
              <a:buNone/>
            </a:pPr>
            <a:endParaRPr lang="en-US" altLang="en-US" sz="2800" dirty="0" smtClean="0"/>
          </a:p>
        </p:txBody>
      </p:sp>
      <p:pic>
        <p:nvPicPr>
          <p:cNvPr id="18443" name="Picture 11" descr="C:\Documents and Settings\marylou\Local Settings\Temporary Internet Files\Content.IE5\QP27FCBP\MCPE07002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029200"/>
            <a:ext cx="1825625"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wipe(up)">
                                      <p:cBhvr>
                                        <p:cTn id="11" dur="1000"/>
                                        <p:tgtEl>
                                          <p:spTgt spid="18435">
                                            <p:txEl>
                                              <p:pRg st="0" end="0"/>
                                            </p:txEl>
                                          </p:spTgt>
                                        </p:tgtEl>
                                      </p:cBhvr>
                                    </p:animEffect>
                                  </p:childTnLst>
                                </p:cTn>
                              </p:par>
                              <p:par>
                                <p:cTn id="12" presetID="26" presetClass="entr" presetSubtype="0" fill="hold" nodeType="withEffect">
                                  <p:stCondLst>
                                    <p:cond delay="0"/>
                                  </p:stCondLst>
                                  <p:childTnLst>
                                    <p:set>
                                      <p:cBhvr>
                                        <p:cTn id="13" dur="1" fill="hold">
                                          <p:stCondLst>
                                            <p:cond delay="0"/>
                                          </p:stCondLst>
                                        </p:cTn>
                                        <p:tgtEl>
                                          <p:spTgt spid="18443"/>
                                        </p:tgtEl>
                                        <p:attrNameLst>
                                          <p:attrName>style.visibility</p:attrName>
                                        </p:attrNameLst>
                                      </p:cBhvr>
                                      <p:to>
                                        <p:strVal val="visible"/>
                                      </p:to>
                                    </p:set>
                                    <p:animEffect transition="in" filter="wipe(down)">
                                      <p:cBhvr>
                                        <p:cTn id="14" dur="580">
                                          <p:stCondLst>
                                            <p:cond delay="0"/>
                                          </p:stCondLst>
                                        </p:cTn>
                                        <p:tgtEl>
                                          <p:spTgt spid="18443"/>
                                        </p:tgtEl>
                                      </p:cBhvr>
                                    </p:animEffect>
                                    <p:anim calcmode="lin" valueType="num">
                                      <p:cBhvr>
                                        <p:cTn id="15" dur="1822" tmFilter="0,0; 0.14,0.36; 0.43,0.73; 0.71,0.91; 1.0,1.0">
                                          <p:stCondLst>
                                            <p:cond delay="0"/>
                                          </p:stCondLst>
                                        </p:cTn>
                                        <p:tgtEl>
                                          <p:spTgt spid="1844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844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844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844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8443"/>
                                        </p:tgtEl>
                                        <p:attrNameLst>
                                          <p:attrName>ppt_y</p:attrName>
                                        </p:attrNameLst>
                                      </p:cBhvr>
                                      <p:tavLst>
                                        <p:tav tm="0" fmla="#ppt_y-sin(pi*$)/81">
                                          <p:val>
                                            <p:fltVal val="0"/>
                                          </p:val>
                                        </p:tav>
                                        <p:tav tm="100000">
                                          <p:val>
                                            <p:fltVal val="1"/>
                                          </p:val>
                                        </p:tav>
                                      </p:tavLst>
                                    </p:anim>
                                    <p:animScale>
                                      <p:cBhvr>
                                        <p:cTn id="20" dur="26">
                                          <p:stCondLst>
                                            <p:cond delay="650"/>
                                          </p:stCondLst>
                                        </p:cTn>
                                        <p:tgtEl>
                                          <p:spTgt spid="18443"/>
                                        </p:tgtEl>
                                      </p:cBhvr>
                                      <p:to x="100000" y="60000"/>
                                    </p:animScale>
                                    <p:animScale>
                                      <p:cBhvr>
                                        <p:cTn id="21" dur="166" decel="50000">
                                          <p:stCondLst>
                                            <p:cond delay="676"/>
                                          </p:stCondLst>
                                        </p:cTn>
                                        <p:tgtEl>
                                          <p:spTgt spid="18443"/>
                                        </p:tgtEl>
                                      </p:cBhvr>
                                      <p:to x="100000" y="100000"/>
                                    </p:animScale>
                                    <p:animScale>
                                      <p:cBhvr>
                                        <p:cTn id="22" dur="26">
                                          <p:stCondLst>
                                            <p:cond delay="1312"/>
                                          </p:stCondLst>
                                        </p:cTn>
                                        <p:tgtEl>
                                          <p:spTgt spid="18443"/>
                                        </p:tgtEl>
                                      </p:cBhvr>
                                      <p:to x="100000" y="80000"/>
                                    </p:animScale>
                                    <p:animScale>
                                      <p:cBhvr>
                                        <p:cTn id="23" dur="166" decel="50000">
                                          <p:stCondLst>
                                            <p:cond delay="1338"/>
                                          </p:stCondLst>
                                        </p:cTn>
                                        <p:tgtEl>
                                          <p:spTgt spid="18443"/>
                                        </p:tgtEl>
                                      </p:cBhvr>
                                      <p:to x="100000" y="100000"/>
                                    </p:animScale>
                                    <p:animScale>
                                      <p:cBhvr>
                                        <p:cTn id="24" dur="26">
                                          <p:stCondLst>
                                            <p:cond delay="1642"/>
                                          </p:stCondLst>
                                        </p:cTn>
                                        <p:tgtEl>
                                          <p:spTgt spid="18443"/>
                                        </p:tgtEl>
                                      </p:cBhvr>
                                      <p:to x="100000" y="90000"/>
                                    </p:animScale>
                                    <p:animScale>
                                      <p:cBhvr>
                                        <p:cTn id="25" dur="166" decel="50000">
                                          <p:stCondLst>
                                            <p:cond delay="1668"/>
                                          </p:stCondLst>
                                        </p:cTn>
                                        <p:tgtEl>
                                          <p:spTgt spid="18443"/>
                                        </p:tgtEl>
                                      </p:cBhvr>
                                      <p:to x="100000" y="100000"/>
                                    </p:animScale>
                                    <p:animScale>
                                      <p:cBhvr>
                                        <p:cTn id="26" dur="26">
                                          <p:stCondLst>
                                            <p:cond delay="1808"/>
                                          </p:stCondLst>
                                        </p:cTn>
                                        <p:tgtEl>
                                          <p:spTgt spid="18443"/>
                                        </p:tgtEl>
                                      </p:cBhvr>
                                      <p:to x="100000" y="95000"/>
                                    </p:animScale>
                                    <p:animScale>
                                      <p:cBhvr>
                                        <p:cTn id="27" dur="166" decel="50000">
                                          <p:stCondLst>
                                            <p:cond delay="1834"/>
                                          </p:stCondLst>
                                        </p:cTn>
                                        <p:tgtEl>
                                          <p:spTgt spid="18443"/>
                                        </p:tgtEl>
                                      </p:cBhvr>
                                      <p:to x="100000" y="100000"/>
                                    </p:animScale>
                                  </p:childTnLst>
                                </p:cTn>
                              </p:par>
                            </p:childTnLst>
                          </p:cTn>
                        </p:par>
                        <p:par>
                          <p:cTn id="28" fill="hold" nodeType="afterGroup">
                            <p:stCondLst>
                              <p:cond delay="2500"/>
                            </p:stCondLst>
                            <p:childTnLst>
                              <p:par>
                                <p:cTn id="29" presetID="22" presetClass="entr" presetSubtype="1" fill="hold" nodeType="afterEffect">
                                  <p:stCondLst>
                                    <p:cond delay="0"/>
                                  </p:stCondLst>
                                  <p:childTnLst>
                                    <p:set>
                                      <p:cBhvr>
                                        <p:cTn id="30" dur="1" fill="hold">
                                          <p:stCondLst>
                                            <p:cond delay="0"/>
                                          </p:stCondLst>
                                        </p:cTn>
                                        <p:tgtEl>
                                          <p:spTgt spid="18435">
                                            <p:txEl>
                                              <p:pRg st="1" end="1"/>
                                            </p:txEl>
                                          </p:spTgt>
                                        </p:tgtEl>
                                        <p:attrNameLst>
                                          <p:attrName>style.visibility</p:attrName>
                                        </p:attrNameLst>
                                      </p:cBhvr>
                                      <p:to>
                                        <p:strVal val="visible"/>
                                      </p:to>
                                    </p:set>
                                    <p:animEffect transition="in" filter="wipe(up)">
                                      <p:cBhvr>
                                        <p:cTn id="31" dur="1000"/>
                                        <p:tgtEl>
                                          <p:spTgt spid="18435">
                                            <p:txEl>
                                              <p:pRg st="1" end="1"/>
                                            </p:txEl>
                                          </p:spTgt>
                                        </p:tgtEl>
                                      </p:cBhvr>
                                    </p:animEffect>
                                  </p:childTnLst>
                                </p:cTn>
                              </p:par>
                            </p:childTnLst>
                          </p:cTn>
                        </p:par>
                        <p:par>
                          <p:cTn id="32" fill="hold" nodeType="afterGroup">
                            <p:stCondLst>
                              <p:cond delay="3500"/>
                            </p:stCondLst>
                            <p:childTnLst>
                              <p:par>
                                <p:cTn id="33" presetID="22" presetClass="entr" presetSubtype="1" fill="hold" nodeType="afterEffect">
                                  <p:stCondLst>
                                    <p:cond delay="0"/>
                                  </p:stCondLst>
                                  <p:childTnLst>
                                    <p:set>
                                      <p:cBhvr>
                                        <p:cTn id="34" dur="1" fill="hold">
                                          <p:stCondLst>
                                            <p:cond delay="0"/>
                                          </p:stCondLst>
                                        </p:cTn>
                                        <p:tgtEl>
                                          <p:spTgt spid="18435">
                                            <p:txEl>
                                              <p:pRg st="2" end="2"/>
                                            </p:txEl>
                                          </p:spTgt>
                                        </p:tgtEl>
                                        <p:attrNameLst>
                                          <p:attrName>style.visibility</p:attrName>
                                        </p:attrNameLst>
                                      </p:cBhvr>
                                      <p:to>
                                        <p:strVal val="visible"/>
                                      </p:to>
                                    </p:set>
                                    <p:animEffect transition="in" filter="wipe(up)">
                                      <p:cBhvr>
                                        <p:cTn id="35"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43888" cy="1314450"/>
          </a:xfrm>
        </p:spPr>
        <p:txBody>
          <a:bodyPr/>
          <a:lstStyle/>
          <a:p>
            <a:pPr eaLnBrk="1" hangingPunct="1">
              <a:defRPr/>
            </a:pPr>
            <a:r>
              <a:rPr lang="en-US" sz="2800" b="1" dirty="0" smtClean="0">
                <a:solidFill>
                  <a:srgbClr val="C00000"/>
                </a:solidFill>
              </a:rPr>
              <a:t>Behavior problems </a:t>
            </a:r>
            <a:r>
              <a:rPr lang="en-US" dirty="0" smtClean="0">
                <a:solidFill>
                  <a:srgbClr val="C00000"/>
                </a:solidFill>
              </a:rPr>
              <a:t/>
            </a:r>
            <a:br>
              <a:rPr lang="en-US" dirty="0" smtClean="0">
                <a:solidFill>
                  <a:srgbClr val="C00000"/>
                </a:solidFill>
              </a:rPr>
            </a:br>
            <a:r>
              <a:rPr lang="en-US" sz="3600" dirty="0" smtClean="0">
                <a:solidFill>
                  <a:srgbClr val="C00000"/>
                </a:solidFill>
              </a:rPr>
              <a:t>Addressing a problem in the Alateen group</a:t>
            </a:r>
            <a:endParaRPr lang="en-US" sz="3600" b="1" dirty="0" smtClean="0">
              <a:solidFill>
                <a:srgbClr val="C00000"/>
              </a:solidFill>
            </a:endParaRPr>
          </a:p>
        </p:txBody>
      </p:sp>
      <p:sp>
        <p:nvSpPr>
          <p:cNvPr id="18435" name="Rectangle 3"/>
          <p:cNvSpPr>
            <a:spLocks noGrp="1" noChangeArrowheads="1"/>
          </p:cNvSpPr>
          <p:nvPr>
            <p:ph idx="1"/>
          </p:nvPr>
        </p:nvSpPr>
        <p:spPr>
          <a:xfrm>
            <a:off x="304800" y="1524000"/>
            <a:ext cx="8305800" cy="4760913"/>
          </a:xfrm>
        </p:spPr>
        <p:txBody>
          <a:bodyPr/>
          <a:lstStyle/>
          <a:p>
            <a:pPr eaLnBrk="1" hangingPunct="1"/>
            <a:r>
              <a:rPr lang="en-US" altLang="en-US" dirty="0">
                <a:solidFill>
                  <a:srgbClr val="C00000"/>
                </a:solidFill>
              </a:rPr>
              <a:t>S</a:t>
            </a:r>
            <a:r>
              <a:rPr lang="en-US" altLang="en-US" sz="2400" dirty="0" smtClean="0">
                <a:solidFill>
                  <a:srgbClr val="C00000"/>
                </a:solidFill>
              </a:rPr>
              <a:t>ay </a:t>
            </a:r>
            <a:r>
              <a:rPr lang="en-US" altLang="en-US" sz="2400" dirty="0" smtClean="0">
                <a:solidFill>
                  <a:srgbClr val="C00000"/>
                </a:solidFill>
              </a:rPr>
              <a:t>the Serenity Prayer.  </a:t>
            </a:r>
            <a:r>
              <a:rPr lang="en-US" altLang="en-US" sz="2400" dirty="0" smtClean="0"/>
              <a:t>Then either the Alateen Group Sponsor or an Alateen member may share the problem in a general way with the group, inviting discussion.</a:t>
            </a:r>
          </a:p>
          <a:p>
            <a:pPr eaLnBrk="1" hangingPunct="1"/>
            <a:r>
              <a:rPr lang="en-US" altLang="en-US" sz="2400" dirty="0" smtClean="0"/>
              <a:t>Encourage the Alateens and Alateen Group Sponsors to </a:t>
            </a:r>
            <a:r>
              <a:rPr lang="en-US" altLang="en-US" sz="2400" dirty="0" smtClean="0">
                <a:solidFill>
                  <a:srgbClr val="C00000"/>
                </a:solidFill>
              </a:rPr>
              <a:t>apply the Traditions </a:t>
            </a:r>
            <a:r>
              <a:rPr lang="en-US" altLang="en-US" sz="2400" dirty="0" smtClean="0"/>
              <a:t>to the situation and to stick to </a:t>
            </a:r>
            <a:r>
              <a:rPr lang="en-US" altLang="en-US" sz="2400" dirty="0" smtClean="0"/>
              <a:t>Al-Anon/ Alateen </a:t>
            </a:r>
            <a:r>
              <a:rPr lang="en-US" altLang="en-US" sz="2400" dirty="0" smtClean="0"/>
              <a:t>principles.</a:t>
            </a:r>
          </a:p>
          <a:p>
            <a:pPr eaLnBrk="1" hangingPunct="1"/>
            <a:r>
              <a:rPr lang="en-US" altLang="en-US" sz="2400" dirty="0" smtClean="0"/>
              <a:t>The group may decide to update their behavior guidelines, including actions to take with violators.</a:t>
            </a:r>
          </a:p>
          <a:p>
            <a:pPr eaLnBrk="1" hangingPunct="1"/>
            <a:r>
              <a:rPr lang="en-US" altLang="en-US" sz="2400" dirty="0" smtClean="0"/>
              <a:t>The group may decide a group inventory would be helpful.</a:t>
            </a:r>
          </a:p>
          <a:p>
            <a:pPr eaLnBrk="1" hangingPunct="1"/>
            <a:endParaRPr lang="en-US" altLang="en-US" sz="2800" dirty="0" smtClean="0"/>
          </a:p>
        </p:txBody>
      </p:sp>
      <p:pic>
        <p:nvPicPr>
          <p:cNvPr id="18436" name="Picture 6" descr="C:\Documents and Settings\marylou\Local Settings\Temporary Internet Files\Content.IE5\TX0R801S\MCBD05617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5522913"/>
            <a:ext cx="2819400" cy="133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wipe(up)">
                                      <p:cBhvr>
                                        <p:cTn id="11" dur="1000"/>
                                        <p:tgtEl>
                                          <p:spTgt spid="18435">
                                            <p:txEl>
                                              <p:pRg st="0" end="0"/>
                                            </p:txEl>
                                          </p:spTgt>
                                        </p:tgtEl>
                                      </p:cBhvr>
                                    </p:animEffect>
                                  </p:childTnLst>
                                </p:cTn>
                              </p:par>
                            </p:childTnLst>
                          </p:cTn>
                        </p:par>
                        <p:par>
                          <p:cTn id="12" fill="hold" nodeType="afterGroup">
                            <p:stCondLst>
                              <p:cond delay="1500"/>
                            </p:stCondLst>
                            <p:childTnLst>
                              <p:par>
                                <p:cTn id="13" presetID="22" presetClass="entr" presetSubtype="1" fill="hold" nodeType="after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Effect transition="in" filter="wipe(up)">
                                      <p:cBhvr>
                                        <p:cTn id="15" dur="1000"/>
                                        <p:tgtEl>
                                          <p:spTgt spid="18435">
                                            <p:txEl>
                                              <p:pRg st="1" end="1"/>
                                            </p:txEl>
                                          </p:spTgt>
                                        </p:tgtEl>
                                      </p:cBhvr>
                                    </p:animEffect>
                                  </p:childTnLst>
                                </p:cTn>
                              </p:par>
                            </p:childTnLst>
                          </p:cTn>
                        </p:par>
                        <p:par>
                          <p:cTn id="16" fill="hold" nodeType="afterGroup">
                            <p:stCondLst>
                              <p:cond delay="2500"/>
                            </p:stCondLst>
                            <p:childTnLst>
                              <p:par>
                                <p:cTn id="17" presetID="22" presetClass="entr" presetSubtype="1" fill="hold" nodeType="after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Effect transition="in" filter="wipe(up)">
                                      <p:cBhvr>
                                        <p:cTn id="19" dur="1000"/>
                                        <p:tgtEl>
                                          <p:spTgt spid="18435">
                                            <p:txEl>
                                              <p:pRg st="2" end="2"/>
                                            </p:txEl>
                                          </p:spTgt>
                                        </p:tgtEl>
                                      </p:cBhvr>
                                    </p:animEffect>
                                  </p:childTnLst>
                                </p:cTn>
                              </p:par>
                            </p:childTnLst>
                          </p:cTn>
                        </p:par>
                        <p:par>
                          <p:cTn id="20" fill="hold" nodeType="afterGroup">
                            <p:stCondLst>
                              <p:cond delay="3500"/>
                            </p:stCondLst>
                            <p:childTnLst>
                              <p:par>
                                <p:cTn id="21" presetID="22" presetClass="entr" presetSubtype="1" fill="hold" nodeType="afterEffect">
                                  <p:stCondLst>
                                    <p:cond delay="0"/>
                                  </p:stCondLst>
                                  <p:childTnLst>
                                    <p:set>
                                      <p:cBhvr>
                                        <p:cTn id="22" dur="1" fill="hold">
                                          <p:stCondLst>
                                            <p:cond delay="0"/>
                                          </p:stCondLst>
                                        </p:cTn>
                                        <p:tgtEl>
                                          <p:spTgt spid="18435">
                                            <p:txEl>
                                              <p:pRg st="3" end="3"/>
                                            </p:txEl>
                                          </p:spTgt>
                                        </p:tgtEl>
                                        <p:attrNameLst>
                                          <p:attrName>style.visibility</p:attrName>
                                        </p:attrNameLst>
                                      </p:cBhvr>
                                      <p:to>
                                        <p:strVal val="visible"/>
                                      </p:to>
                                    </p:set>
                                    <p:animEffect transition="in" filter="wipe(up)">
                                      <p:cBhvr>
                                        <p:cTn id="23" dur="1000"/>
                                        <p:tgtEl>
                                          <p:spTgt spid="18435">
                                            <p:txEl>
                                              <p:pRg st="3" end="3"/>
                                            </p:txEl>
                                          </p:spTgt>
                                        </p:tgtEl>
                                      </p:cBhvr>
                                    </p:animEffect>
                                  </p:childTnLst>
                                </p:cTn>
                              </p:par>
                              <p:par>
                                <p:cTn id="24" presetID="2" presetClass="entr" presetSubtype="8" fill="hold" nodeType="withEffect">
                                  <p:stCondLst>
                                    <p:cond delay="0"/>
                                  </p:stCondLst>
                                  <p:childTnLst>
                                    <p:set>
                                      <p:cBhvr>
                                        <p:cTn id="25" dur="1" fill="hold">
                                          <p:stCondLst>
                                            <p:cond delay="0"/>
                                          </p:stCondLst>
                                        </p:cTn>
                                        <p:tgtEl>
                                          <p:spTgt spid="18436"/>
                                        </p:tgtEl>
                                        <p:attrNameLst>
                                          <p:attrName>style.visibility</p:attrName>
                                        </p:attrNameLst>
                                      </p:cBhvr>
                                      <p:to>
                                        <p:strVal val="visible"/>
                                      </p:to>
                                    </p:set>
                                    <p:anim calcmode="lin" valueType="num">
                                      <p:cBhvr additive="base">
                                        <p:cTn id="26" dur="2000" fill="hold"/>
                                        <p:tgtEl>
                                          <p:spTgt spid="18436"/>
                                        </p:tgtEl>
                                        <p:attrNameLst>
                                          <p:attrName>ppt_x</p:attrName>
                                        </p:attrNameLst>
                                      </p:cBhvr>
                                      <p:tavLst>
                                        <p:tav tm="0">
                                          <p:val>
                                            <p:strVal val="0-#ppt_w/2"/>
                                          </p:val>
                                        </p:tav>
                                        <p:tav tm="100000">
                                          <p:val>
                                            <p:strVal val="#ppt_x"/>
                                          </p:val>
                                        </p:tav>
                                      </p:tavLst>
                                    </p:anim>
                                    <p:anim calcmode="lin" valueType="num">
                                      <p:cBhvr additive="base">
                                        <p:cTn id="27" dur="2000" fill="hold"/>
                                        <p:tgtEl>
                                          <p:spTgt spid="184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457200"/>
            <a:ext cx="8243887" cy="1497012"/>
          </a:xfrm>
        </p:spPr>
        <p:txBody>
          <a:bodyPr>
            <a:normAutofit fontScale="90000"/>
          </a:bodyPr>
          <a:lstStyle/>
          <a:p>
            <a:pPr eaLnBrk="1" hangingPunct="1">
              <a:defRPr/>
            </a:pPr>
            <a:r>
              <a:rPr lang="en-US" sz="2800" b="1" dirty="0" smtClean="0">
                <a:solidFill>
                  <a:srgbClr val="FF0000"/>
                </a:solidFill>
              </a:rPr>
              <a:t>Behavior problems </a:t>
            </a:r>
            <a:r>
              <a:rPr lang="en-US" sz="4000" dirty="0" smtClean="0">
                <a:solidFill>
                  <a:srgbClr val="FF0000"/>
                </a:solidFill>
              </a:rPr>
              <a:t/>
            </a:r>
            <a:br>
              <a:rPr lang="en-US" sz="4000" dirty="0" smtClean="0">
                <a:solidFill>
                  <a:srgbClr val="FF0000"/>
                </a:solidFill>
              </a:rPr>
            </a:br>
            <a:r>
              <a:rPr lang="en-US" sz="4000" dirty="0" smtClean="0">
                <a:solidFill>
                  <a:srgbClr val="C00000"/>
                </a:solidFill>
              </a:rPr>
              <a:t>Alateen resources in our literature and service tools</a:t>
            </a:r>
          </a:p>
        </p:txBody>
      </p:sp>
      <p:sp>
        <p:nvSpPr>
          <p:cNvPr id="19459" name="Rectangle 3"/>
          <p:cNvSpPr>
            <a:spLocks noGrp="1" noChangeArrowheads="1"/>
          </p:cNvSpPr>
          <p:nvPr>
            <p:ph idx="1"/>
          </p:nvPr>
        </p:nvSpPr>
        <p:spPr>
          <a:xfrm>
            <a:off x="457200" y="1600200"/>
            <a:ext cx="7239000" cy="4456113"/>
          </a:xfrm>
        </p:spPr>
        <p:txBody>
          <a:bodyPr/>
          <a:lstStyle/>
          <a:p>
            <a:pPr eaLnBrk="1" hangingPunct="1">
              <a:spcBef>
                <a:spcPts val="0"/>
              </a:spcBef>
            </a:pPr>
            <a:r>
              <a:rPr lang="en-US" altLang="en-US" i="1" dirty="0" smtClean="0"/>
              <a:t>Al-Anon/Alateen Service Manual</a:t>
            </a:r>
            <a:r>
              <a:rPr lang="en-US" altLang="en-US" dirty="0" smtClean="0"/>
              <a:t> </a:t>
            </a:r>
          </a:p>
          <a:p>
            <a:pPr eaLnBrk="1" hangingPunct="1">
              <a:spcBef>
                <a:spcPts val="0"/>
              </a:spcBef>
              <a:buFontTx/>
              <a:buNone/>
            </a:pPr>
            <a:r>
              <a:rPr lang="en-US" altLang="en-US" dirty="0" smtClean="0"/>
              <a:t>	(P-24/27)</a:t>
            </a:r>
          </a:p>
          <a:p>
            <a:pPr eaLnBrk="1" hangingPunct="1">
              <a:spcBef>
                <a:spcPts val="0"/>
              </a:spcBef>
            </a:pPr>
            <a:r>
              <a:rPr lang="en-US" altLang="en-US" i="1" dirty="0" smtClean="0"/>
              <a:t>Alateen: Hope for Children of Alcoholics</a:t>
            </a:r>
            <a:r>
              <a:rPr lang="en-US" altLang="en-US" dirty="0" smtClean="0"/>
              <a:t> (B-3)</a:t>
            </a:r>
          </a:p>
          <a:p>
            <a:pPr eaLnBrk="1" hangingPunct="1">
              <a:spcBef>
                <a:spcPts val="0"/>
              </a:spcBef>
            </a:pPr>
            <a:r>
              <a:rPr lang="en-US" altLang="en-US" i="1" dirty="0" smtClean="0"/>
              <a:t>Twelve Steps and Twelve Traditions for Alateen</a:t>
            </a:r>
            <a:r>
              <a:rPr lang="en-US" altLang="en-US" dirty="0" smtClean="0"/>
              <a:t> </a:t>
            </a:r>
          </a:p>
          <a:p>
            <a:pPr marL="0" indent="0" eaLnBrk="1" hangingPunct="1">
              <a:spcBef>
                <a:spcPts val="0"/>
              </a:spcBef>
              <a:buNone/>
            </a:pPr>
            <a:r>
              <a:rPr lang="en-US" altLang="en-US" dirty="0"/>
              <a:t> </a:t>
            </a:r>
            <a:r>
              <a:rPr lang="en-US" altLang="en-US" dirty="0" smtClean="0"/>
              <a:t>   (P-18)</a:t>
            </a:r>
          </a:p>
          <a:p>
            <a:pPr eaLnBrk="1" hangingPunct="1">
              <a:spcBef>
                <a:spcPts val="0"/>
              </a:spcBef>
            </a:pPr>
            <a:r>
              <a:rPr lang="en-US" altLang="en-US" dirty="0" smtClean="0"/>
              <a:t>Al-Anon/Alateen guidelines, Alateen Service </a:t>
            </a:r>
          </a:p>
          <a:p>
            <a:pPr marL="0" indent="0" eaLnBrk="1" hangingPunct="1">
              <a:spcBef>
                <a:spcPts val="0"/>
              </a:spcBef>
              <a:buNone/>
            </a:pPr>
            <a:r>
              <a:rPr lang="en-US" altLang="en-US" dirty="0"/>
              <a:t> </a:t>
            </a:r>
            <a:r>
              <a:rPr lang="en-US" altLang="en-US" dirty="0" smtClean="0"/>
              <a:t>   </a:t>
            </a:r>
            <a:r>
              <a:rPr lang="en-US" altLang="en-US" dirty="0" smtClean="0"/>
              <a:t>e-Manual</a:t>
            </a:r>
            <a:r>
              <a:rPr lang="en-US" altLang="en-US" dirty="0" smtClean="0"/>
              <a:t>, the </a:t>
            </a:r>
            <a:r>
              <a:rPr lang="en-US" altLang="en-US" sz="2400" i="1" dirty="0" smtClean="0"/>
              <a:t>Service Manual </a:t>
            </a:r>
            <a:r>
              <a:rPr lang="en-US" altLang="en-US" sz="2400" dirty="0" smtClean="0"/>
              <a:t>and guidelines </a:t>
            </a:r>
          </a:p>
          <a:p>
            <a:pPr marL="0" indent="0" eaLnBrk="1" hangingPunct="1">
              <a:spcBef>
                <a:spcPts val="0"/>
              </a:spcBef>
              <a:buNone/>
            </a:pPr>
            <a:r>
              <a:rPr lang="en-US" altLang="en-US" dirty="0" smtClean="0"/>
              <a:t>    </a:t>
            </a:r>
            <a:r>
              <a:rPr lang="en-US" altLang="en-US" sz="2400" dirty="0" smtClean="0"/>
              <a:t>are available at:</a:t>
            </a:r>
            <a:r>
              <a:rPr lang="en-US" altLang="en-US" dirty="0" smtClean="0"/>
              <a:t> </a:t>
            </a:r>
          </a:p>
          <a:p>
            <a:pPr eaLnBrk="1" hangingPunct="1">
              <a:spcBef>
                <a:spcPts val="0"/>
              </a:spcBef>
              <a:buFontTx/>
              <a:buNone/>
            </a:pPr>
            <a:r>
              <a:rPr lang="en-US" altLang="en-US" sz="2800" dirty="0" smtClean="0">
                <a:solidFill>
                  <a:srgbClr val="0070C0"/>
                </a:solidFill>
              </a:rPr>
              <a:t>     </a:t>
            </a:r>
            <a:r>
              <a:rPr lang="en-US" altLang="en-US" sz="2800" u="sng" dirty="0" smtClean="0">
                <a:solidFill>
                  <a:srgbClr val="0070C0"/>
                </a:solidFill>
              </a:rPr>
              <a:t>al-anon.org/members</a:t>
            </a:r>
          </a:p>
        </p:txBody>
      </p:sp>
      <p:pic>
        <p:nvPicPr>
          <p:cNvPr id="21508" name="Picture 6" descr="manua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198688"/>
            <a:ext cx="1990725" cy="290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blinds(horizontal)">
                                      <p:cBhvr>
                                        <p:cTn id="7" dur="500"/>
                                        <p:tgtEl>
                                          <p:spTgt spid="5427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animEffect transition="in" filter="wipe(up)">
                                      <p:cBhvr>
                                        <p:cTn id="11" dur="500"/>
                                        <p:tgtEl>
                                          <p:spTgt spid="19459">
                                            <p:txEl>
                                              <p:pRg st="0" end="0"/>
                                            </p:txEl>
                                          </p:spTgt>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Effect transition="in" filter="wipe(up)">
                                      <p:cBhvr>
                                        <p:cTn id="15" dur="500"/>
                                        <p:tgtEl>
                                          <p:spTgt spid="19459">
                                            <p:txEl>
                                              <p:pRg st="1" end="1"/>
                                            </p:txEl>
                                          </p:spTgt>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Effect transition="in" filter="wipe(up)">
                                      <p:cBhvr>
                                        <p:cTn id="19" dur="500"/>
                                        <p:tgtEl>
                                          <p:spTgt spid="19459">
                                            <p:txEl>
                                              <p:pRg st="2" end="2"/>
                                            </p:txEl>
                                          </p:spTgt>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9459">
                                            <p:txEl>
                                              <p:pRg st="3" end="3"/>
                                            </p:txEl>
                                          </p:spTgt>
                                        </p:tgtEl>
                                        <p:attrNameLst>
                                          <p:attrName>style.visibility</p:attrName>
                                        </p:attrNameLst>
                                      </p:cBhvr>
                                      <p:to>
                                        <p:strVal val="visible"/>
                                      </p:to>
                                    </p:set>
                                    <p:animEffect transition="in" filter="wipe(up)">
                                      <p:cBhvr>
                                        <p:cTn id="23" dur="500"/>
                                        <p:tgtEl>
                                          <p:spTgt spid="19459">
                                            <p:txEl>
                                              <p:pRg st="3" end="3"/>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wipe(up)">
                                      <p:cBhvr>
                                        <p:cTn id="27" dur="500"/>
                                        <p:tgtEl>
                                          <p:spTgt spid="19459">
                                            <p:txEl>
                                              <p:pRg st="4" end="4"/>
                                            </p:txEl>
                                          </p:spTgt>
                                        </p:tgtEl>
                                      </p:cBhvr>
                                    </p:animEffect>
                                  </p:childTnLst>
                                </p:cTn>
                              </p:par>
                            </p:childTnLst>
                          </p:cTn>
                        </p:par>
                        <p:par>
                          <p:cTn id="28" fill="hold" nodeType="afterGroup">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9459">
                                            <p:txEl>
                                              <p:pRg st="5" end="5"/>
                                            </p:txEl>
                                          </p:spTgt>
                                        </p:tgtEl>
                                        <p:attrNameLst>
                                          <p:attrName>style.visibility</p:attrName>
                                        </p:attrNameLst>
                                      </p:cBhvr>
                                      <p:to>
                                        <p:strVal val="visible"/>
                                      </p:to>
                                    </p:set>
                                    <p:animEffect transition="in" filter="wipe(up)">
                                      <p:cBhvr>
                                        <p:cTn id="31" dur="500"/>
                                        <p:tgtEl>
                                          <p:spTgt spid="19459">
                                            <p:txEl>
                                              <p:pRg st="5" end="5"/>
                                            </p:tx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9459">
                                            <p:txEl>
                                              <p:pRg st="6" end="6"/>
                                            </p:txEl>
                                          </p:spTgt>
                                        </p:tgtEl>
                                        <p:attrNameLst>
                                          <p:attrName>style.visibility</p:attrName>
                                        </p:attrNameLst>
                                      </p:cBhvr>
                                      <p:to>
                                        <p:strVal val="visible"/>
                                      </p:to>
                                    </p:set>
                                    <p:animEffect transition="in" filter="wipe(up)">
                                      <p:cBhvr>
                                        <p:cTn id="35" dur="500"/>
                                        <p:tgtEl>
                                          <p:spTgt spid="19459">
                                            <p:txEl>
                                              <p:pRg st="6" end="6"/>
                                            </p:tx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9459">
                                            <p:txEl>
                                              <p:pRg st="7" end="7"/>
                                            </p:txEl>
                                          </p:spTgt>
                                        </p:tgtEl>
                                        <p:attrNameLst>
                                          <p:attrName>style.visibility</p:attrName>
                                        </p:attrNameLst>
                                      </p:cBhvr>
                                      <p:to>
                                        <p:strVal val="visible"/>
                                      </p:to>
                                    </p:set>
                                    <p:animEffect transition="in" filter="wipe(up)">
                                      <p:cBhvr>
                                        <p:cTn id="39" dur="500"/>
                                        <p:tgtEl>
                                          <p:spTgt spid="19459">
                                            <p:txEl>
                                              <p:pRg st="7" end="7"/>
                                            </p:txEl>
                                          </p:spTgt>
                                        </p:tgtEl>
                                      </p:cBhvr>
                                    </p:animEffect>
                                  </p:childTnLst>
                                </p:cTn>
                              </p:par>
                            </p:childTnLst>
                          </p:cTn>
                        </p:par>
                        <p:par>
                          <p:cTn id="40" fill="hold" nodeType="afterGroup">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9459">
                                            <p:txEl>
                                              <p:pRg st="8" end="8"/>
                                            </p:txEl>
                                          </p:spTgt>
                                        </p:tgtEl>
                                        <p:attrNameLst>
                                          <p:attrName>style.visibility</p:attrName>
                                        </p:attrNameLst>
                                      </p:cBhvr>
                                      <p:to>
                                        <p:strVal val="visible"/>
                                      </p:to>
                                    </p:set>
                                    <p:animEffect transition="in" filter="wipe(up)">
                                      <p:cBhvr>
                                        <p:cTn id="43" dur="500"/>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19459"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39800" y="0"/>
            <a:ext cx="6781800" cy="1600200"/>
          </a:xfrm>
        </p:spPr>
        <p:txBody>
          <a:bodyPr>
            <a:normAutofit/>
          </a:bodyPr>
          <a:lstStyle/>
          <a:p>
            <a:pPr eaLnBrk="1" hangingPunct="1">
              <a:defRPr/>
            </a:pPr>
            <a:r>
              <a:rPr lang="en-US" sz="3200" b="1" dirty="0" smtClean="0">
                <a:solidFill>
                  <a:srgbClr val="C00000"/>
                </a:solidFill>
              </a:rPr>
              <a:t>Behavior problems </a:t>
            </a:r>
            <a:r>
              <a:rPr lang="en-US" dirty="0" smtClean="0">
                <a:solidFill>
                  <a:srgbClr val="C00000"/>
                </a:solidFill>
              </a:rPr>
              <a:t/>
            </a:r>
            <a:br>
              <a:rPr lang="en-US" dirty="0" smtClean="0">
                <a:solidFill>
                  <a:srgbClr val="C00000"/>
                </a:solidFill>
              </a:rPr>
            </a:br>
            <a:r>
              <a:rPr lang="en-US" sz="4000" dirty="0" smtClean="0">
                <a:solidFill>
                  <a:srgbClr val="C00000"/>
                </a:solidFill>
              </a:rPr>
              <a:t>A group inventory may help</a:t>
            </a:r>
          </a:p>
        </p:txBody>
      </p:sp>
      <p:sp>
        <p:nvSpPr>
          <p:cNvPr id="20483" name="Rectangle 3"/>
          <p:cNvSpPr>
            <a:spLocks noGrp="1" noChangeArrowheads="1"/>
          </p:cNvSpPr>
          <p:nvPr>
            <p:ph idx="1"/>
          </p:nvPr>
        </p:nvSpPr>
        <p:spPr>
          <a:xfrm>
            <a:off x="762000" y="1967706"/>
            <a:ext cx="7543800" cy="3886200"/>
          </a:xfrm>
        </p:spPr>
        <p:txBody>
          <a:bodyPr>
            <a:normAutofit lnSpcReduction="10000"/>
          </a:bodyPr>
          <a:lstStyle/>
          <a:p>
            <a:pPr eaLnBrk="1" hangingPunct="1"/>
            <a:r>
              <a:rPr lang="en-US" altLang="en-US" sz="2800" dirty="0" smtClean="0"/>
              <a:t>Taking group inventory can help to prevent problems, as well as to identify them and find solutions. </a:t>
            </a:r>
          </a:p>
          <a:p>
            <a:pPr eaLnBrk="1" hangingPunct="1"/>
            <a:r>
              <a:rPr lang="en-US" altLang="en-US" sz="2800" dirty="0" smtClean="0">
                <a:solidFill>
                  <a:srgbClr val="C00000"/>
                </a:solidFill>
              </a:rPr>
              <a:t>Giving the Alateens responsibility for their meeting or event can deepen their commitment to upholding behavior requirements.</a:t>
            </a:r>
          </a:p>
          <a:p>
            <a:pPr eaLnBrk="1" hangingPunct="1"/>
            <a:r>
              <a:rPr lang="en-US" altLang="en-US" sz="2800" dirty="0" smtClean="0"/>
              <a:t>Resource:  </a:t>
            </a:r>
            <a:r>
              <a:rPr lang="en-US" altLang="en-US" sz="2800" i="1" dirty="0" smtClean="0"/>
              <a:t>Taking a Group </a:t>
            </a:r>
          </a:p>
          <a:p>
            <a:pPr eaLnBrk="1" hangingPunct="1">
              <a:buFontTx/>
              <a:buNone/>
            </a:pPr>
            <a:r>
              <a:rPr lang="en-US" altLang="en-US" sz="2800" i="1" dirty="0" smtClean="0"/>
              <a:t>   Inventory </a:t>
            </a:r>
            <a:r>
              <a:rPr lang="en-US" altLang="en-US" sz="2800" dirty="0" smtClean="0"/>
              <a:t>guideline (G-8a/b)</a:t>
            </a:r>
          </a:p>
        </p:txBody>
      </p:sp>
      <p:pic>
        <p:nvPicPr>
          <p:cNvPr id="20484" name="Picture 4" descr="C:\Documents and Settings\marylou\Local Settings\Temporary Internet Files\Content.IE5\20I3DQTI\MCBD08205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4849813"/>
            <a:ext cx="2133600" cy="200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4"/>
          <p:cNvSpPr txBox="1">
            <a:spLocks noChangeArrowheads="1"/>
          </p:cNvSpPr>
          <p:nvPr/>
        </p:nvSpPr>
        <p:spPr bwMode="auto">
          <a:xfrm>
            <a:off x="2616200" y="6211887"/>
            <a:ext cx="3886200" cy="646113"/>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har char="•"/>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har char="»"/>
              <a:defRPr sz="2000">
                <a:solidFill>
                  <a:schemeClr val="tx1"/>
                </a:solidFill>
                <a:latin typeface="Verdana"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defRPr>
            </a:lvl9pPr>
          </a:lstStyle>
          <a:p>
            <a:pPr algn="ctr">
              <a:spcBef>
                <a:spcPct val="0"/>
              </a:spcBef>
              <a:buFontTx/>
              <a:buNone/>
            </a:pPr>
            <a:r>
              <a:rPr lang="en-US" altLang="en-US" sz="1800" b="1" i="1" dirty="0"/>
              <a:t>“Participation is the key to harmony.” (Concept Four)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blinds(horizontal)">
                                      <p:cBhvr>
                                        <p:cTn id="7" dur="500"/>
                                        <p:tgtEl>
                                          <p:spTgt spid="56322"/>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11" dur="500"/>
                                        <p:tgtEl>
                                          <p:spTgt spid="20483">
                                            <p:txEl>
                                              <p:pRg st="0" end="0"/>
                                            </p:txEl>
                                          </p:spTgt>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5" dur="500"/>
                                        <p:tgtEl>
                                          <p:spTgt spid="20483">
                                            <p:txEl>
                                              <p:pRg st="1" end="1"/>
                                            </p:txEl>
                                          </p:spTgt>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9" dur="500"/>
                                        <p:tgtEl>
                                          <p:spTgt spid="20483">
                                            <p:txEl>
                                              <p:pRg st="2" end="2"/>
                                            </p:txEl>
                                          </p:spTgt>
                                        </p:tgtEl>
                                      </p:cBhvr>
                                    </p:animEffect>
                                  </p:childTnLst>
                                </p:cTn>
                              </p:par>
                            </p:childTnLst>
                          </p:cTn>
                        </p:par>
                        <p:par>
                          <p:cTn id="20" fill="hold" nodeType="afterGroup">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20483">
                                            <p:txEl>
                                              <p:pRg st="3" end="3"/>
                                            </p:txEl>
                                          </p:spTgt>
                                        </p:tgtEl>
                                        <p:attrNameLst>
                                          <p:attrName>style.visibility</p:attrName>
                                        </p:attrNameLst>
                                      </p:cBhvr>
                                      <p:to>
                                        <p:strVal val="visible"/>
                                      </p:to>
                                    </p:set>
                                    <p:animEffect transition="in" filter="blinds(horizontal)">
                                      <p:cBhvr>
                                        <p:cTn id="23" dur="500"/>
                                        <p:tgtEl>
                                          <p:spTgt spid="20483">
                                            <p:txEl>
                                              <p:pRg st="3" end="3"/>
                                            </p:txEl>
                                          </p:spTgt>
                                        </p:tgtEl>
                                      </p:cBhvr>
                                    </p:animEffect>
                                  </p:childTnLst>
                                </p:cTn>
                              </p:par>
                              <p:par>
                                <p:cTn id="24" presetID="2" presetClass="entr" presetSubtype="9" fill="hold" nodeType="withEffect">
                                  <p:stCondLst>
                                    <p:cond delay="0"/>
                                  </p:stCondLst>
                                  <p:childTnLst>
                                    <p:set>
                                      <p:cBhvr>
                                        <p:cTn id="25" dur="1" fill="hold">
                                          <p:stCondLst>
                                            <p:cond delay="0"/>
                                          </p:stCondLst>
                                        </p:cTn>
                                        <p:tgtEl>
                                          <p:spTgt spid="20484"/>
                                        </p:tgtEl>
                                        <p:attrNameLst>
                                          <p:attrName>style.visibility</p:attrName>
                                        </p:attrNameLst>
                                      </p:cBhvr>
                                      <p:to>
                                        <p:strVal val="visible"/>
                                      </p:to>
                                    </p:set>
                                    <p:anim calcmode="lin" valueType="num">
                                      <p:cBhvr additive="base">
                                        <p:cTn id="26" dur="2000" fill="hold"/>
                                        <p:tgtEl>
                                          <p:spTgt spid="20484"/>
                                        </p:tgtEl>
                                        <p:attrNameLst>
                                          <p:attrName>ppt_x</p:attrName>
                                        </p:attrNameLst>
                                      </p:cBhvr>
                                      <p:tavLst>
                                        <p:tav tm="0">
                                          <p:val>
                                            <p:strVal val="0-#ppt_w/2"/>
                                          </p:val>
                                        </p:tav>
                                        <p:tav tm="100000">
                                          <p:val>
                                            <p:strVal val="#ppt_x"/>
                                          </p:val>
                                        </p:tav>
                                      </p:tavLst>
                                    </p:anim>
                                    <p:anim calcmode="lin" valueType="num">
                                      <p:cBhvr additive="base">
                                        <p:cTn id="27" dur="2000" fill="hold"/>
                                        <p:tgtEl>
                                          <p:spTgt spid="20484"/>
                                        </p:tgtEl>
                                        <p:attrNameLst>
                                          <p:attrName>ppt_y</p:attrName>
                                        </p:attrNameLst>
                                      </p:cBhvr>
                                      <p:tavLst>
                                        <p:tav tm="0">
                                          <p:val>
                                            <p:strVal val="0-#ppt_h/2"/>
                                          </p:val>
                                        </p:tav>
                                        <p:tav tm="100000">
                                          <p:val>
                                            <p:strVal val="#ppt_y"/>
                                          </p:val>
                                        </p:tav>
                                      </p:tavLst>
                                    </p:anim>
                                  </p:childTnLst>
                                </p:cTn>
                              </p:par>
                              <p:par>
                                <p:cTn id="28" presetID="2" presetClass="entr" presetSubtype="3" fill="hold" grpId="0" nodeType="withEffect">
                                  <p:stCondLst>
                                    <p:cond delay="0"/>
                                  </p:stCondLst>
                                  <p:childTnLst>
                                    <p:set>
                                      <p:cBhvr>
                                        <p:cTn id="29" dur="1" fill="hold">
                                          <p:stCondLst>
                                            <p:cond delay="0"/>
                                          </p:stCondLst>
                                        </p:cTn>
                                        <p:tgtEl>
                                          <p:spTgt spid="20485"/>
                                        </p:tgtEl>
                                        <p:attrNameLst>
                                          <p:attrName>style.visibility</p:attrName>
                                        </p:attrNameLst>
                                      </p:cBhvr>
                                      <p:to>
                                        <p:strVal val="visible"/>
                                      </p:to>
                                    </p:set>
                                    <p:anim calcmode="lin" valueType="num">
                                      <p:cBhvr additive="base">
                                        <p:cTn id="30" dur="2000" fill="hold"/>
                                        <p:tgtEl>
                                          <p:spTgt spid="20485"/>
                                        </p:tgtEl>
                                        <p:attrNameLst>
                                          <p:attrName>ppt_x</p:attrName>
                                        </p:attrNameLst>
                                      </p:cBhvr>
                                      <p:tavLst>
                                        <p:tav tm="0">
                                          <p:val>
                                            <p:strVal val="1+#ppt_w/2"/>
                                          </p:val>
                                        </p:tav>
                                        <p:tav tm="100000">
                                          <p:val>
                                            <p:strVal val="#ppt_x"/>
                                          </p:val>
                                        </p:tav>
                                      </p:tavLst>
                                    </p:anim>
                                    <p:anim calcmode="lin" valueType="num">
                                      <p:cBhvr additive="base">
                                        <p:cTn id="31" dur="2000" fill="hold"/>
                                        <p:tgtEl>
                                          <p:spTgt spid="2048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20483" grpId="0" build="p"/>
      <p:bldP spid="2048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44538" y="381000"/>
            <a:ext cx="6781800" cy="1600200"/>
          </a:xfrm>
        </p:spPr>
        <p:txBody>
          <a:bodyPr/>
          <a:lstStyle/>
          <a:p>
            <a:pPr eaLnBrk="1" hangingPunct="1">
              <a:defRPr/>
            </a:pPr>
            <a:r>
              <a:rPr lang="en-US" sz="3600" dirty="0" smtClean="0">
                <a:solidFill>
                  <a:srgbClr val="C00000"/>
                </a:solidFill>
              </a:rPr>
              <a:t>Behavior problems </a:t>
            </a:r>
            <a:r>
              <a:rPr lang="en-US" dirty="0" smtClean="0">
                <a:solidFill>
                  <a:srgbClr val="C00000"/>
                </a:solidFill>
              </a:rPr>
              <a:t/>
            </a:r>
            <a:br>
              <a:rPr lang="en-US" dirty="0" smtClean="0">
                <a:solidFill>
                  <a:srgbClr val="C00000"/>
                </a:solidFill>
              </a:rPr>
            </a:br>
            <a:r>
              <a:rPr lang="en-US" dirty="0" smtClean="0">
                <a:solidFill>
                  <a:srgbClr val="C00000"/>
                </a:solidFill>
              </a:rPr>
              <a:t>Group conscience vote</a:t>
            </a:r>
          </a:p>
        </p:txBody>
      </p:sp>
      <p:sp>
        <p:nvSpPr>
          <p:cNvPr id="21507" name="Rectangle 3"/>
          <p:cNvSpPr>
            <a:spLocks noGrp="1" noChangeArrowheads="1"/>
          </p:cNvSpPr>
          <p:nvPr>
            <p:ph idx="1"/>
          </p:nvPr>
        </p:nvSpPr>
        <p:spPr>
          <a:xfrm>
            <a:off x="228600" y="1752600"/>
            <a:ext cx="8229600" cy="4800600"/>
          </a:xfrm>
        </p:spPr>
        <p:txBody>
          <a:bodyPr/>
          <a:lstStyle/>
          <a:p>
            <a:pPr eaLnBrk="1" hangingPunct="1"/>
            <a:r>
              <a:rPr lang="en-US" altLang="en-US" sz="2800" dirty="0" smtClean="0"/>
              <a:t>The next step is to discuss “taking an informed group conscience” with the group.  </a:t>
            </a:r>
          </a:p>
          <a:p>
            <a:pPr eaLnBrk="1" hangingPunct="1"/>
            <a:r>
              <a:rPr lang="en-US" altLang="en-US" sz="2800" dirty="0" smtClean="0"/>
              <a:t>After the matter is discussed and voted on, the group honors the opinion of the majority.</a:t>
            </a:r>
          </a:p>
          <a:p>
            <a:pPr eaLnBrk="1" hangingPunct="1"/>
            <a:r>
              <a:rPr lang="en-US" altLang="en-US" sz="2800" dirty="0" smtClean="0">
                <a:solidFill>
                  <a:srgbClr val="C00000"/>
                </a:solidFill>
              </a:rPr>
              <a:t>When the Alateen group determines its own behavioral guidelines and the process for dealing with violations, the group members will monitor their own behavior.</a:t>
            </a:r>
          </a:p>
        </p:txBody>
      </p:sp>
      <p:pic>
        <p:nvPicPr>
          <p:cNvPr id="21508" name="Picture 5" descr="C:\Documents and Settings\marylou\Local Settings\Temporary Internet Files\Content.IE5\XFQN3WQ1\MCBD07042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6338" y="663575"/>
            <a:ext cx="1617662"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blinds(horizontal)">
                                      <p:cBhvr>
                                        <p:cTn id="7" dur="500"/>
                                        <p:tgtEl>
                                          <p:spTgt spid="5734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wipe(left)">
                                      <p:cBhvr>
                                        <p:cTn id="11" dur="500"/>
                                        <p:tgtEl>
                                          <p:spTgt spid="21507">
                                            <p:txEl>
                                              <p:pRg st="0" end="0"/>
                                            </p:txEl>
                                          </p:spTgt>
                                        </p:tgtEl>
                                      </p:cBhvr>
                                    </p:animEffect>
                                  </p:childTnLst>
                                </p:cTn>
                              </p:par>
                            </p:childTnLst>
                          </p:cTn>
                        </p:par>
                        <p:par>
                          <p:cTn id="12" fill="hold" nodeType="afterGroup">
                            <p:stCondLst>
                              <p:cond delay="1000"/>
                            </p:stCondLst>
                            <p:childTnLst>
                              <p:par>
                                <p:cTn id="13" presetID="25" presetClass="entr" presetSubtype="0" fill="hold" nodeType="afterEffect">
                                  <p:stCondLst>
                                    <p:cond delay="0"/>
                                  </p:stCondLst>
                                  <p:childTnLst>
                                    <p:set>
                                      <p:cBhvr>
                                        <p:cTn id="14" dur="1" fill="hold">
                                          <p:stCondLst>
                                            <p:cond delay="0"/>
                                          </p:stCondLst>
                                        </p:cTn>
                                        <p:tgtEl>
                                          <p:spTgt spid="21508"/>
                                        </p:tgtEl>
                                        <p:attrNameLst>
                                          <p:attrName>style.visibility</p:attrName>
                                        </p:attrNameLst>
                                      </p:cBhvr>
                                      <p:to>
                                        <p:strVal val="visible"/>
                                      </p:to>
                                    </p:set>
                                    <p:anim calcmode="lin" valueType="num">
                                      <p:cBhvr>
                                        <p:cTn id="15" dur="1000" decel="50000" fill="hold">
                                          <p:stCondLst>
                                            <p:cond delay="0"/>
                                          </p:stCondLst>
                                        </p:cTn>
                                        <p:tgtEl>
                                          <p:spTgt spid="21508"/>
                                        </p:tgtEl>
                                        <p:attrNameLst>
                                          <p:attrName>style.rotation</p:attrName>
                                        </p:attrNameLst>
                                      </p:cBhvr>
                                      <p:tavLst>
                                        <p:tav tm="0">
                                          <p:val>
                                            <p:fltVal val="-90"/>
                                          </p:val>
                                        </p:tav>
                                        <p:tav tm="100000">
                                          <p:val>
                                            <p:fltVal val="0"/>
                                          </p:val>
                                        </p:tav>
                                      </p:tavLst>
                                    </p:anim>
                                    <p:anim calcmode="lin" valueType="num">
                                      <p:cBhvr>
                                        <p:cTn id="16" dur="1000" decel="50000" fill="hold">
                                          <p:stCondLst>
                                            <p:cond delay="0"/>
                                          </p:stCondLst>
                                        </p:cTn>
                                        <p:tgtEl>
                                          <p:spTgt spid="21508"/>
                                        </p:tgtEl>
                                        <p:attrNameLst>
                                          <p:attrName>ppt_w</p:attrName>
                                        </p:attrNameLst>
                                      </p:cBhvr>
                                      <p:tavLst>
                                        <p:tav tm="0">
                                          <p:val>
                                            <p:strVal val="#ppt_w"/>
                                          </p:val>
                                        </p:tav>
                                        <p:tav tm="100000">
                                          <p:val>
                                            <p:strVal val="#ppt_w*.05"/>
                                          </p:val>
                                        </p:tav>
                                      </p:tavLst>
                                    </p:anim>
                                    <p:anim calcmode="lin" valueType="num">
                                      <p:cBhvr>
                                        <p:cTn id="17" dur="1000" accel="50000" fill="hold">
                                          <p:stCondLst>
                                            <p:cond delay="1000"/>
                                          </p:stCondLst>
                                        </p:cTn>
                                        <p:tgtEl>
                                          <p:spTgt spid="21508"/>
                                        </p:tgtEl>
                                        <p:attrNameLst>
                                          <p:attrName>ppt_w</p:attrName>
                                        </p:attrNameLst>
                                      </p:cBhvr>
                                      <p:tavLst>
                                        <p:tav tm="0">
                                          <p:val>
                                            <p:strVal val="#ppt_w*.05"/>
                                          </p:val>
                                        </p:tav>
                                        <p:tav tm="100000">
                                          <p:val>
                                            <p:strVal val="#ppt_w"/>
                                          </p:val>
                                        </p:tav>
                                      </p:tavLst>
                                    </p:anim>
                                    <p:anim calcmode="lin" valueType="num">
                                      <p:cBhvr>
                                        <p:cTn id="18" dur="2000" fill="hold"/>
                                        <p:tgtEl>
                                          <p:spTgt spid="21508"/>
                                        </p:tgtEl>
                                        <p:attrNameLst>
                                          <p:attrName>ppt_h</p:attrName>
                                        </p:attrNameLst>
                                      </p:cBhvr>
                                      <p:tavLst>
                                        <p:tav tm="0">
                                          <p:val>
                                            <p:strVal val="#ppt_h"/>
                                          </p:val>
                                        </p:tav>
                                        <p:tav tm="100000">
                                          <p:val>
                                            <p:strVal val="#ppt_h"/>
                                          </p:val>
                                        </p:tav>
                                      </p:tavLst>
                                    </p:anim>
                                    <p:anim calcmode="lin" valueType="num">
                                      <p:cBhvr>
                                        <p:cTn id="19" dur="1000" decel="50000" fill="hold">
                                          <p:stCondLst>
                                            <p:cond delay="0"/>
                                          </p:stCondLst>
                                        </p:cTn>
                                        <p:tgtEl>
                                          <p:spTgt spid="21508"/>
                                        </p:tgtEl>
                                        <p:attrNameLst>
                                          <p:attrName>ppt_x</p:attrName>
                                        </p:attrNameLst>
                                      </p:cBhvr>
                                      <p:tavLst>
                                        <p:tav tm="0">
                                          <p:val>
                                            <p:strVal val="#ppt_x+.4"/>
                                          </p:val>
                                        </p:tav>
                                        <p:tav tm="100000">
                                          <p:val>
                                            <p:strVal val="#ppt_x"/>
                                          </p:val>
                                        </p:tav>
                                      </p:tavLst>
                                    </p:anim>
                                    <p:anim calcmode="lin" valueType="num">
                                      <p:cBhvr>
                                        <p:cTn id="20" dur="1000" decel="50000" fill="hold">
                                          <p:stCondLst>
                                            <p:cond delay="0"/>
                                          </p:stCondLst>
                                        </p:cTn>
                                        <p:tgtEl>
                                          <p:spTgt spid="21508"/>
                                        </p:tgtEl>
                                        <p:attrNameLst>
                                          <p:attrName>ppt_y</p:attrName>
                                        </p:attrNameLst>
                                      </p:cBhvr>
                                      <p:tavLst>
                                        <p:tav tm="0">
                                          <p:val>
                                            <p:strVal val="#ppt_y-.2"/>
                                          </p:val>
                                        </p:tav>
                                        <p:tav tm="100000">
                                          <p:val>
                                            <p:strVal val="#ppt_y+.1"/>
                                          </p:val>
                                        </p:tav>
                                      </p:tavLst>
                                    </p:anim>
                                    <p:anim calcmode="lin" valueType="num">
                                      <p:cBhvr>
                                        <p:cTn id="21" dur="1000" accel="50000" fill="hold">
                                          <p:stCondLst>
                                            <p:cond delay="1000"/>
                                          </p:stCondLst>
                                        </p:cTn>
                                        <p:tgtEl>
                                          <p:spTgt spid="21508"/>
                                        </p:tgtEl>
                                        <p:attrNameLst>
                                          <p:attrName>ppt_y</p:attrName>
                                        </p:attrNameLst>
                                      </p:cBhvr>
                                      <p:tavLst>
                                        <p:tav tm="0">
                                          <p:val>
                                            <p:strVal val="#ppt_y+.1"/>
                                          </p:val>
                                        </p:tav>
                                        <p:tav tm="100000">
                                          <p:val>
                                            <p:strVal val="#ppt_y"/>
                                          </p:val>
                                        </p:tav>
                                      </p:tavLst>
                                    </p:anim>
                                    <p:animEffect transition="in" filter="fade">
                                      <p:cBhvr>
                                        <p:cTn id="22" dur="2000" decel="50000">
                                          <p:stCondLst>
                                            <p:cond delay="0"/>
                                          </p:stCondLst>
                                        </p:cTn>
                                        <p:tgtEl>
                                          <p:spTgt spid="21508"/>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1507">
                                            <p:txEl>
                                              <p:pRg st="1" end="1"/>
                                            </p:txEl>
                                          </p:spTgt>
                                        </p:tgtEl>
                                        <p:attrNameLst>
                                          <p:attrName>style.visibility</p:attrName>
                                        </p:attrNameLst>
                                      </p:cBhvr>
                                      <p:to>
                                        <p:strVal val="visible"/>
                                      </p:to>
                                    </p:set>
                                    <p:animEffect transition="in" filter="wipe(left)">
                                      <p:cBhvr>
                                        <p:cTn id="25" dur="500"/>
                                        <p:tgtEl>
                                          <p:spTgt spid="21507">
                                            <p:txEl>
                                              <p:pRg st="1" end="1"/>
                                            </p:txEl>
                                          </p:spTgt>
                                        </p:tgtEl>
                                      </p:cBhvr>
                                    </p:animEffect>
                                  </p:childTnLst>
                                </p:cTn>
                              </p:par>
                            </p:childTnLst>
                          </p:cTn>
                        </p:par>
                        <p:par>
                          <p:cTn id="26" fill="hold" nodeType="afterGroup">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21507">
                                            <p:txEl>
                                              <p:pRg st="2" end="2"/>
                                            </p:txEl>
                                          </p:spTgt>
                                        </p:tgtEl>
                                        <p:attrNameLst>
                                          <p:attrName>style.visibility</p:attrName>
                                        </p:attrNameLst>
                                      </p:cBhvr>
                                      <p:to>
                                        <p:strVal val="visible"/>
                                      </p:to>
                                    </p:set>
                                    <p:animEffect transition="in" filter="wipe(left)">
                                      <p:cBhvr>
                                        <p:cTn id="29"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215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62112" y="2362200"/>
            <a:ext cx="6400800" cy="1511300"/>
          </a:xfrm>
        </p:spPr>
        <p:txBody>
          <a:bodyPr/>
          <a:lstStyle/>
          <a:p>
            <a:pPr eaLnBrk="1" hangingPunct="1">
              <a:defRPr/>
            </a:pPr>
            <a:r>
              <a:rPr lang="en-US" sz="2400" dirty="0" smtClean="0">
                <a:solidFill>
                  <a:srgbClr val="FFFF00"/>
                </a:solidFill>
              </a:rPr>
              <a:t>Alateen Training Module IV</a:t>
            </a:r>
            <a:r>
              <a:rPr lang="en-US" sz="4400" dirty="0" smtClean="0"/>
              <a:t/>
            </a:r>
            <a:br>
              <a:rPr lang="en-US" sz="4400" dirty="0" smtClean="0"/>
            </a:br>
            <a:r>
              <a:rPr lang="en-US" sz="4400" dirty="0" smtClean="0"/>
              <a:t/>
            </a:r>
            <a:br>
              <a:rPr lang="en-US" sz="4400" dirty="0" smtClean="0"/>
            </a:br>
            <a:r>
              <a:rPr lang="en-US" sz="3200" dirty="0" smtClean="0"/>
              <a:t>Dealing with Challenges in Alateen</a:t>
            </a:r>
          </a:p>
        </p:txBody>
      </p:sp>
      <p:sp>
        <p:nvSpPr>
          <p:cNvPr id="2051" name="Rectangle 3"/>
          <p:cNvSpPr>
            <a:spLocks noGrp="1" noChangeArrowheads="1"/>
          </p:cNvSpPr>
          <p:nvPr>
            <p:ph type="subTitle" idx="1"/>
          </p:nvPr>
        </p:nvSpPr>
        <p:spPr>
          <a:xfrm>
            <a:off x="3276600" y="4633913"/>
            <a:ext cx="4584700" cy="1447800"/>
          </a:xfrm>
        </p:spPr>
        <p:txBody>
          <a:bodyPr>
            <a:normAutofit/>
          </a:bodyPr>
          <a:lstStyle/>
          <a:p>
            <a:pPr eaLnBrk="1" hangingPunct="1">
              <a:lnSpc>
                <a:spcPct val="90000"/>
              </a:lnSpc>
              <a:defRPr/>
            </a:pPr>
            <a:r>
              <a:rPr lang="en-US" sz="3200" dirty="0" smtClean="0">
                <a:solidFill>
                  <a:srgbClr val="FF0000"/>
                </a:solidFill>
              </a:rPr>
              <a:t>End Part A:</a:t>
            </a:r>
          </a:p>
          <a:p>
            <a:pPr eaLnBrk="1" hangingPunct="1">
              <a:lnSpc>
                <a:spcPct val="90000"/>
              </a:lnSpc>
              <a:defRPr/>
            </a:pPr>
            <a:r>
              <a:rPr lang="en-US" sz="3200" dirty="0" smtClean="0">
                <a:solidFill>
                  <a:srgbClr val="FF0000"/>
                </a:solidFill>
              </a:rPr>
              <a:t>Continue with Part B</a:t>
            </a:r>
          </a:p>
        </p:txBody>
      </p:sp>
      <p:pic>
        <p:nvPicPr>
          <p:cNvPr id="24580" name="Picture 4" descr="C:\Documents and Settings\marylou\Local Settings\Temporary Internet Files\Content.IE5\XFQN3WQ1\MCBD07022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4267200"/>
            <a:ext cx="1190625"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353219"/>
            <a:ext cx="8243887" cy="1039812"/>
          </a:xfrm>
        </p:spPr>
        <p:txBody>
          <a:bodyPr/>
          <a:lstStyle/>
          <a:p>
            <a:pPr algn="l" eaLnBrk="1" hangingPunct="1">
              <a:defRPr/>
            </a:pPr>
            <a:r>
              <a:rPr lang="en-US" b="1" dirty="0" smtClean="0">
                <a:solidFill>
                  <a:srgbClr val="C00000"/>
                </a:solidFill>
              </a:rPr>
              <a:t>Safety/legal issues</a:t>
            </a:r>
          </a:p>
        </p:txBody>
      </p:sp>
      <p:sp>
        <p:nvSpPr>
          <p:cNvPr id="8195" name="Rectangle 3"/>
          <p:cNvSpPr>
            <a:spLocks noGrp="1" noChangeArrowheads="1"/>
          </p:cNvSpPr>
          <p:nvPr>
            <p:ph idx="1"/>
          </p:nvPr>
        </p:nvSpPr>
        <p:spPr>
          <a:xfrm>
            <a:off x="381000" y="1371600"/>
            <a:ext cx="8483600" cy="4946650"/>
          </a:xfrm>
        </p:spPr>
        <p:txBody>
          <a:bodyPr/>
          <a:lstStyle/>
          <a:p>
            <a:pPr>
              <a:spcBef>
                <a:spcPts val="0"/>
              </a:spcBef>
            </a:pPr>
            <a:r>
              <a:rPr lang="en-US" altLang="en-US" sz="2200" dirty="0" smtClean="0"/>
              <a:t>Matters of physical safety are not negotiable, </a:t>
            </a:r>
          </a:p>
          <a:p>
            <a:pPr>
              <a:spcBef>
                <a:spcPts val="0"/>
              </a:spcBef>
              <a:buFontTx/>
              <a:buNone/>
            </a:pPr>
            <a:r>
              <a:rPr lang="en-US" altLang="en-US" sz="2200" dirty="0" smtClean="0"/>
              <a:t>    and not up to the group. </a:t>
            </a:r>
          </a:p>
          <a:p>
            <a:pPr>
              <a:spcBef>
                <a:spcPts val="0"/>
              </a:spcBef>
            </a:pPr>
            <a:r>
              <a:rPr lang="en-US" altLang="en-US" sz="2200" dirty="0" smtClean="0"/>
              <a:t>Alateen Group Sponsors have the responsibility to insure that the meeting is a safe place.</a:t>
            </a:r>
            <a:r>
              <a:rPr lang="en-US" altLang="en-US" sz="2200" b="1" dirty="0" smtClean="0"/>
              <a:t> </a:t>
            </a:r>
            <a:r>
              <a:rPr lang="en-US" altLang="en-US" sz="2200" i="1" dirty="0" smtClean="0"/>
              <a:t>“Engaging in roughhousing, fighting, overt and covert sexual behavior or any other inappropriate activities before, during, and after an Alateen meeting or event can put you or your group in a dangerous position…”</a:t>
            </a:r>
            <a:r>
              <a:rPr lang="en-US" altLang="en-US" sz="2200" dirty="0" smtClean="0"/>
              <a:t> (from </a:t>
            </a:r>
            <a:r>
              <a:rPr lang="en-US" altLang="en-US" sz="2200" i="1" dirty="0" smtClean="0"/>
              <a:t>Alateen Safety Guidelines</a:t>
            </a:r>
            <a:r>
              <a:rPr lang="en-US" altLang="en-US" sz="2200" dirty="0" smtClean="0"/>
              <a:t>, G-34)</a:t>
            </a:r>
          </a:p>
          <a:p>
            <a:pPr eaLnBrk="1" hangingPunct="1">
              <a:spcBef>
                <a:spcPts val="0"/>
              </a:spcBef>
            </a:pPr>
            <a:r>
              <a:rPr lang="en-US" altLang="en-US" sz="2200" dirty="0" smtClean="0"/>
              <a:t>Be familiar with your Area Alateen Requirements, Area Alateen Process, and local laws.</a:t>
            </a:r>
          </a:p>
          <a:p>
            <a:pPr eaLnBrk="1" hangingPunct="1">
              <a:spcBef>
                <a:spcPts val="0"/>
              </a:spcBef>
            </a:pPr>
            <a:r>
              <a:rPr lang="en-US" altLang="en-US" sz="2200" dirty="0" smtClean="0"/>
              <a:t>Research local resources and hotline phone numbers that could help a child with a dangerous or abusive situation.</a:t>
            </a:r>
          </a:p>
          <a:p>
            <a:pPr eaLnBrk="1" hangingPunct="1">
              <a:spcBef>
                <a:spcPts val="0"/>
              </a:spcBef>
            </a:pPr>
            <a:r>
              <a:rPr lang="en-US" altLang="en-US" sz="2200" b="1" dirty="0" smtClean="0"/>
              <a:t>What are examples of physical safety challenges?</a:t>
            </a:r>
          </a:p>
        </p:txBody>
      </p:sp>
      <p:pic>
        <p:nvPicPr>
          <p:cNvPr id="5" name="Picture 4" descr="C:\Documents and Settings\marylou\Local Settings\Temporary Internet Files\Content.IE5\20I3DQTI\MCj0232446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288" y="0"/>
            <a:ext cx="2144712"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blinds(horizontal)">
                                      <p:cBhvr>
                                        <p:cTn id="12" dur="500"/>
                                        <p:tgtEl>
                                          <p:spTgt spid="8195">
                                            <p:txEl>
                                              <p:pRg st="0" end="0"/>
                                            </p:txEl>
                                          </p:spTgt>
                                        </p:tgtEl>
                                      </p:cBhvr>
                                    </p:animEffect>
                                  </p:childTnLst>
                                </p:cTn>
                              </p:par>
                            </p:childTnLst>
                          </p:cTn>
                        </p:par>
                        <p:par>
                          <p:cTn id="13" fill="hold" nodeType="afterGroup">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8195">
                                            <p:txEl>
                                              <p:pRg st="1" end="1"/>
                                            </p:txEl>
                                          </p:spTgt>
                                        </p:tgtEl>
                                        <p:attrNameLst>
                                          <p:attrName>style.visibility</p:attrName>
                                        </p:attrNameLst>
                                      </p:cBhvr>
                                      <p:to>
                                        <p:strVal val="visible"/>
                                      </p:to>
                                    </p:set>
                                    <p:animEffect transition="in" filter="blinds(horizontal)">
                                      <p:cBhvr>
                                        <p:cTn id="16" dur="500"/>
                                        <p:tgtEl>
                                          <p:spTgt spid="8195">
                                            <p:txEl>
                                              <p:pRg st="1" end="1"/>
                                            </p:txEl>
                                          </p:spTgt>
                                        </p:tgtEl>
                                      </p:cBhvr>
                                    </p:animEffect>
                                  </p:childTnLst>
                                </p:cTn>
                              </p:par>
                            </p:childTnLst>
                          </p:cTn>
                        </p:par>
                        <p:par>
                          <p:cTn id="17" fill="hold" nodeType="afterGroup">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8195">
                                            <p:txEl>
                                              <p:pRg st="2" end="2"/>
                                            </p:txEl>
                                          </p:spTgt>
                                        </p:tgtEl>
                                        <p:attrNameLst>
                                          <p:attrName>style.visibility</p:attrName>
                                        </p:attrNameLst>
                                      </p:cBhvr>
                                      <p:to>
                                        <p:strVal val="visible"/>
                                      </p:to>
                                    </p:set>
                                    <p:animEffect transition="in" filter="blinds(horizontal)">
                                      <p:cBhvr>
                                        <p:cTn id="20" dur="500"/>
                                        <p:tgtEl>
                                          <p:spTgt spid="8195">
                                            <p:txEl>
                                              <p:pRg st="2" end="2"/>
                                            </p:txEl>
                                          </p:spTgt>
                                        </p:tgtEl>
                                      </p:cBhvr>
                                    </p:animEffect>
                                  </p:childTnLst>
                                </p:cTn>
                              </p:par>
                            </p:childTnLst>
                          </p:cTn>
                        </p:par>
                        <p:par>
                          <p:cTn id="21" fill="hold" nodeType="afterGroup">
                            <p:stCondLst>
                              <p:cond delay="2000"/>
                            </p:stCondLst>
                            <p:childTnLst>
                              <p:par>
                                <p:cTn id="22" presetID="3" presetClass="entr" presetSubtype="1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linds(horizontal)">
                                      <p:cBhvr>
                                        <p:cTn id="24" dur="500"/>
                                        <p:tgtEl>
                                          <p:spTgt spid="5"/>
                                        </p:tgtEl>
                                      </p:cBhvr>
                                    </p:animEffect>
                                  </p:childTnLst>
                                </p:cTn>
                              </p:par>
                            </p:childTnLst>
                          </p:cTn>
                        </p:par>
                        <p:par>
                          <p:cTn id="25" fill="hold" nodeType="afterGroup">
                            <p:stCondLst>
                              <p:cond delay="2500"/>
                            </p:stCondLst>
                            <p:childTnLst>
                              <p:par>
                                <p:cTn id="26" presetID="3" presetClass="entr" presetSubtype="10" fill="hold" grpId="0" nodeType="after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blinds(horizontal)">
                                      <p:cBhvr>
                                        <p:cTn id="28" dur="500"/>
                                        <p:tgtEl>
                                          <p:spTgt spid="8195">
                                            <p:txEl>
                                              <p:pRg st="3" end="3"/>
                                            </p:txEl>
                                          </p:spTgt>
                                        </p:tgtEl>
                                      </p:cBhvr>
                                    </p:animEffect>
                                  </p:childTnLst>
                                </p:cTn>
                              </p:par>
                            </p:childTnLst>
                          </p:cTn>
                        </p:par>
                        <p:par>
                          <p:cTn id="29" fill="hold" nodeType="afterGroup">
                            <p:stCondLst>
                              <p:cond delay="3000"/>
                            </p:stCondLst>
                            <p:childTnLst>
                              <p:par>
                                <p:cTn id="30" presetID="3" presetClass="entr" presetSubtype="10" fill="hold" grpId="0" nodeType="afterEffect">
                                  <p:stCondLst>
                                    <p:cond delay="0"/>
                                  </p:stCondLst>
                                  <p:childTnLst>
                                    <p:set>
                                      <p:cBhvr>
                                        <p:cTn id="31" dur="1" fill="hold">
                                          <p:stCondLst>
                                            <p:cond delay="0"/>
                                          </p:stCondLst>
                                        </p:cTn>
                                        <p:tgtEl>
                                          <p:spTgt spid="8195">
                                            <p:txEl>
                                              <p:pRg st="4" end="4"/>
                                            </p:txEl>
                                          </p:spTgt>
                                        </p:tgtEl>
                                        <p:attrNameLst>
                                          <p:attrName>style.visibility</p:attrName>
                                        </p:attrNameLst>
                                      </p:cBhvr>
                                      <p:to>
                                        <p:strVal val="visible"/>
                                      </p:to>
                                    </p:set>
                                    <p:animEffect transition="in" filter="blinds(horizontal)">
                                      <p:cBhvr>
                                        <p:cTn id="32" dur="500"/>
                                        <p:tgtEl>
                                          <p:spTgt spid="8195">
                                            <p:txEl>
                                              <p:pRg st="4" end="4"/>
                                            </p:txEl>
                                          </p:spTgt>
                                        </p:tgtEl>
                                      </p:cBhvr>
                                    </p:animEffect>
                                  </p:childTnLst>
                                </p:cTn>
                              </p:par>
                            </p:childTnLst>
                          </p:cTn>
                        </p:par>
                        <p:par>
                          <p:cTn id="33" fill="hold" nodeType="afterGroup">
                            <p:stCondLst>
                              <p:cond delay="3500"/>
                            </p:stCondLst>
                            <p:childTnLst>
                              <p:par>
                                <p:cTn id="34" presetID="3" presetClass="entr" presetSubtype="10" fill="hold" grpId="0" nodeType="afterEffect">
                                  <p:stCondLst>
                                    <p:cond delay="0"/>
                                  </p:stCondLst>
                                  <p:childTnLst>
                                    <p:set>
                                      <p:cBhvr>
                                        <p:cTn id="35" dur="1" fill="hold">
                                          <p:stCondLst>
                                            <p:cond delay="0"/>
                                          </p:stCondLst>
                                        </p:cTn>
                                        <p:tgtEl>
                                          <p:spTgt spid="8195">
                                            <p:txEl>
                                              <p:pRg st="5" end="5"/>
                                            </p:txEl>
                                          </p:spTgt>
                                        </p:tgtEl>
                                        <p:attrNameLst>
                                          <p:attrName>style.visibility</p:attrName>
                                        </p:attrNameLst>
                                      </p:cBhvr>
                                      <p:to>
                                        <p:strVal val="visible"/>
                                      </p:to>
                                    </p:set>
                                    <p:animEffect transition="in" filter="blinds(horizontal)">
                                      <p:cBhvr>
                                        <p:cTn id="36"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81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381000"/>
            <a:ext cx="6781800" cy="1600200"/>
          </a:xfrm>
        </p:spPr>
        <p:txBody>
          <a:bodyPr/>
          <a:lstStyle/>
          <a:p>
            <a:pPr eaLnBrk="1" hangingPunct="1">
              <a:defRPr/>
            </a:pPr>
            <a:r>
              <a:rPr lang="en-US" sz="3600" b="1" dirty="0" smtClean="0">
                <a:solidFill>
                  <a:srgbClr val="C00000"/>
                </a:solidFill>
              </a:rPr>
              <a:t>Safety/legal issues </a:t>
            </a:r>
            <a:r>
              <a:rPr lang="en-US" b="1" dirty="0" smtClean="0"/>
              <a:t/>
            </a:r>
            <a:br>
              <a:rPr lang="en-US" b="1" dirty="0" smtClean="0"/>
            </a:br>
            <a:r>
              <a:rPr lang="en-US" sz="4800" dirty="0" smtClean="0">
                <a:solidFill>
                  <a:srgbClr val="C00000"/>
                </a:solidFill>
              </a:rPr>
              <a:t>Mandatory reporting </a:t>
            </a:r>
          </a:p>
        </p:txBody>
      </p:sp>
      <p:sp>
        <p:nvSpPr>
          <p:cNvPr id="9218" name="Content Placeholder 2"/>
          <p:cNvSpPr>
            <a:spLocks noGrp="1"/>
          </p:cNvSpPr>
          <p:nvPr>
            <p:ph idx="1"/>
          </p:nvPr>
        </p:nvSpPr>
        <p:spPr>
          <a:xfrm>
            <a:off x="533400" y="1600200"/>
            <a:ext cx="8001000" cy="4851400"/>
          </a:xfrm>
        </p:spPr>
        <p:txBody>
          <a:bodyPr/>
          <a:lstStyle/>
          <a:p>
            <a:r>
              <a:rPr lang="en-US" altLang="en-US" sz="2000" dirty="0" smtClean="0"/>
              <a:t>“Child abuse laws relating to mandatory disclosure usually refer to individuals performing in a professional capacity, and not as volunteers. It is advisable that the laws in each state/province/country be investigated because they do vary from place to place. Where reporting is required, there is no choice but to comply with the law.” (</a:t>
            </a:r>
            <a:r>
              <a:rPr lang="en-US" altLang="en-US" sz="2000" i="1" dirty="0" smtClean="0"/>
              <a:t>Alateen Safety Guidelines</a:t>
            </a:r>
            <a:r>
              <a:rPr lang="en-US" altLang="en-US" sz="2000" dirty="0" smtClean="0"/>
              <a:t>, G-34)</a:t>
            </a:r>
          </a:p>
          <a:p>
            <a:r>
              <a:rPr lang="en-US" altLang="en-US" sz="2000" b="1" dirty="0" smtClean="0"/>
              <a:t>If reporting is mandatory, how do we prepare the Alateens?  </a:t>
            </a:r>
          </a:p>
          <a:p>
            <a:pPr>
              <a:buFontTx/>
              <a:buNone/>
            </a:pPr>
            <a:r>
              <a:rPr lang="en-US" altLang="en-US" sz="2000" dirty="0" smtClean="0">
                <a:solidFill>
                  <a:srgbClr val="C00000"/>
                </a:solidFill>
              </a:rPr>
              <a:t>    If a mandated reporter is present, the Alateens must be made aware of this at every meeting, before sharing begins, so that they have a choice in the subjects they share.  If it becomes necessary to report something, do it as an interested and concerned adult, not as a representative of Al-Anon or Alateen.</a:t>
            </a:r>
            <a:endParaRPr lang="en-US" altLang="en-US" sz="2000" b="1"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218">
                                            <p:txEl>
                                              <p:pRg st="0" end="0"/>
                                            </p:txEl>
                                          </p:spTgt>
                                        </p:tgtEl>
                                        <p:attrNameLst>
                                          <p:attrName>style.visibility</p:attrName>
                                        </p:attrNameLst>
                                      </p:cBhvr>
                                      <p:to>
                                        <p:strVal val="visible"/>
                                      </p:to>
                                    </p:set>
                                    <p:animEffect transition="in" filter="wipe(up)">
                                      <p:cBhvr>
                                        <p:cTn id="11" dur="1000"/>
                                        <p:tgtEl>
                                          <p:spTgt spid="9218">
                                            <p:txEl>
                                              <p:pRg st="0" end="0"/>
                                            </p:txEl>
                                          </p:spTgt>
                                        </p:tgtEl>
                                      </p:cBhvr>
                                    </p:animEffect>
                                  </p:childTnLst>
                                </p:cTn>
                              </p:par>
                            </p:childTnLst>
                          </p:cTn>
                        </p:par>
                        <p:par>
                          <p:cTn id="12" fill="hold" nodeType="afterGroup">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9218">
                                            <p:txEl>
                                              <p:pRg st="1" end="1"/>
                                            </p:txEl>
                                          </p:spTgt>
                                        </p:tgtEl>
                                        <p:attrNameLst>
                                          <p:attrName>style.visibility</p:attrName>
                                        </p:attrNameLst>
                                      </p:cBhvr>
                                      <p:to>
                                        <p:strVal val="visible"/>
                                      </p:to>
                                    </p:set>
                                    <p:animEffect transition="in" filter="wipe(up)">
                                      <p:cBhvr>
                                        <p:cTn id="15" dur="1000"/>
                                        <p:tgtEl>
                                          <p:spTgt spid="9218">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218">
                                            <p:txEl>
                                              <p:pRg st="2" end="2"/>
                                            </p:txEl>
                                          </p:spTgt>
                                        </p:tgtEl>
                                        <p:attrNameLst>
                                          <p:attrName>style.visibility</p:attrName>
                                        </p:attrNameLst>
                                      </p:cBhvr>
                                      <p:to>
                                        <p:strVal val="visible"/>
                                      </p:to>
                                    </p:set>
                                    <p:animEffect transition="in" filter="wipe(up)">
                                      <p:cBhvr>
                                        <p:cTn id="20" dur="1000"/>
                                        <p:tgtEl>
                                          <p:spTgt spid="92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21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6781800" cy="1600200"/>
          </a:xfrm>
        </p:spPr>
        <p:txBody>
          <a:bodyPr/>
          <a:lstStyle/>
          <a:p>
            <a:pPr>
              <a:defRPr/>
            </a:pPr>
            <a:r>
              <a:rPr lang="en-US" sz="3600" b="1" dirty="0" smtClean="0">
                <a:solidFill>
                  <a:srgbClr val="C00000"/>
                </a:solidFill>
              </a:rPr>
              <a:t>Safety/legal issues</a:t>
            </a:r>
            <a:r>
              <a:rPr lang="en-US" sz="2800" b="1" dirty="0" smtClean="0">
                <a:solidFill>
                  <a:srgbClr val="C00000"/>
                </a:solidFill>
              </a:rPr>
              <a:t>  </a:t>
            </a:r>
            <a:r>
              <a:rPr lang="en-US" sz="2800" b="1" dirty="0" smtClean="0"/>
              <a:t/>
            </a:r>
            <a:br>
              <a:rPr lang="en-US" sz="2800" b="1" dirty="0" smtClean="0"/>
            </a:br>
            <a:r>
              <a:rPr lang="en-US" sz="3600" dirty="0" smtClean="0">
                <a:solidFill>
                  <a:srgbClr val="C00000"/>
                </a:solidFill>
                <a:effectLst>
                  <a:outerShdw blurRad="38100" dist="38100" dir="2700000" algn="tl">
                    <a:srgbClr val="000000">
                      <a:alpha val="43137"/>
                    </a:srgbClr>
                  </a:outerShdw>
                </a:effectLst>
              </a:rPr>
              <a:t>When thinking of reporting</a:t>
            </a:r>
            <a:endParaRPr lang="en-US" sz="3600" dirty="0">
              <a:solidFill>
                <a:srgbClr val="C00000"/>
              </a:solidFill>
              <a:effectLst>
                <a:outerShdw blurRad="38100" dist="38100" dir="2700000" algn="tl">
                  <a:srgbClr val="000000">
                    <a:alpha val="43137"/>
                  </a:srgbClr>
                </a:outerShdw>
              </a:effectLst>
            </a:endParaRPr>
          </a:p>
        </p:txBody>
      </p:sp>
      <p:sp>
        <p:nvSpPr>
          <p:cNvPr id="10243" name="Content Placeholder 2"/>
          <p:cNvSpPr>
            <a:spLocks noGrp="1"/>
          </p:cNvSpPr>
          <p:nvPr>
            <p:ph idx="1"/>
          </p:nvPr>
        </p:nvSpPr>
        <p:spPr>
          <a:xfrm>
            <a:off x="457200" y="1524000"/>
            <a:ext cx="8229600" cy="4648200"/>
          </a:xfrm>
        </p:spPr>
        <p:txBody>
          <a:bodyPr/>
          <a:lstStyle/>
          <a:p>
            <a:pPr>
              <a:buFontTx/>
              <a:buNone/>
            </a:pPr>
            <a:r>
              <a:rPr lang="en-US" altLang="en-US" sz="2400" dirty="0" smtClean="0"/>
              <a:t>Whether reporting is mandatory or not: </a:t>
            </a:r>
          </a:p>
          <a:p>
            <a:r>
              <a:rPr lang="en-US" altLang="en-US" sz="2400" dirty="0" smtClean="0"/>
              <a:t>Start by discussing the matter with the Area Alateen Coordinator, DR, or other trusted servants according to the Area Process.</a:t>
            </a:r>
          </a:p>
          <a:p>
            <a:r>
              <a:rPr lang="en-US" altLang="en-US" sz="2400" dirty="0" smtClean="0"/>
              <a:t>Before reporting, discuss your intentions with the Alateen member.</a:t>
            </a:r>
          </a:p>
          <a:p>
            <a:r>
              <a:rPr lang="en-US" altLang="en-US" sz="2400" dirty="0" smtClean="0"/>
              <a:t>Follow advice of legal counsel regarding keeping identities anonymous.</a:t>
            </a:r>
          </a:p>
          <a:p>
            <a:r>
              <a:rPr lang="en-US" altLang="en-US" sz="2400" dirty="0" smtClean="0"/>
              <a:t>Any reporting is done as an individual, not as an Alateen Group Sponsor or AMIAS.</a:t>
            </a:r>
          </a:p>
          <a:p>
            <a:pPr>
              <a:buFontTx/>
              <a:buNone/>
            </a:pPr>
            <a:r>
              <a:rPr lang="en-US" altLang="en-US" sz="2200" b="1" dirty="0" smtClean="0"/>
              <a:t>(Taken from the </a:t>
            </a:r>
            <a:r>
              <a:rPr lang="en-US" altLang="en-US" sz="2200" b="1" i="1" dirty="0" smtClean="0"/>
              <a:t>Alateen Safety Guidelines</a:t>
            </a:r>
            <a:r>
              <a:rPr lang="en-US" altLang="en-US" sz="2200" b="1" dirty="0" smtClean="0"/>
              <a:t>, G-34*)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wipe(up)">
                                      <p:cBhvr>
                                        <p:cTn id="11" dur="500"/>
                                        <p:tgtEl>
                                          <p:spTgt spid="1024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0243">
                                            <p:txEl>
                                              <p:pRg st="1" end="1"/>
                                            </p:txEl>
                                          </p:spTgt>
                                        </p:tgtEl>
                                        <p:attrNameLst>
                                          <p:attrName>style.visibility</p:attrName>
                                        </p:attrNameLst>
                                      </p:cBhvr>
                                      <p:to>
                                        <p:strVal val="visible"/>
                                      </p:to>
                                    </p:set>
                                    <p:animEffect transition="in" filter="wipe(up)">
                                      <p:cBhvr>
                                        <p:cTn id="16" dur="500"/>
                                        <p:tgtEl>
                                          <p:spTgt spid="1024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wipe(up)">
                                      <p:cBhvr>
                                        <p:cTn id="21" dur="500"/>
                                        <p:tgtEl>
                                          <p:spTgt spid="1024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0243">
                                            <p:txEl>
                                              <p:pRg st="3" end="3"/>
                                            </p:txEl>
                                          </p:spTgt>
                                        </p:tgtEl>
                                        <p:attrNameLst>
                                          <p:attrName>style.visibility</p:attrName>
                                        </p:attrNameLst>
                                      </p:cBhvr>
                                      <p:to>
                                        <p:strVal val="visible"/>
                                      </p:to>
                                    </p:set>
                                    <p:animEffect transition="in" filter="wipe(up)">
                                      <p:cBhvr>
                                        <p:cTn id="26" dur="500"/>
                                        <p:tgtEl>
                                          <p:spTgt spid="1024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Effect transition="in" filter="wipe(up)">
                                      <p:cBhvr>
                                        <p:cTn id="31" dur="500"/>
                                        <p:tgtEl>
                                          <p:spTgt spid="10243">
                                            <p:txEl>
                                              <p:pRg st="4" end="4"/>
                                            </p:txEl>
                                          </p:spTgt>
                                        </p:tgtEl>
                                      </p:cBhvr>
                                    </p:animEffect>
                                  </p:childTnLst>
                                </p:cTn>
                              </p:par>
                            </p:childTnLst>
                          </p:cTn>
                        </p:par>
                        <p:par>
                          <p:cTn id="32" fill="hold" nodeType="afterGroup">
                            <p:stCondLst>
                              <p:cond delay="500"/>
                            </p:stCondLst>
                            <p:childTnLst>
                              <p:par>
                                <p:cTn id="33" presetID="22" presetClass="entr" presetSubtype="1" fill="hold" grpId="0" nodeType="afterEffect">
                                  <p:stCondLst>
                                    <p:cond delay="0"/>
                                  </p:stCondLst>
                                  <p:childTnLst>
                                    <p:set>
                                      <p:cBhvr>
                                        <p:cTn id="34" dur="1" fill="hold">
                                          <p:stCondLst>
                                            <p:cond delay="0"/>
                                          </p:stCondLst>
                                        </p:cTn>
                                        <p:tgtEl>
                                          <p:spTgt spid="10243">
                                            <p:txEl>
                                              <p:pRg st="5" end="5"/>
                                            </p:txEl>
                                          </p:spTgt>
                                        </p:tgtEl>
                                        <p:attrNameLst>
                                          <p:attrName>style.visibility</p:attrName>
                                        </p:attrNameLst>
                                      </p:cBhvr>
                                      <p:to>
                                        <p:strVal val="visible"/>
                                      </p:to>
                                    </p:set>
                                    <p:animEffect transition="in" filter="wipe(up)">
                                      <p:cBhvr>
                                        <p:cTn id="35"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09600" y="381000"/>
            <a:ext cx="6781800" cy="1600200"/>
          </a:xfrm>
        </p:spPr>
        <p:txBody>
          <a:bodyPr/>
          <a:lstStyle/>
          <a:p>
            <a:pPr eaLnBrk="1" hangingPunct="1">
              <a:defRPr/>
            </a:pPr>
            <a:r>
              <a:rPr lang="en-US" sz="3600" b="1" dirty="0" smtClean="0">
                <a:solidFill>
                  <a:srgbClr val="C00000"/>
                </a:solidFill>
              </a:rPr>
              <a:t>Safety/legal issues </a:t>
            </a:r>
            <a:r>
              <a:rPr lang="en-US" sz="3600" dirty="0" smtClean="0">
                <a:solidFill>
                  <a:srgbClr val="C00000"/>
                </a:solidFill>
              </a:rPr>
              <a:t/>
            </a:r>
            <a:br>
              <a:rPr lang="en-US" sz="3600" dirty="0" smtClean="0">
                <a:solidFill>
                  <a:srgbClr val="C00000"/>
                </a:solidFill>
              </a:rPr>
            </a:br>
            <a:r>
              <a:rPr lang="en-US" dirty="0" smtClean="0">
                <a:solidFill>
                  <a:srgbClr val="C00000"/>
                </a:solidFill>
              </a:rPr>
              <a:t>Mandatory reporting </a:t>
            </a:r>
          </a:p>
        </p:txBody>
      </p:sp>
      <p:sp>
        <p:nvSpPr>
          <p:cNvPr id="11266" name="Content Placeholder 2"/>
          <p:cNvSpPr>
            <a:spLocks noGrp="1"/>
          </p:cNvSpPr>
          <p:nvPr>
            <p:ph idx="1"/>
          </p:nvPr>
        </p:nvSpPr>
        <p:spPr>
          <a:xfrm>
            <a:off x="762000" y="2209800"/>
            <a:ext cx="7543800" cy="3886200"/>
          </a:xfrm>
        </p:spPr>
        <p:txBody>
          <a:bodyPr/>
          <a:lstStyle/>
          <a:p>
            <a:pPr eaLnBrk="1" hangingPunct="1">
              <a:spcBef>
                <a:spcPct val="0"/>
              </a:spcBef>
            </a:pPr>
            <a:r>
              <a:rPr lang="en-US" altLang="en-US" sz="2800" dirty="0" smtClean="0"/>
              <a:t>Al-Anon and Alateen are not above the law.</a:t>
            </a:r>
          </a:p>
          <a:p>
            <a:pPr eaLnBrk="1" hangingPunct="1">
              <a:spcBef>
                <a:spcPct val="0"/>
              </a:spcBef>
              <a:buFontTx/>
              <a:buNone/>
            </a:pPr>
            <a:r>
              <a:rPr lang="en-US" altLang="en-US" sz="2800" dirty="0" smtClean="0">
                <a:solidFill>
                  <a:srgbClr val="C00000"/>
                </a:solidFill>
              </a:rPr>
              <a:t>[Insert applicable local, state/provincial, or national laws regarding adults who work or volunteer with children.]</a:t>
            </a:r>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1" fill="hold" nodeType="afterEffect">
                                  <p:stCondLst>
                                    <p:cond delay="0"/>
                                  </p:stCondLst>
                                  <p:childTnLst>
                                    <p:set>
                                      <p:cBhvr>
                                        <p:cTn id="12" dur="1" fill="hold">
                                          <p:stCondLst>
                                            <p:cond delay="0"/>
                                          </p:stCondLst>
                                        </p:cTn>
                                        <p:tgtEl>
                                          <p:spTgt spid="11266">
                                            <p:txEl>
                                              <p:pRg st="0" end="0"/>
                                            </p:txEl>
                                          </p:spTgt>
                                        </p:tgtEl>
                                        <p:attrNameLst>
                                          <p:attrName>style.visibility</p:attrName>
                                        </p:attrNameLst>
                                      </p:cBhvr>
                                      <p:to>
                                        <p:strVal val="visible"/>
                                      </p:to>
                                    </p:set>
                                    <p:animEffect transition="in" filter="wipe(up)">
                                      <p:cBhvr>
                                        <p:cTn id="13" dur="500"/>
                                        <p:tgtEl>
                                          <p:spTgt spid="11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43887" cy="1649412"/>
          </a:xfrm>
        </p:spPr>
        <p:txBody>
          <a:bodyPr/>
          <a:lstStyle/>
          <a:p>
            <a:pPr>
              <a:defRPr/>
            </a:pPr>
            <a:r>
              <a:rPr lang="en-US" sz="3600" b="1" dirty="0" smtClean="0">
                <a:solidFill>
                  <a:srgbClr val="C00000"/>
                </a:solidFill>
              </a:rPr>
              <a:t>Safety/legal issues </a:t>
            </a:r>
            <a:r>
              <a:rPr lang="en-US" sz="3600" dirty="0" smtClean="0">
                <a:solidFill>
                  <a:srgbClr val="C00000"/>
                </a:solidFill>
              </a:rPr>
              <a:t/>
            </a:r>
            <a:br>
              <a:rPr lang="en-US" sz="3600" dirty="0" smtClean="0">
                <a:solidFill>
                  <a:srgbClr val="C00000"/>
                </a:solidFill>
              </a:rPr>
            </a:br>
            <a:r>
              <a:rPr lang="en-US" sz="3200" dirty="0" smtClean="0"/>
              <a:t>Finding the balance among Concept Three and Traditions Two and Four</a:t>
            </a:r>
            <a:endParaRPr lang="en-US" sz="3200" dirty="0"/>
          </a:p>
        </p:txBody>
      </p:sp>
      <p:sp>
        <p:nvSpPr>
          <p:cNvPr id="12291" name="Content Placeholder 2"/>
          <p:cNvSpPr>
            <a:spLocks noGrp="1"/>
          </p:cNvSpPr>
          <p:nvPr>
            <p:ph idx="1"/>
          </p:nvPr>
        </p:nvSpPr>
        <p:spPr>
          <a:xfrm>
            <a:off x="457200" y="2057400"/>
            <a:ext cx="8229600" cy="4038600"/>
          </a:xfrm>
        </p:spPr>
        <p:txBody>
          <a:bodyPr/>
          <a:lstStyle/>
          <a:p>
            <a:pPr marL="0" indent="0">
              <a:buFontTx/>
              <a:buNone/>
              <a:defRPr/>
            </a:pPr>
            <a:r>
              <a:rPr lang="en-US" sz="2800" b="1" dirty="0" smtClean="0"/>
              <a:t>Concept Three: </a:t>
            </a:r>
            <a:r>
              <a:rPr lang="en-US" sz="2800" dirty="0" smtClean="0">
                <a:solidFill>
                  <a:srgbClr val="C00000"/>
                </a:solidFill>
              </a:rPr>
              <a:t>The right of decision makes effective leadership possible. </a:t>
            </a:r>
          </a:p>
          <a:p>
            <a:pPr marL="0" indent="0">
              <a:buFontTx/>
              <a:buNone/>
              <a:defRPr/>
            </a:pPr>
            <a:r>
              <a:rPr lang="en-US" sz="2400" dirty="0" smtClean="0">
                <a:solidFill>
                  <a:schemeClr val="tx1"/>
                </a:solidFill>
              </a:rPr>
              <a:t>This</a:t>
            </a:r>
            <a:r>
              <a:rPr lang="en-US" sz="2400" b="1" dirty="0" smtClean="0">
                <a:solidFill>
                  <a:schemeClr val="tx1"/>
                </a:solidFill>
              </a:rPr>
              <a:t> </a:t>
            </a:r>
            <a:r>
              <a:rPr lang="en-US" sz="2400" dirty="0" smtClean="0">
                <a:solidFill>
                  <a:schemeClr val="tx1"/>
                </a:solidFill>
              </a:rPr>
              <a:t>tells us the right of decision makes effective Alateen Group Sponsorship possible:  within the framework of their job description, it should be traditional for Alateen Group Sponsors to decide which matters they can handle on their own, and which they will report, consult others, or ask specific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style.rotation</p:attrName>
                                        </p:attrNameLst>
                                      </p:cBhvr>
                                      <p:tavLst>
                                        <p:tav tm="0">
                                          <p:val>
                                            <p:fltVal val="720"/>
                                          </p:val>
                                        </p:tav>
                                        <p:tav tm="100000">
                                          <p:val>
                                            <p:fltVal val="0"/>
                                          </p:val>
                                        </p:tav>
                                      </p:tavLst>
                                    </p:anim>
                                    <p:anim calcmode="lin" valueType="num">
                                      <p:cBhvr>
                                        <p:cTn id="9" dur="500" fill="hold"/>
                                        <p:tgtEl>
                                          <p:spTgt spid="2"/>
                                        </p:tgtEl>
                                        <p:attrNameLst>
                                          <p:attrName>ppt_h</p:attrName>
                                        </p:attrNameLst>
                                      </p:cBhvr>
                                      <p:tavLst>
                                        <p:tav tm="0">
                                          <p:val>
                                            <p:fltVal val="0"/>
                                          </p:val>
                                        </p:tav>
                                        <p:tav tm="100000">
                                          <p:val>
                                            <p:strVal val="#ppt_h"/>
                                          </p:val>
                                        </p:tav>
                                      </p:tavLst>
                                    </p:anim>
                                    <p:anim calcmode="lin" valueType="num">
                                      <p:cBhvr>
                                        <p:cTn id="10" dur="500" fill="hold"/>
                                        <p:tgtEl>
                                          <p:spTgt spid="2"/>
                                        </p:tgtEl>
                                        <p:attrNameLst>
                                          <p:attrName>ppt_w</p:attrName>
                                        </p:attrNameLst>
                                      </p:cBhvr>
                                      <p:tavLst>
                                        <p:tav tm="0">
                                          <p:val>
                                            <p:fltVal val="0"/>
                                          </p:val>
                                        </p:tav>
                                        <p:tav tm="100000">
                                          <p:val>
                                            <p:strVal val="#ppt_w"/>
                                          </p:val>
                                        </p:tav>
                                      </p:tavLst>
                                    </p:anim>
                                  </p:childTnLst>
                                </p:cTn>
                              </p:par>
                            </p:childTnLst>
                          </p:cTn>
                        </p:par>
                        <p:par>
                          <p:cTn id="11" fill="hold" nodeType="afterGroup">
                            <p:stCondLst>
                              <p:cond delay="500"/>
                            </p:stCondLst>
                            <p:childTnLst>
                              <p:par>
                                <p:cTn id="12" presetID="4" presetClass="entr" presetSubtype="16" fill="hold" nodeType="after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box(in)">
                                      <p:cBhvr>
                                        <p:cTn id="14" dur="500"/>
                                        <p:tgtEl>
                                          <p:spTgt spid="12291">
                                            <p:txEl>
                                              <p:pRg st="0" end="0"/>
                                            </p:txEl>
                                          </p:spTgt>
                                        </p:tgtEl>
                                      </p:cBhvr>
                                    </p:animEffect>
                                  </p:childTnLst>
                                </p:cTn>
                              </p:par>
                            </p:childTnLst>
                          </p:cTn>
                        </p:par>
                        <p:par>
                          <p:cTn id="15" fill="hold" nodeType="afterGroup">
                            <p:stCondLst>
                              <p:cond delay="1000"/>
                            </p:stCondLst>
                            <p:childTnLst>
                              <p:par>
                                <p:cTn id="16" presetID="4" presetClass="entr" presetSubtype="16" fill="hold" nodeType="afterEffect">
                                  <p:stCondLst>
                                    <p:cond delay="0"/>
                                  </p:stCondLst>
                                  <p:childTnLst>
                                    <p:set>
                                      <p:cBhvr>
                                        <p:cTn id="17" dur="1" fill="hold">
                                          <p:stCondLst>
                                            <p:cond delay="0"/>
                                          </p:stCondLst>
                                        </p:cTn>
                                        <p:tgtEl>
                                          <p:spTgt spid="12291">
                                            <p:txEl>
                                              <p:pRg st="1" end="1"/>
                                            </p:txEl>
                                          </p:spTgt>
                                        </p:tgtEl>
                                        <p:attrNameLst>
                                          <p:attrName>style.visibility</p:attrName>
                                        </p:attrNameLst>
                                      </p:cBhvr>
                                      <p:to>
                                        <p:strVal val="visible"/>
                                      </p:to>
                                    </p:set>
                                    <p:animEffect transition="in" filter="box(in)">
                                      <p:cBhvr>
                                        <p:cTn id="18"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43887" cy="1420812"/>
          </a:xfrm>
        </p:spPr>
        <p:txBody>
          <a:bodyPr>
            <a:normAutofit fontScale="90000"/>
          </a:bodyPr>
          <a:lstStyle/>
          <a:p>
            <a:pPr>
              <a:defRPr/>
            </a:pPr>
            <a:r>
              <a:rPr lang="en-US" sz="3600" b="1" dirty="0" smtClean="0">
                <a:solidFill>
                  <a:srgbClr val="C00000"/>
                </a:solidFill>
              </a:rPr>
              <a:t>Safety/legal issues </a:t>
            </a:r>
            <a:r>
              <a:rPr lang="en-US" sz="3200" dirty="0" smtClean="0">
                <a:solidFill>
                  <a:srgbClr val="C00000"/>
                </a:solidFill>
              </a:rPr>
              <a:t/>
            </a:r>
            <a:br>
              <a:rPr lang="en-US" sz="3200" dirty="0" smtClean="0">
                <a:solidFill>
                  <a:srgbClr val="C00000"/>
                </a:solidFill>
              </a:rPr>
            </a:br>
            <a:r>
              <a:rPr lang="en-US" sz="2800" dirty="0" smtClean="0"/>
              <a:t>Finding the balance among Concept Three and Traditions Two and Four</a:t>
            </a:r>
            <a:endParaRPr lang="en-US" sz="3600" dirty="0"/>
          </a:p>
        </p:txBody>
      </p:sp>
      <p:sp>
        <p:nvSpPr>
          <p:cNvPr id="13315" name="Content Placeholder 2"/>
          <p:cNvSpPr>
            <a:spLocks noGrp="1"/>
          </p:cNvSpPr>
          <p:nvPr>
            <p:ph idx="1"/>
          </p:nvPr>
        </p:nvSpPr>
        <p:spPr>
          <a:xfrm>
            <a:off x="609600" y="1600200"/>
            <a:ext cx="7620000" cy="4648200"/>
          </a:xfrm>
        </p:spPr>
        <p:txBody>
          <a:bodyPr/>
          <a:lstStyle/>
          <a:p>
            <a:pPr marL="0" indent="0">
              <a:buFontTx/>
              <a:buNone/>
              <a:defRPr/>
            </a:pPr>
            <a:r>
              <a:rPr lang="en-US" sz="2800" b="1" dirty="0" smtClean="0"/>
              <a:t>Tradition Two:  </a:t>
            </a:r>
            <a:r>
              <a:rPr lang="en-US" dirty="0" smtClean="0">
                <a:solidFill>
                  <a:srgbClr val="C00000"/>
                </a:solidFill>
              </a:rPr>
              <a:t>For our group purpose there is but one authority—a loving God as He may express Himself in our group conscience.  Our leaders are but trusted servants—they do not govern.</a:t>
            </a:r>
          </a:p>
          <a:p>
            <a:pPr>
              <a:defRPr/>
            </a:pPr>
            <a:r>
              <a:rPr lang="en-US" sz="2400" dirty="0" smtClean="0"/>
              <a:t>The Al-Anon solution to group problems is found in </a:t>
            </a:r>
            <a:r>
              <a:rPr lang="en-US" sz="2400" b="1" dirty="0" smtClean="0"/>
              <a:t>Tradition Two</a:t>
            </a:r>
            <a:r>
              <a:rPr lang="en-US" sz="2400" dirty="0" smtClean="0"/>
              <a:t>, which refers to “trusted servants.”  Alateen Group Sponsors are trusted servants to the Alateen group and to the Al-Anon fellowship.  </a:t>
            </a:r>
            <a:r>
              <a:rPr lang="en-US" sz="2400" b="1" dirty="0" smtClean="0">
                <a:solidFill>
                  <a:srgbClr val="C00000"/>
                </a:solidFill>
              </a:rPr>
              <a:t>There is accountability</a:t>
            </a:r>
            <a:r>
              <a:rPr lang="en-US" sz="2400" dirty="0" smtClean="0">
                <a:solidFill>
                  <a:srgbClr val="C00000"/>
                </a:solidFill>
              </a:rPr>
              <a:t>.</a:t>
            </a:r>
          </a:p>
          <a:p>
            <a:pPr>
              <a:defRPr/>
            </a:pPr>
            <a:r>
              <a:rPr lang="en-US" sz="2400" dirty="0" smtClean="0">
                <a:solidFill>
                  <a:schemeClr val="accent1">
                    <a:lumMod val="25000"/>
                  </a:schemeClr>
                </a:solidFill>
              </a:rPr>
              <a:t>Alateen Group Sponsors do not govern or own their Alateen groups.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animEffect transition="in" filter="wipe(up)">
                                      <p:cBhvr>
                                        <p:cTn id="11" dur="500"/>
                                        <p:tgtEl>
                                          <p:spTgt spid="13315">
                                            <p:txEl>
                                              <p:pRg st="0" end="0"/>
                                            </p:txEl>
                                          </p:spTgt>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wipe(up)">
                                      <p:cBhvr>
                                        <p:cTn id="15" dur="500"/>
                                        <p:tgtEl>
                                          <p:spTgt spid="13315">
                                            <p:txEl>
                                              <p:pRg st="1" end="1"/>
                                            </p:txEl>
                                          </p:spTgt>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Effect transition="in" filter="wipe(up)">
                                      <p:cBhvr>
                                        <p:cTn id="19"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43887" cy="1420812"/>
          </a:xfrm>
        </p:spPr>
        <p:txBody>
          <a:bodyPr>
            <a:normAutofit fontScale="90000"/>
          </a:bodyPr>
          <a:lstStyle/>
          <a:p>
            <a:pPr>
              <a:defRPr/>
            </a:pPr>
            <a:r>
              <a:rPr lang="en-US" sz="3600" b="1" dirty="0" smtClean="0">
                <a:solidFill>
                  <a:srgbClr val="C00000"/>
                </a:solidFill>
              </a:rPr>
              <a:t>Safety/legal issues </a:t>
            </a:r>
            <a:r>
              <a:rPr lang="en-US" sz="3200" dirty="0" smtClean="0"/>
              <a:t/>
            </a:r>
            <a:br>
              <a:rPr lang="en-US" sz="3200" dirty="0" smtClean="0"/>
            </a:br>
            <a:r>
              <a:rPr lang="en-US" sz="2800" dirty="0" smtClean="0"/>
              <a:t>Finding the balance among Concept Three and Traditions Two and Four</a:t>
            </a:r>
            <a:endParaRPr lang="en-US" sz="3600" dirty="0"/>
          </a:p>
        </p:txBody>
      </p:sp>
      <p:sp>
        <p:nvSpPr>
          <p:cNvPr id="14339" name="Content Placeholder 2"/>
          <p:cNvSpPr>
            <a:spLocks noGrp="1"/>
          </p:cNvSpPr>
          <p:nvPr>
            <p:ph idx="1"/>
          </p:nvPr>
        </p:nvSpPr>
        <p:spPr>
          <a:xfrm>
            <a:off x="609600" y="1752600"/>
            <a:ext cx="8305800" cy="4724400"/>
          </a:xfrm>
        </p:spPr>
        <p:txBody>
          <a:bodyPr/>
          <a:lstStyle/>
          <a:p>
            <a:r>
              <a:rPr lang="en-US" altLang="en-US" sz="2400" b="1" dirty="0" smtClean="0"/>
              <a:t>Tradition Four</a:t>
            </a:r>
            <a:r>
              <a:rPr lang="en-US" altLang="en-US" sz="2400" b="1" dirty="0" smtClean="0">
                <a:solidFill>
                  <a:srgbClr val="C00000"/>
                </a:solidFill>
              </a:rPr>
              <a:t>:  </a:t>
            </a:r>
            <a:r>
              <a:rPr lang="en-US" altLang="en-US" sz="2400" dirty="0" smtClean="0">
                <a:solidFill>
                  <a:srgbClr val="C00000"/>
                </a:solidFill>
              </a:rPr>
              <a:t>Each group should be autonomous, except in matters affecting other Alateen and Al-Anon Family Groups or A.A. as a whole.</a:t>
            </a:r>
          </a:p>
          <a:p>
            <a:pPr eaLnBrk="1" hangingPunct="1"/>
            <a:r>
              <a:rPr lang="en-US" altLang="en-US" sz="2400" dirty="0" smtClean="0"/>
              <a:t>Know what the Tradition means. </a:t>
            </a:r>
          </a:p>
          <a:p>
            <a:pPr lvl="3" eaLnBrk="1" hangingPunct="1">
              <a:buFontTx/>
              <a:buChar char="•"/>
            </a:pPr>
            <a:r>
              <a:rPr lang="en-US" altLang="en-US" sz="2200" dirty="0" smtClean="0"/>
              <a:t>What types of matters fall under group autonomy?</a:t>
            </a:r>
          </a:p>
          <a:p>
            <a:pPr lvl="3" eaLnBrk="1" hangingPunct="1">
              <a:buFontTx/>
              <a:buChar char="•"/>
            </a:pPr>
            <a:r>
              <a:rPr lang="en-US" altLang="en-US" sz="2200" dirty="0" smtClean="0"/>
              <a:t>What matters might affect other Alateen groups as a whole?</a:t>
            </a:r>
          </a:p>
          <a:p>
            <a:pPr lvl="3" eaLnBrk="1" hangingPunct="1">
              <a:buFontTx/>
              <a:buChar char="•"/>
            </a:pPr>
            <a:r>
              <a:rPr lang="en-US" altLang="en-US" sz="2200" dirty="0" smtClean="0"/>
              <a:t>Al-Anon Groups as a whole?</a:t>
            </a:r>
          </a:p>
          <a:p>
            <a:pPr lvl="3" eaLnBrk="1" hangingPunct="1">
              <a:buFontTx/>
              <a:buChar char="•"/>
            </a:pPr>
            <a:r>
              <a:rPr lang="en-US" altLang="en-US" sz="2200" dirty="0" smtClean="0"/>
              <a:t> A.A. as a whole?</a:t>
            </a:r>
          </a:p>
          <a:p>
            <a:pPr lvl="3" eaLnBrk="1" hangingPunct="1">
              <a:buFontTx/>
              <a:buChar char="•"/>
            </a:pPr>
            <a:r>
              <a:rPr lang="en-US" altLang="en-US" sz="2200" dirty="0" smtClean="0"/>
              <a:t>How can we determine the difference?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animEffect transition="in" filter="wipe(left)">
                                      <p:cBhvr>
                                        <p:cTn id="11" dur="500"/>
                                        <p:tgtEl>
                                          <p:spTgt spid="14339">
                                            <p:txEl>
                                              <p:pRg st="0" end="0"/>
                                            </p:txEl>
                                          </p:spTgt>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animEffect transition="in" filter="wipe(down)">
                                      <p:cBhvr>
                                        <p:cTn id="15" dur="500"/>
                                        <p:tgtEl>
                                          <p:spTgt spid="14339">
                                            <p:txEl>
                                              <p:pRg st="1" end="1"/>
                                            </p:txEl>
                                          </p:spTgt>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Effect transition="in" filter="wipe(down)">
                                      <p:cBhvr>
                                        <p:cTn id="19" dur="500"/>
                                        <p:tgtEl>
                                          <p:spTgt spid="14339">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14339">
                                            <p:txEl>
                                              <p:pRg st="3" end="3"/>
                                            </p:txEl>
                                          </p:spTgt>
                                        </p:tgtEl>
                                        <p:attrNameLst>
                                          <p:attrName>style.visibility</p:attrName>
                                        </p:attrNameLst>
                                      </p:cBhvr>
                                      <p:to>
                                        <p:strVal val="visible"/>
                                      </p:to>
                                    </p:set>
                                    <p:animEffect transition="in" filter="wipe(down)">
                                      <p:cBhvr>
                                        <p:cTn id="24" dur="500"/>
                                        <p:tgtEl>
                                          <p:spTgt spid="14339">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14339">
                                            <p:txEl>
                                              <p:pRg st="4" end="4"/>
                                            </p:txEl>
                                          </p:spTgt>
                                        </p:tgtEl>
                                        <p:attrNameLst>
                                          <p:attrName>style.visibility</p:attrName>
                                        </p:attrNameLst>
                                      </p:cBhvr>
                                      <p:to>
                                        <p:strVal val="visible"/>
                                      </p:to>
                                    </p:set>
                                    <p:animEffect transition="in" filter="wipe(down)">
                                      <p:cBhvr>
                                        <p:cTn id="29" dur="500"/>
                                        <p:tgtEl>
                                          <p:spTgt spid="14339">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14339">
                                            <p:txEl>
                                              <p:pRg st="5" end="5"/>
                                            </p:txEl>
                                          </p:spTgt>
                                        </p:tgtEl>
                                        <p:attrNameLst>
                                          <p:attrName>style.visibility</p:attrName>
                                        </p:attrNameLst>
                                      </p:cBhvr>
                                      <p:to>
                                        <p:strVal val="visible"/>
                                      </p:to>
                                    </p:set>
                                    <p:animEffect transition="in" filter="wipe(down)">
                                      <p:cBhvr>
                                        <p:cTn id="34" dur="500"/>
                                        <p:tgtEl>
                                          <p:spTgt spid="14339">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14339">
                                            <p:txEl>
                                              <p:pRg st="6" end="6"/>
                                            </p:txEl>
                                          </p:spTgt>
                                        </p:tgtEl>
                                        <p:attrNameLst>
                                          <p:attrName>style.visibility</p:attrName>
                                        </p:attrNameLst>
                                      </p:cBhvr>
                                      <p:to>
                                        <p:strVal val="visible"/>
                                      </p:to>
                                    </p:set>
                                    <p:animEffect transition="in" filter="wipe(down)">
                                      <p:cBhvr>
                                        <p:cTn id="39"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6781800" cy="1600200"/>
          </a:xfrm>
        </p:spPr>
        <p:txBody>
          <a:bodyPr/>
          <a:lstStyle/>
          <a:p>
            <a:pPr>
              <a:defRPr/>
            </a:pPr>
            <a:r>
              <a:rPr lang="en-US" sz="3600" b="1" dirty="0" smtClean="0">
                <a:solidFill>
                  <a:srgbClr val="C00000"/>
                </a:solidFill>
              </a:rPr>
              <a:t>Safety/legal issues </a:t>
            </a:r>
            <a:r>
              <a:rPr lang="en-US" sz="2800" dirty="0" smtClean="0">
                <a:solidFill>
                  <a:srgbClr val="C00000"/>
                </a:solidFill>
              </a:rPr>
              <a:t/>
            </a:r>
            <a:br>
              <a:rPr lang="en-US" sz="2800" dirty="0" smtClean="0">
                <a:solidFill>
                  <a:srgbClr val="C00000"/>
                </a:solidFill>
              </a:rPr>
            </a:br>
            <a:r>
              <a:rPr lang="en-US" sz="3200" dirty="0" smtClean="0">
                <a:solidFill>
                  <a:srgbClr val="C00000"/>
                </a:solidFill>
              </a:rPr>
              <a:t>Keep the focus on safety</a:t>
            </a:r>
            <a:endParaRPr lang="en-US" sz="3200" dirty="0">
              <a:solidFill>
                <a:srgbClr val="C00000"/>
              </a:solidFill>
            </a:endParaRPr>
          </a:p>
        </p:txBody>
      </p:sp>
      <p:sp>
        <p:nvSpPr>
          <p:cNvPr id="15363" name="Content Placeholder 2"/>
          <p:cNvSpPr>
            <a:spLocks noGrp="1"/>
          </p:cNvSpPr>
          <p:nvPr>
            <p:ph idx="1"/>
          </p:nvPr>
        </p:nvSpPr>
        <p:spPr>
          <a:xfrm>
            <a:off x="533400" y="1143000"/>
            <a:ext cx="8229600" cy="5029200"/>
          </a:xfrm>
        </p:spPr>
        <p:txBody>
          <a:bodyPr/>
          <a:lstStyle/>
          <a:p>
            <a:pPr>
              <a:buFontTx/>
              <a:buNone/>
            </a:pPr>
            <a:r>
              <a:rPr lang="en-US" altLang="en-US" dirty="0" smtClean="0"/>
              <a:t>What are some common sense ways to keep the focus on safety?</a:t>
            </a:r>
          </a:p>
          <a:p>
            <a:r>
              <a:rPr lang="en-US" altLang="en-US" dirty="0" smtClean="0"/>
              <a:t>Transport Alateens in a group and with another adult</a:t>
            </a:r>
          </a:p>
          <a:p>
            <a:r>
              <a:rPr lang="en-US" altLang="en-US" dirty="0" smtClean="0"/>
              <a:t>Do not transport Alateens without parental permission</a:t>
            </a:r>
          </a:p>
          <a:p>
            <a:r>
              <a:rPr lang="en-US" altLang="en-US" dirty="0" smtClean="0"/>
              <a:t>Obtain permission/medical care forms when required</a:t>
            </a:r>
          </a:p>
          <a:p>
            <a:r>
              <a:rPr lang="en-US" altLang="en-US" dirty="0" smtClean="0"/>
              <a:t>Be gender &amp; number conscious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nodeType="afterGroup">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5363">
                                            <p:txEl>
                                              <p:pRg st="0" end="0"/>
                                            </p:txEl>
                                          </p:spTgt>
                                        </p:tgtEl>
                                        <p:attrNameLst>
                                          <p:attrName>style.visibility</p:attrName>
                                        </p:attrNameLst>
                                      </p:cBhvr>
                                      <p:to>
                                        <p:strVal val="visible"/>
                                      </p:to>
                                    </p:set>
                                    <p:animEffect transition="in" filter="fade">
                                      <p:cBhvr>
                                        <p:cTn id="24" dur="1000"/>
                                        <p:tgtEl>
                                          <p:spTgt spid="15363">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363">
                                            <p:txEl>
                                              <p:pRg st="1" end="1"/>
                                            </p:txEl>
                                          </p:spTgt>
                                        </p:tgtEl>
                                        <p:attrNameLst>
                                          <p:attrName>style.visibility</p:attrName>
                                        </p:attrNameLst>
                                      </p:cBhvr>
                                      <p:to>
                                        <p:strVal val="visible"/>
                                      </p:to>
                                    </p:set>
                                    <p:animEffect transition="in" filter="fade">
                                      <p:cBhvr>
                                        <p:cTn id="29" dur="1000"/>
                                        <p:tgtEl>
                                          <p:spTgt spid="15363">
                                            <p:txEl>
                                              <p:pRg st="1" end="1"/>
                                            </p:txEl>
                                          </p:spTgt>
                                        </p:tgtEl>
                                      </p:cBhvr>
                                    </p:animEffect>
                                  </p:childTnLst>
                                </p:cTn>
                              </p:par>
                            </p:childTnLst>
                          </p:cTn>
                        </p:par>
                        <p:par>
                          <p:cTn id="30" fill="hold" nodeType="afterGroup">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5363">
                                            <p:txEl>
                                              <p:pRg st="2" end="2"/>
                                            </p:txEl>
                                          </p:spTgt>
                                        </p:tgtEl>
                                        <p:attrNameLst>
                                          <p:attrName>style.visibility</p:attrName>
                                        </p:attrNameLst>
                                      </p:cBhvr>
                                      <p:to>
                                        <p:strVal val="visible"/>
                                      </p:to>
                                    </p:set>
                                    <p:animEffect transition="in" filter="fade">
                                      <p:cBhvr>
                                        <p:cTn id="33" dur="1000"/>
                                        <p:tgtEl>
                                          <p:spTgt spid="15363">
                                            <p:txEl>
                                              <p:pRg st="2" end="2"/>
                                            </p:txEl>
                                          </p:spTgt>
                                        </p:tgtEl>
                                      </p:cBhvr>
                                    </p:animEffect>
                                  </p:childTnLst>
                                </p:cTn>
                              </p:par>
                            </p:childTnLst>
                          </p:cTn>
                        </p:par>
                        <p:par>
                          <p:cTn id="34" fill="hold" nodeType="afterGroup">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15363">
                                            <p:txEl>
                                              <p:pRg st="3" end="3"/>
                                            </p:txEl>
                                          </p:spTgt>
                                        </p:tgtEl>
                                        <p:attrNameLst>
                                          <p:attrName>style.visibility</p:attrName>
                                        </p:attrNameLst>
                                      </p:cBhvr>
                                      <p:to>
                                        <p:strVal val="visible"/>
                                      </p:to>
                                    </p:set>
                                    <p:animEffect transition="in" filter="fade">
                                      <p:cBhvr>
                                        <p:cTn id="37" dur="1000"/>
                                        <p:tgtEl>
                                          <p:spTgt spid="15363">
                                            <p:txEl>
                                              <p:pRg st="3" end="3"/>
                                            </p:txEl>
                                          </p:spTgt>
                                        </p:tgtEl>
                                      </p:cBhvr>
                                    </p:animEffect>
                                  </p:childTnLst>
                                </p:cTn>
                              </p:par>
                            </p:childTnLst>
                          </p:cTn>
                        </p:par>
                        <p:par>
                          <p:cTn id="38" fill="hold" nodeType="afterGroup">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15363">
                                            <p:txEl>
                                              <p:pRg st="4" end="4"/>
                                            </p:txEl>
                                          </p:spTgt>
                                        </p:tgtEl>
                                        <p:attrNameLst>
                                          <p:attrName>style.visibility</p:attrName>
                                        </p:attrNameLst>
                                      </p:cBhvr>
                                      <p:to>
                                        <p:strVal val="visible"/>
                                      </p:to>
                                    </p:set>
                                    <p:animEffect transition="in" filter="fade">
                                      <p:cBhvr>
                                        <p:cTn id="41" dur="10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36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5283</TotalTime>
  <Words>2870</Words>
  <Application>Microsoft Office PowerPoint</Application>
  <PresentationFormat>On-screen Show (4:3)</PresentationFormat>
  <Paragraphs>283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NewsPrint</vt:lpstr>
      <vt:lpstr>   Part A: Safety/Legal matters Behavior problems in the group   </vt:lpstr>
      <vt:lpstr>Safety/legal issues</vt:lpstr>
      <vt:lpstr>Safety/legal issues  Mandatory reporting </vt:lpstr>
      <vt:lpstr>Safety/legal issues   When thinking of reporting</vt:lpstr>
      <vt:lpstr>Safety/legal issues  Mandatory reporting </vt:lpstr>
      <vt:lpstr>Safety/legal issues  Finding the balance among Concept Three and Traditions Two and Four</vt:lpstr>
      <vt:lpstr>Safety/legal issues  Finding the balance among Concept Three and Traditions Two and Four</vt:lpstr>
      <vt:lpstr>Safety/legal issues  Finding the balance among Concept Three and Traditions Two and Four</vt:lpstr>
      <vt:lpstr>Safety/legal issues  Keep the focus on safety</vt:lpstr>
      <vt:lpstr>  Behavior problems  Setting boundaries with Alateen members</vt:lpstr>
      <vt:lpstr>Behavior problems Identify physical safety issues vs. group behavior problems</vt:lpstr>
      <vt:lpstr>Behavior problems  Siblings</vt:lpstr>
      <vt:lpstr>Behavior problems  Addressing a problem in the Alateen group</vt:lpstr>
      <vt:lpstr>Behavior problems  Addressing a problem in the Alateen group</vt:lpstr>
      <vt:lpstr>Behavior problems  Alateen resources in our literature and service tools</vt:lpstr>
      <vt:lpstr>Behavior problems  A group inventory may help</vt:lpstr>
      <vt:lpstr>Behavior problems  Group conscience vote</vt:lpstr>
      <vt:lpstr>Alateen Training Module IV  Dealing with Challenges in Alateen</vt:lpstr>
    </vt:vector>
  </TitlesOfParts>
  <Company>afgwso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Al-Anon Members Involved in Alateen Service</dc:title>
  <dc:creator>Marylou</dc:creator>
  <cp:lastModifiedBy>MaryLou Mahlman</cp:lastModifiedBy>
  <cp:revision>403</cp:revision>
  <cp:lastPrinted>2016-08-03T16:29:42Z</cp:lastPrinted>
  <dcterms:created xsi:type="dcterms:W3CDTF">2007-09-18T20:41:48Z</dcterms:created>
  <dcterms:modified xsi:type="dcterms:W3CDTF">2016-08-03T16:33:35Z</dcterms:modified>
</cp:coreProperties>
</file>