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5" r:id="rId1"/>
  </p:sldMasterIdLst>
  <p:notesMasterIdLst>
    <p:notesMasterId r:id="rId23"/>
  </p:notesMasterIdLst>
  <p:handoutMasterIdLst>
    <p:handoutMasterId r:id="rId24"/>
  </p:handoutMasterIdLst>
  <p:sldIdLst>
    <p:sldId id="323" r:id="rId2"/>
    <p:sldId id="293" r:id="rId3"/>
    <p:sldId id="290" r:id="rId4"/>
    <p:sldId id="267" r:id="rId5"/>
    <p:sldId id="309" r:id="rId6"/>
    <p:sldId id="278" r:id="rId7"/>
    <p:sldId id="287" r:id="rId8"/>
    <p:sldId id="277" r:id="rId9"/>
    <p:sldId id="295" r:id="rId10"/>
    <p:sldId id="262" r:id="rId11"/>
    <p:sldId id="297" r:id="rId12"/>
    <p:sldId id="275" r:id="rId13"/>
    <p:sldId id="310" r:id="rId14"/>
    <p:sldId id="321" r:id="rId15"/>
    <p:sldId id="280" r:id="rId16"/>
    <p:sldId id="289" r:id="rId17"/>
    <p:sldId id="311" r:id="rId18"/>
    <p:sldId id="272" r:id="rId19"/>
    <p:sldId id="279" r:id="rId20"/>
    <p:sldId id="298" r:id="rId21"/>
    <p:sldId id="319" r:id="rId2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84" autoAdjust="0"/>
    <p:restoredTop sz="68917" autoAdjust="0"/>
  </p:normalViewPr>
  <p:slideViewPr>
    <p:cSldViewPr>
      <p:cViewPr varScale="1">
        <p:scale>
          <a:sx n="50" d="100"/>
          <a:sy n="50" d="100"/>
        </p:scale>
        <p:origin x="-172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974" y="-7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200">
                <a:latin typeface="Arial" charset="0"/>
              </a:defRPr>
            </a:lvl1pPr>
          </a:lstStyle>
          <a:p>
            <a:pPr>
              <a:defRPr/>
            </a:pPr>
            <a:endParaRPr lang="en-US"/>
          </a:p>
        </p:txBody>
      </p:sp>
      <p:sp>
        <p:nvSpPr>
          <p:cNvPr id="5120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a:latin typeface="Arial" charset="0"/>
              </a:defRPr>
            </a:lvl1pPr>
          </a:lstStyle>
          <a:p>
            <a:pPr>
              <a:defRPr/>
            </a:pPr>
            <a:endParaRPr lang="en-US"/>
          </a:p>
        </p:txBody>
      </p:sp>
      <p:sp>
        <p:nvSpPr>
          <p:cNvPr id="5120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a:latin typeface="Arial" charset="0"/>
              </a:defRPr>
            </a:lvl1pPr>
          </a:lstStyle>
          <a:p>
            <a:pPr>
              <a:defRPr/>
            </a:pPr>
            <a:endParaRPr lang="en-US"/>
          </a:p>
        </p:txBody>
      </p:sp>
      <p:sp>
        <p:nvSpPr>
          <p:cNvPr id="5120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a:latin typeface="Arial" charset="0"/>
              </a:defRPr>
            </a:lvl1pPr>
          </a:lstStyle>
          <a:p>
            <a:pPr>
              <a:defRPr/>
            </a:pPr>
            <a:fld id="{834ADC01-F8A7-4AF2-9C03-13D9F82511D6}" type="slidenum">
              <a:rPr lang="en-US"/>
              <a:pPr>
                <a:defRPr/>
              </a:pPr>
              <a:t>‹#›</a:t>
            </a:fld>
            <a:endParaRPr lang="en-US"/>
          </a:p>
        </p:txBody>
      </p:sp>
    </p:spTree>
    <p:extLst>
      <p:ext uri="{BB962C8B-B14F-4D97-AF65-F5344CB8AC3E}">
        <p14:creationId xmlns:p14="http://schemas.microsoft.com/office/powerpoint/2010/main" val="3175115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656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5" name="Rectangle 5"/>
          <p:cNvSpPr>
            <a:spLocks noGrp="1" noChangeArrowheads="1"/>
          </p:cNvSpPr>
          <p:nvPr>
            <p:ph type="body" sz="quarter" idx="3"/>
          </p:nvPr>
        </p:nvSpPr>
        <p:spPr bwMode="auto">
          <a:xfrm>
            <a:off x="701675" y="4416425"/>
            <a:ext cx="5608638"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656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656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DACC19E1-25F5-4AC8-8695-7E4A19B9610C}" type="slidenum">
              <a:rPr lang="en-US"/>
              <a:pPr>
                <a:defRPr/>
              </a:pPr>
              <a:t>‹#›</a:t>
            </a:fld>
            <a:endParaRPr lang="en-US"/>
          </a:p>
        </p:txBody>
      </p:sp>
    </p:spTree>
    <p:extLst>
      <p:ext uri="{BB962C8B-B14F-4D97-AF65-F5344CB8AC3E}">
        <p14:creationId xmlns:p14="http://schemas.microsoft.com/office/powerpoint/2010/main" val="27832576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After the introductory</a:t>
            </a:r>
            <a:r>
              <a:rPr lang="en-US" i="1" baseline="0" dirty="0" smtClean="0"/>
              <a:t> slides OR completion of Part A, start here for Part B.  </a:t>
            </a:r>
          </a:p>
          <a:p>
            <a:endParaRPr lang="en-US" b="0" i="1" baseline="0" dirty="0" smtClean="0"/>
          </a:p>
          <a:p>
            <a:r>
              <a:rPr lang="en-US" b="1" i="0" baseline="0" dirty="0" smtClean="0"/>
              <a:t>Key points for facilitator:  </a:t>
            </a:r>
            <a:r>
              <a:rPr lang="en-US" i="0" baseline="0" dirty="0" smtClean="0"/>
              <a:t>Note what will be covered in this section.</a:t>
            </a:r>
            <a:endParaRPr lang="en-US" i="0" dirty="0" smtClean="0"/>
          </a:p>
          <a:p>
            <a:endParaRPr lang="en-US" dirty="0"/>
          </a:p>
        </p:txBody>
      </p:sp>
      <p:sp>
        <p:nvSpPr>
          <p:cNvPr id="4" name="Slide Number Placeholder 3"/>
          <p:cNvSpPr>
            <a:spLocks noGrp="1"/>
          </p:cNvSpPr>
          <p:nvPr>
            <p:ph type="sldNum" sz="quarter" idx="10"/>
          </p:nvPr>
        </p:nvSpPr>
        <p:spPr/>
        <p:txBody>
          <a:bodyPr/>
          <a:lstStyle/>
          <a:p>
            <a:pPr>
              <a:defRPr/>
            </a:pPr>
            <a:fld id="{264EE471-C544-4DA4-AE96-43A60D907343}" type="slidenum">
              <a:rPr lang="en-US" smtClean="0"/>
              <a:pPr>
                <a:defRPr/>
              </a:pPr>
              <a:t>1</a:t>
            </a:fld>
            <a:endParaRPr lang="en-US" dirty="0"/>
          </a:p>
        </p:txBody>
      </p:sp>
    </p:spTree>
    <p:extLst>
      <p:ext uri="{BB962C8B-B14F-4D97-AF65-F5344CB8AC3E}">
        <p14:creationId xmlns:p14="http://schemas.microsoft.com/office/powerpoint/2010/main" val="2718553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BF98C8F-6481-473A-94EC-DC90D9B28EC1}" type="slidenum">
              <a:rPr lang="en-US" altLang="en-US" smtClean="0">
                <a:latin typeface="Arial" charset="0"/>
              </a:rPr>
              <a:pPr/>
              <a:t>10</a:t>
            </a:fld>
            <a:endParaRPr lang="en-US" altLang="en-US" smtClean="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b="1" dirty="0" smtClean="0">
                <a:solidFill>
                  <a:srgbClr val="002060"/>
                </a:solidFill>
                <a:latin typeface="Garamond" pitchFamily="18" charset="0"/>
              </a:rPr>
              <a:t>Key points</a:t>
            </a:r>
            <a:r>
              <a:rPr lang="en-US" b="1" baseline="0" dirty="0" smtClean="0">
                <a:solidFill>
                  <a:srgbClr val="002060"/>
                </a:solidFill>
                <a:latin typeface="Garamond" pitchFamily="18" charset="0"/>
              </a:rPr>
              <a:t> for facilitators:</a:t>
            </a:r>
            <a:endParaRPr lang="en-US" b="1" dirty="0" smtClean="0">
              <a:solidFill>
                <a:srgbClr val="002060"/>
              </a:solidFill>
              <a:latin typeface="Garamond" pitchFamily="18" charset="0"/>
            </a:endParaRPr>
          </a:p>
          <a:p>
            <a:pPr marL="171450" indent="-171450" eaLnBrk="1" hangingPunct="1">
              <a:spcBef>
                <a:spcPct val="0"/>
              </a:spcBef>
              <a:buFont typeface="Arial" pitchFamily="34" charset="0"/>
              <a:buChar char="•"/>
              <a:defRPr/>
            </a:pPr>
            <a:r>
              <a:rPr lang="en-US" b="0" dirty="0" smtClean="0">
                <a:latin typeface="Garamond" pitchFamily="18" charset="0"/>
              </a:rPr>
              <a:t>Discuss how to handle the sample questions</a:t>
            </a:r>
            <a:r>
              <a:rPr lang="en-US" b="0" dirty="0" smtClean="0">
                <a:latin typeface="Garamond" pitchFamily="18" charset="0"/>
              </a:rPr>
              <a:t>.</a:t>
            </a:r>
          </a:p>
          <a:p>
            <a:pPr marL="171450" indent="-171450" eaLnBrk="1" hangingPunct="1">
              <a:spcBef>
                <a:spcPct val="0"/>
              </a:spcBef>
              <a:buFont typeface="Arial" pitchFamily="34" charset="0"/>
              <a:buChar char="•"/>
              <a:defRPr/>
            </a:pPr>
            <a:r>
              <a:rPr lang="en-US" b="0" dirty="0" smtClean="0">
                <a:latin typeface="Garamond" pitchFamily="18" charset="0"/>
              </a:rPr>
              <a:t>Important note </a:t>
            </a:r>
            <a:r>
              <a:rPr lang="en-US" b="0" dirty="0" err="1" smtClean="0">
                <a:latin typeface="Garamond" pitchFamily="18" charset="0"/>
              </a:rPr>
              <a:t>r.e</a:t>
            </a:r>
            <a:r>
              <a:rPr lang="en-US" b="0" dirty="0" smtClean="0">
                <a:latin typeface="Garamond" pitchFamily="18" charset="0"/>
              </a:rPr>
              <a:t>. the last sample question:  </a:t>
            </a:r>
          </a:p>
          <a:p>
            <a:pPr marL="628650" lvl="1" indent="-171450">
              <a:buFont typeface="Arial" panose="020B0604020202020204" pitchFamily="34" charset="0"/>
              <a:buChar char="•"/>
            </a:pPr>
            <a:r>
              <a:rPr lang="en-GB" dirty="0" smtClean="0">
                <a:latin typeface="Garamond" panose="02020404030301010803" pitchFamily="18" charset="0"/>
              </a:rPr>
              <a:t>The Alateen Group Sponsor should let the group know that, if approached by a parent about attendance, he/she will direct the parent back to each member. </a:t>
            </a:r>
          </a:p>
          <a:p>
            <a:pPr marL="628650" lvl="1" indent="-171450">
              <a:buFont typeface="Arial" panose="020B0604020202020204" pitchFamily="34" charset="0"/>
              <a:buChar char="•"/>
            </a:pPr>
            <a:r>
              <a:rPr lang="en-GB" dirty="0" smtClean="0">
                <a:latin typeface="Garamond" panose="02020404030301010803" pitchFamily="18" charset="0"/>
              </a:rPr>
              <a:t>However, if asked outright about attendance, a Sponsor does not have to lie. Covering for the Alateens is not part of the confidentiality to which each member is entitled. </a:t>
            </a:r>
          </a:p>
          <a:p>
            <a:pPr marL="171450" indent="-171450" eaLnBrk="1" hangingPunct="1">
              <a:spcBef>
                <a:spcPct val="0"/>
              </a:spcBef>
              <a:buFont typeface="Arial" pitchFamily="34" charset="0"/>
              <a:buChar char="•"/>
              <a:defRPr/>
            </a:pPr>
            <a:endParaRPr lang="en-US" b="0" dirty="0" smtClean="0">
              <a:latin typeface="Garamond" pitchFamily="18" charset="0"/>
            </a:endParaRPr>
          </a:p>
          <a:p>
            <a:pPr marL="171450" indent="-171450" eaLnBrk="1" hangingPunct="1">
              <a:spcBef>
                <a:spcPct val="0"/>
              </a:spcBef>
              <a:buFont typeface="Arial" pitchFamily="34" charset="0"/>
              <a:buChar char="•"/>
              <a:defRPr/>
            </a:pPr>
            <a:r>
              <a:rPr lang="en-US" b="1" dirty="0" smtClean="0">
                <a:latin typeface="Garamond" pitchFamily="18" charset="0"/>
              </a:rPr>
              <a:t>Activity</a:t>
            </a:r>
            <a:r>
              <a:rPr lang="en-US" b="0" dirty="0" smtClean="0">
                <a:latin typeface="Garamond" pitchFamily="18" charset="0"/>
              </a:rPr>
              <a:t>:  role play a parent probing an Alateen Group Sponsor</a:t>
            </a:r>
          </a:p>
          <a:p>
            <a:pPr eaLnBrk="1" hangingPunct="1">
              <a:spcBef>
                <a:spcPct val="0"/>
              </a:spcBef>
              <a:buFontTx/>
              <a:buChar char="•"/>
              <a:defRPr/>
            </a:pPr>
            <a:endParaRPr lang="en-US" dirty="0" smtClean="0">
              <a:latin typeface="Garamond" pitchFamily="18" charset="0"/>
            </a:endParaRPr>
          </a:p>
          <a:p>
            <a:pPr eaLnBrk="1" hangingPunct="1">
              <a:spcBef>
                <a:spcPct val="0"/>
              </a:spcBef>
              <a:defRPr/>
            </a:pPr>
            <a:r>
              <a:rPr lang="en-US" b="1" dirty="0" smtClean="0">
                <a:latin typeface="Garamond" pitchFamily="18" charset="0"/>
              </a:rPr>
              <a:t>References:</a:t>
            </a:r>
          </a:p>
          <a:p>
            <a:pPr eaLnBrk="1" hangingPunct="1">
              <a:spcBef>
                <a:spcPct val="0"/>
              </a:spcBef>
              <a:defRPr/>
            </a:pPr>
            <a:r>
              <a:rPr lang="en-US" i="1" dirty="0" smtClean="0">
                <a:latin typeface="Garamond" pitchFamily="18" charset="0"/>
              </a:rPr>
              <a:t>How Can I Help My Children </a:t>
            </a:r>
            <a:r>
              <a:rPr lang="en-US" dirty="0" smtClean="0">
                <a:latin typeface="Garamond" pitchFamily="18" charset="0"/>
              </a:rPr>
              <a:t>(P-9):  “We can discover, by accepting the help Al-Anon offers, how to make the family’s life happier.” (page 3)</a:t>
            </a:r>
          </a:p>
          <a:p>
            <a:pPr eaLnBrk="1" hangingPunct="1">
              <a:spcBef>
                <a:spcPct val="0"/>
              </a:spcBef>
              <a:defRPr/>
            </a:pPr>
            <a:r>
              <a:rPr lang="en-US" i="1" dirty="0" smtClean="0">
                <a:latin typeface="Garamond" pitchFamily="18" charset="0"/>
              </a:rPr>
              <a:t>Alateens </a:t>
            </a:r>
            <a:r>
              <a:rPr lang="en-US" i="1" baseline="0" dirty="0" smtClean="0">
                <a:latin typeface="Garamond" pitchFamily="18" charset="0"/>
              </a:rPr>
              <a:t>Share with Adults in their Lives </a:t>
            </a:r>
            <a:r>
              <a:rPr lang="en-US" dirty="0" smtClean="0">
                <a:latin typeface="Garamond" pitchFamily="18" charset="0"/>
              </a:rPr>
              <a:t>(P-67) – formerly titled “Dear</a:t>
            </a:r>
            <a:r>
              <a:rPr lang="en-US" baseline="0" dirty="0" smtClean="0">
                <a:latin typeface="Garamond" pitchFamily="18" charset="0"/>
              </a:rPr>
              <a:t> Mom &amp; Dad</a:t>
            </a:r>
            <a:r>
              <a:rPr lang="en-US" baseline="0" dirty="0" smtClean="0">
                <a:latin typeface="Garamond" pitchFamily="18" charset="0"/>
              </a:rPr>
              <a:t>”</a:t>
            </a:r>
          </a:p>
          <a:p>
            <a:pPr eaLnBrk="1" hangingPunct="1">
              <a:spcBef>
                <a:spcPct val="0"/>
              </a:spcBef>
              <a:defRPr/>
            </a:pPr>
            <a:r>
              <a:rPr lang="en-US" baseline="0" dirty="0" smtClean="0">
                <a:latin typeface="Garamond" pitchFamily="18" charset="0"/>
              </a:rPr>
              <a:t>Alateen Service e-Manual (Members’ site), “Challenges”/”Interactions with Parents” section</a:t>
            </a:r>
            <a:endParaRPr lang="en-US" dirty="0" smtClean="0">
              <a:latin typeface="Garamond" pitchFamily="18" charset="0"/>
            </a:endParaRPr>
          </a:p>
          <a:p>
            <a:pPr eaLnBrk="1" hangingPunct="1">
              <a:defRPr/>
            </a:pPr>
            <a:endParaRPr lang="en-US" b="1" dirty="0" smtClean="0">
              <a:latin typeface="Garamond" pitchFamily="18" charset="0"/>
            </a:endParaRPr>
          </a:p>
          <a:p>
            <a:pPr eaLnBrk="1" hangingPunct="1">
              <a:defRPr/>
            </a:pPr>
            <a:endParaRPr lang="en-US" b="1" dirty="0" smtClean="0">
              <a:latin typeface="Garamond" pitchFamily="18" charset="0"/>
            </a:endParaRPr>
          </a:p>
          <a:p>
            <a:pPr eaLnBrk="1" hangingPunct="1">
              <a:defRPr/>
            </a:pPr>
            <a:endParaRPr lang="en-US" dirty="0" smtClean="0">
              <a:latin typeface="Arial" pitchFamily="34" charset="0"/>
            </a:endParaRPr>
          </a:p>
          <a:p>
            <a:pPr eaLnBrk="1" hangingPunct="1">
              <a:defRPr/>
            </a:pPr>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486C921-FC6C-46ED-8BC0-8597DC88660D}" type="slidenum">
              <a:rPr lang="en-US" altLang="en-US" smtClean="0">
                <a:latin typeface="Arial" charset="0"/>
              </a:rPr>
              <a:pPr/>
              <a:t>11</a:t>
            </a:fld>
            <a:endParaRPr lang="en-US" altLang="en-US" smtClean="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b="1" dirty="0" smtClean="0">
                <a:solidFill>
                  <a:srgbClr val="002060"/>
                </a:solidFill>
                <a:latin typeface="Garamond" pitchFamily="18" charset="0"/>
              </a:rPr>
              <a:t>Key points</a:t>
            </a:r>
            <a:r>
              <a:rPr lang="en-US" b="1" baseline="0" dirty="0" smtClean="0">
                <a:solidFill>
                  <a:srgbClr val="002060"/>
                </a:solidFill>
                <a:latin typeface="Garamond" pitchFamily="18" charset="0"/>
              </a:rPr>
              <a:t> for facilitators:</a:t>
            </a:r>
            <a:endParaRPr lang="en-US" b="1" dirty="0" smtClean="0">
              <a:solidFill>
                <a:srgbClr val="002060"/>
              </a:solidFill>
              <a:latin typeface="Garamond" pitchFamily="18" charset="0"/>
            </a:endParaRPr>
          </a:p>
          <a:p>
            <a:pPr marL="171450" indent="-171450" eaLnBrk="1" hangingPunct="1">
              <a:spcBef>
                <a:spcPct val="0"/>
              </a:spcBef>
              <a:buFont typeface="Arial" pitchFamily="34" charset="0"/>
              <a:buChar char="•"/>
              <a:defRPr/>
            </a:pPr>
            <a:r>
              <a:rPr lang="en-US" dirty="0" smtClean="0">
                <a:latin typeface="Garamond" pitchFamily="18" charset="0"/>
              </a:rPr>
              <a:t>Stress with teens the importance of NOT talking about the meeting at home.</a:t>
            </a:r>
          </a:p>
          <a:p>
            <a:pPr marL="171450" indent="-171450" eaLnBrk="1" hangingPunct="1">
              <a:spcBef>
                <a:spcPct val="0"/>
              </a:spcBef>
              <a:buFont typeface="Arial" pitchFamily="34" charset="0"/>
              <a:buChar char="•"/>
              <a:defRPr/>
            </a:pPr>
            <a:r>
              <a:rPr lang="en-US" dirty="0" smtClean="0">
                <a:latin typeface="Garamond" pitchFamily="18" charset="0"/>
              </a:rPr>
              <a:t>Talk with the Alateens about how to handle questions from parents.</a:t>
            </a:r>
          </a:p>
          <a:p>
            <a:pPr marL="171450" indent="-171450" eaLnBrk="1" hangingPunct="1">
              <a:spcBef>
                <a:spcPct val="0"/>
              </a:spcBef>
              <a:buFont typeface="Arial" pitchFamily="34" charset="0"/>
              <a:buChar char="•"/>
              <a:defRPr/>
            </a:pPr>
            <a:r>
              <a:rPr lang="en-US" b="1" dirty="0" smtClean="0">
                <a:latin typeface="Garamond" pitchFamily="18" charset="0"/>
              </a:rPr>
              <a:t>Discussion:  </a:t>
            </a:r>
            <a:r>
              <a:rPr lang="en-US" b="0" dirty="0" smtClean="0">
                <a:latin typeface="Garamond" pitchFamily="18" charset="0"/>
              </a:rPr>
              <a:t>Discuss types of decisions AMIAS or Alateen Group Sponsors may not agree with (examples: parent refusing permission to attend an Alateen event, or prohibiting snacks)</a:t>
            </a:r>
          </a:p>
          <a:p>
            <a:pPr eaLnBrk="1" hangingPunct="1">
              <a:spcBef>
                <a:spcPct val="0"/>
              </a:spcBef>
              <a:buFontTx/>
              <a:buChar char="•"/>
              <a:defRPr/>
            </a:pPr>
            <a:endParaRPr lang="en-US" b="0" dirty="0" smtClean="0">
              <a:latin typeface="Garamond" pitchFamily="18" charset="0"/>
            </a:endParaRPr>
          </a:p>
          <a:p>
            <a:pPr eaLnBrk="1" hangingPunct="1">
              <a:spcBef>
                <a:spcPct val="0"/>
              </a:spcBef>
              <a:defRPr/>
            </a:pPr>
            <a:r>
              <a:rPr lang="en-US" b="1" dirty="0" smtClean="0">
                <a:latin typeface="Garamond" pitchFamily="18" charset="0"/>
              </a:rPr>
              <a:t>REFERENCES:</a:t>
            </a:r>
          </a:p>
          <a:p>
            <a:pPr eaLnBrk="1" hangingPunct="1">
              <a:spcBef>
                <a:spcPct val="0"/>
              </a:spcBef>
              <a:defRPr/>
            </a:pPr>
            <a:r>
              <a:rPr lang="en-US" i="1" dirty="0" smtClean="0">
                <a:latin typeface="Garamond" pitchFamily="18" charset="0"/>
              </a:rPr>
              <a:t>How Can I Help My Children </a:t>
            </a:r>
            <a:r>
              <a:rPr lang="en-US" dirty="0" smtClean="0">
                <a:latin typeface="Garamond" pitchFamily="18" charset="0"/>
              </a:rPr>
              <a:t>(P-9):  “Encouraging Alateen,” pages 10-11.</a:t>
            </a:r>
          </a:p>
          <a:p>
            <a:pPr eaLnBrk="1" hangingPunct="1">
              <a:spcBef>
                <a:spcPct val="0"/>
              </a:spcBef>
              <a:defRPr/>
            </a:pPr>
            <a:r>
              <a:rPr lang="en-US" i="1" dirty="0" smtClean="0">
                <a:latin typeface="Garamond" pitchFamily="18" charset="0"/>
              </a:rPr>
              <a:t>A Guide for Sponsors of Alateen Groups </a:t>
            </a:r>
            <a:r>
              <a:rPr lang="en-US" dirty="0" smtClean="0">
                <a:latin typeface="Garamond" pitchFamily="18" charset="0"/>
              </a:rPr>
              <a:t>(P-29):  “Alateen Group Sponsors Can: stress the importance of anonymity, not only for the parents, but for all members of Al-Anon, Alateen, and A.A.  This can be done without instilling a feeling of shame or secrecy.”</a:t>
            </a:r>
          </a:p>
          <a:p>
            <a:pPr eaLnBrk="1" hangingPunct="1">
              <a:defRPr/>
            </a:pPr>
            <a:endParaRPr lang="en-US" b="1" dirty="0" smtClean="0">
              <a:latin typeface="Garamond" pitchFamily="18" charset="0"/>
            </a:endParaRPr>
          </a:p>
          <a:p>
            <a:pPr eaLnBrk="1" hangingPunct="1">
              <a:defRPr/>
            </a:pPr>
            <a:endParaRPr lang="en-US" b="1" dirty="0" smtClean="0">
              <a:latin typeface="Garamond" pitchFamily="18" charset="0"/>
            </a:endParaRPr>
          </a:p>
          <a:p>
            <a:pPr eaLnBrk="1" hangingPunct="1">
              <a:defRPr/>
            </a:pPr>
            <a:endParaRPr lang="en-US" dirty="0" smtClean="0">
              <a:latin typeface="Arial" pitchFamily="34" charset="0"/>
            </a:endParaRPr>
          </a:p>
          <a:p>
            <a:pPr eaLnBrk="1" hangingPunct="1">
              <a:defRPr/>
            </a:pPr>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549DABC-DDA8-435F-91E7-0772ABBD00DF}" type="slidenum">
              <a:rPr lang="en-US" altLang="en-US" smtClean="0">
                <a:latin typeface="Arial" charset="0"/>
              </a:rPr>
              <a:pPr/>
              <a:t>12</a:t>
            </a:fld>
            <a:endParaRPr lang="en-US" altLang="en-US" smtClean="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b="1" dirty="0" smtClean="0">
                <a:solidFill>
                  <a:srgbClr val="002060"/>
                </a:solidFill>
                <a:latin typeface="Garamond" pitchFamily="18" charset="0"/>
              </a:rPr>
              <a:t>Key points</a:t>
            </a:r>
            <a:r>
              <a:rPr lang="en-US" b="1" baseline="0" dirty="0" smtClean="0">
                <a:solidFill>
                  <a:srgbClr val="002060"/>
                </a:solidFill>
                <a:latin typeface="Garamond" pitchFamily="18" charset="0"/>
              </a:rPr>
              <a:t> for facilitators:</a:t>
            </a:r>
            <a:endParaRPr lang="en-US" b="1" dirty="0" smtClean="0">
              <a:solidFill>
                <a:srgbClr val="002060"/>
              </a:solidFill>
              <a:latin typeface="Garamond" pitchFamily="18" charset="0"/>
            </a:endParaRPr>
          </a:p>
          <a:p>
            <a:pPr eaLnBrk="1" hangingPunct="1">
              <a:spcBef>
                <a:spcPct val="0"/>
              </a:spcBef>
              <a:buFontTx/>
              <a:buChar char="•"/>
              <a:defRPr/>
            </a:pPr>
            <a:r>
              <a:rPr lang="en-US" dirty="0" smtClean="0">
                <a:latin typeface="Garamond" pitchFamily="18" charset="0"/>
              </a:rPr>
              <a:t>Introduce “Whom you see here, what you hear here, when you leave here, let it stay here.”</a:t>
            </a:r>
          </a:p>
          <a:p>
            <a:pPr eaLnBrk="1" hangingPunct="1">
              <a:spcBef>
                <a:spcPct val="0"/>
              </a:spcBef>
              <a:defRPr/>
            </a:pPr>
            <a:endParaRPr lang="en-US" dirty="0" smtClean="0">
              <a:latin typeface="Garamond" pitchFamily="18" charset="0"/>
            </a:endParaRPr>
          </a:p>
          <a:p>
            <a:pPr eaLnBrk="1" hangingPunct="1">
              <a:spcBef>
                <a:spcPct val="0"/>
              </a:spcBef>
              <a:defRPr/>
            </a:pPr>
            <a:r>
              <a:rPr lang="en-US" b="1" dirty="0" smtClean="0">
                <a:latin typeface="Garamond" pitchFamily="18" charset="0"/>
              </a:rPr>
              <a:t>References:</a:t>
            </a:r>
          </a:p>
          <a:p>
            <a:pPr eaLnBrk="1" hangingPunct="1">
              <a:spcBef>
                <a:spcPct val="0"/>
              </a:spcBef>
              <a:defRPr/>
            </a:pPr>
            <a:r>
              <a:rPr lang="en-US" i="1" dirty="0" smtClean="0">
                <a:latin typeface="Garamond" pitchFamily="18" charset="0"/>
              </a:rPr>
              <a:t>Table Anonymity Card </a:t>
            </a:r>
            <a:r>
              <a:rPr lang="en-US" dirty="0" smtClean="0">
                <a:latin typeface="Garamond" pitchFamily="18" charset="0"/>
              </a:rPr>
              <a:t>(S-9)</a:t>
            </a:r>
          </a:p>
          <a:p>
            <a:pPr eaLnBrk="1" hangingPunct="1">
              <a:spcBef>
                <a:spcPct val="0"/>
              </a:spcBef>
              <a:defRPr/>
            </a:pPr>
            <a:r>
              <a:rPr lang="en-US" i="1" dirty="0" smtClean="0">
                <a:latin typeface="Garamond" pitchFamily="18" charset="0"/>
              </a:rPr>
              <a:t>2014-2017 Al-Anon/Alateen Service Manual</a:t>
            </a:r>
            <a:r>
              <a:rPr lang="en-US" dirty="0" smtClean="0">
                <a:latin typeface="Garamond" pitchFamily="18" charset="0"/>
              </a:rPr>
              <a:t> (P-24/27): “Anonymity,” pp. 91-94.</a:t>
            </a:r>
          </a:p>
          <a:p>
            <a:pPr eaLnBrk="1" hangingPunct="1">
              <a:spcBef>
                <a:spcPct val="0"/>
              </a:spcBef>
              <a:defRPr/>
            </a:pPr>
            <a:r>
              <a:rPr lang="en-US" i="1" dirty="0" smtClean="0">
                <a:latin typeface="Garamond" pitchFamily="18" charset="0"/>
              </a:rPr>
              <a:t>Alateen—Hope for Children of Alcoholics </a:t>
            </a:r>
            <a:r>
              <a:rPr lang="en-US" dirty="0" smtClean="0">
                <a:latin typeface="Garamond" pitchFamily="18" charset="0"/>
              </a:rPr>
              <a:t>(B-3):  </a:t>
            </a:r>
          </a:p>
          <a:p>
            <a:pPr marL="171450" indent="-171450" eaLnBrk="1" hangingPunct="1">
              <a:spcBef>
                <a:spcPct val="0"/>
              </a:spcBef>
              <a:buFont typeface="Arial" pitchFamily="34" charset="0"/>
              <a:buChar char="•"/>
              <a:defRPr/>
            </a:pPr>
            <a:r>
              <a:rPr lang="en-US" dirty="0" smtClean="0">
                <a:latin typeface="Garamond" pitchFamily="18" charset="0"/>
              </a:rPr>
              <a:t>“In Alateen we are all equals.  This Tradition teaches us humility.  It’s what is said, not who says it, that counts.”  (page 45)</a:t>
            </a:r>
          </a:p>
          <a:p>
            <a:pPr marL="171450" indent="-171450" eaLnBrk="1" hangingPunct="1">
              <a:spcBef>
                <a:spcPct val="0"/>
              </a:spcBef>
              <a:buFont typeface="Arial" pitchFamily="34" charset="0"/>
              <a:buChar char="•"/>
              <a:defRPr/>
            </a:pPr>
            <a:r>
              <a:rPr lang="en-US" dirty="0" smtClean="0">
                <a:latin typeface="Garamond" pitchFamily="18" charset="0"/>
              </a:rPr>
              <a:t>“Keep in confidence everything that is said at meetings. If members are assured that what they tell will not be revealed outside the group, they will feel encouraged to speak freely.” (page 100)</a:t>
            </a:r>
          </a:p>
          <a:p>
            <a:pPr eaLnBrk="1" hangingPunct="1">
              <a:spcBef>
                <a:spcPct val="0"/>
              </a:spcBef>
              <a:defRPr/>
            </a:pPr>
            <a:r>
              <a:rPr lang="en-US" b="1" dirty="0" smtClean="0">
                <a:latin typeface="Garamond" pitchFamily="18" charset="0"/>
              </a:rPr>
              <a:t>*</a:t>
            </a:r>
            <a:r>
              <a:rPr lang="en-US" i="1" dirty="0" smtClean="0">
                <a:latin typeface="Garamond" pitchFamily="18" charset="0"/>
              </a:rPr>
              <a:t>Alateen Safety Guidelines</a:t>
            </a:r>
            <a:r>
              <a:rPr lang="en-US" dirty="0" smtClean="0">
                <a:latin typeface="Garamond" pitchFamily="18" charset="0"/>
              </a:rPr>
              <a:t> (G-34): “Where reporting is required, there is no choice but to comply with the law…Alateen Group Sponsors and AMIAS who are required by law to report cases of suspected child abuse should let the Alateens know, up front before sharing begins, that they will disclose such incidents that are discussed at the meeting or event…any reporting is done on a personal basis rather than as an Alateen Group Sponsor…” (page 4)</a:t>
            </a:r>
          </a:p>
          <a:p>
            <a:pPr eaLnBrk="1" hangingPunct="1">
              <a:defRPr/>
            </a:pPr>
            <a:endParaRPr lang="en-US" b="1" dirty="0" smtClean="0">
              <a:latin typeface="Garamond" pitchFamily="18" charset="0"/>
            </a:endParaRPr>
          </a:p>
          <a:p>
            <a:pPr eaLnBrk="1" hangingPunct="1">
              <a:defRPr/>
            </a:pPr>
            <a:endParaRPr lang="en-US" b="1" dirty="0" smtClean="0">
              <a:latin typeface="Garamond" pitchFamily="18" charset="0"/>
            </a:endParaRPr>
          </a:p>
          <a:p>
            <a:pPr eaLnBrk="1" hangingPunct="1">
              <a:defRPr/>
            </a:pPr>
            <a:endParaRPr lang="en-US" dirty="0" smtClean="0">
              <a:latin typeface="Arial" pitchFamily="34" charset="0"/>
            </a:endParaRPr>
          </a:p>
          <a:p>
            <a:pPr eaLnBrk="1" hangingPunct="1">
              <a:defRPr/>
            </a:pPr>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b="1" dirty="0" smtClean="0">
                <a:solidFill>
                  <a:srgbClr val="002060"/>
                </a:solidFill>
                <a:latin typeface="Garamond" pitchFamily="18" charset="0"/>
              </a:rPr>
              <a:t>Key points</a:t>
            </a:r>
            <a:r>
              <a:rPr lang="en-US" b="1" baseline="0" dirty="0" smtClean="0">
                <a:solidFill>
                  <a:srgbClr val="002060"/>
                </a:solidFill>
                <a:latin typeface="Garamond" pitchFamily="18" charset="0"/>
              </a:rPr>
              <a:t> for facilitators:</a:t>
            </a:r>
            <a:endParaRPr lang="en-US" b="1" dirty="0" smtClean="0">
              <a:solidFill>
                <a:srgbClr val="002060"/>
              </a:solidFill>
              <a:latin typeface="Garamond" pitchFamily="18" charset="0"/>
            </a:endParaRPr>
          </a:p>
          <a:p>
            <a:pPr marL="171450" indent="-171450" eaLnBrk="1" hangingPunct="1">
              <a:spcBef>
                <a:spcPct val="0"/>
              </a:spcBef>
              <a:buFont typeface="Arial" pitchFamily="34" charset="0"/>
              <a:buChar char="•"/>
              <a:defRPr/>
            </a:pPr>
            <a:r>
              <a:rPr lang="en-US" dirty="0" smtClean="0">
                <a:latin typeface="Garamond" pitchFamily="18" charset="0"/>
              </a:rPr>
              <a:t>Important to explain Tradition Eleven as it relates to the Internet.  Al-Anon/Alateen policy is that the Internet and other electronic media are “at the level of press…”</a:t>
            </a:r>
          </a:p>
          <a:p>
            <a:pPr marL="171450" indent="-171450" eaLnBrk="1" hangingPunct="1">
              <a:spcBef>
                <a:spcPct val="0"/>
              </a:spcBef>
              <a:buFont typeface="Arial" pitchFamily="34" charset="0"/>
              <a:buChar char="•"/>
              <a:defRPr/>
            </a:pPr>
            <a:r>
              <a:rPr lang="en-US" b="0" dirty="0" smtClean="0">
                <a:latin typeface="Garamond" pitchFamily="18" charset="0"/>
              </a:rPr>
              <a:t>Discussion on this Tradition can illuminate the subject.</a:t>
            </a:r>
          </a:p>
          <a:p>
            <a:pPr eaLnBrk="1" hangingPunct="1">
              <a:spcBef>
                <a:spcPct val="0"/>
              </a:spcBef>
              <a:defRPr/>
            </a:pPr>
            <a:endParaRPr lang="en-US" dirty="0" smtClean="0">
              <a:latin typeface="Garamond" pitchFamily="18" charset="0"/>
            </a:endParaRPr>
          </a:p>
          <a:p>
            <a:pPr eaLnBrk="1" hangingPunct="1">
              <a:spcBef>
                <a:spcPct val="0"/>
              </a:spcBef>
              <a:defRPr/>
            </a:pPr>
            <a:r>
              <a:rPr lang="en-US" b="1" dirty="0" smtClean="0">
                <a:latin typeface="Garamond" pitchFamily="18" charset="0"/>
              </a:rPr>
              <a:t>References:</a:t>
            </a:r>
          </a:p>
          <a:p>
            <a:pPr eaLnBrk="1" hangingPunct="1">
              <a:spcBef>
                <a:spcPct val="0"/>
              </a:spcBef>
              <a:defRPr/>
            </a:pPr>
            <a:r>
              <a:rPr lang="en-US" i="1" dirty="0" smtClean="0">
                <a:latin typeface="Garamond" pitchFamily="18" charset="0"/>
              </a:rPr>
              <a:t>Alateen—Hope for Children of Alcoholics </a:t>
            </a:r>
            <a:r>
              <a:rPr lang="en-US" dirty="0" smtClean="0">
                <a:latin typeface="Garamond" pitchFamily="18" charset="0"/>
              </a:rPr>
              <a:t>(B-3):  “We maintain our anonymity at the level of press, radio, TV, and film because no one person is authorized to be a spokesperson for Alateen.”  (page 44). Al-Anon policy is that Tradition Eleven includes the Internet and other forms of electronic media.</a:t>
            </a:r>
          </a:p>
          <a:p>
            <a:pPr eaLnBrk="1" hangingPunct="1">
              <a:spcBef>
                <a:spcPct val="0"/>
              </a:spcBef>
              <a:defRPr/>
            </a:pPr>
            <a:r>
              <a:rPr lang="en-US" dirty="0" smtClean="0">
                <a:latin typeface="Garamond" pitchFamily="18" charset="0"/>
              </a:rPr>
              <a:t>Alateen WSO Facebook</a:t>
            </a:r>
            <a:r>
              <a:rPr lang="en-US" baseline="0" dirty="0" smtClean="0">
                <a:latin typeface="Garamond" pitchFamily="18" charset="0"/>
              </a:rPr>
              <a:t> page</a:t>
            </a:r>
            <a:endParaRPr lang="en-US" dirty="0" smtClean="0">
              <a:latin typeface="Garamond" pitchFamily="18" charset="0"/>
            </a:endParaRPr>
          </a:p>
          <a:p>
            <a:pPr eaLnBrk="1" hangingPunct="1">
              <a:spcBef>
                <a:spcPct val="0"/>
              </a:spcBef>
              <a:defRPr/>
            </a:pPr>
            <a:endParaRPr lang="en-US" b="1" dirty="0" smtClean="0">
              <a:latin typeface="Garamond" pitchFamily="18" charset="0"/>
            </a:endParaRPr>
          </a:p>
          <a:p>
            <a:pPr eaLnBrk="1" hangingPunct="1">
              <a:defRPr/>
            </a:pPr>
            <a:endParaRPr lang="en-US" b="1" dirty="0" smtClean="0">
              <a:latin typeface="Garamond" pitchFamily="18" charset="0"/>
            </a:endParaRPr>
          </a:p>
          <a:p>
            <a:pPr eaLnBrk="1" hangingPunct="1">
              <a:defRPr/>
            </a:pPr>
            <a:endParaRPr lang="en-US" b="1" dirty="0" smtClean="0">
              <a:latin typeface="Garamond" pitchFamily="18" charset="0"/>
            </a:endParaRPr>
          </a:p>
          <a:p>
            <a:pPr>
              <a:defRPr/>
            </a:pPr>
            <a:endParaRPr lang="en-US" dirty="0" smtClean="0">
              <a:latin typeface="Arial"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FA483F4-ECCB-4DA7-86DF-D9B158DD1714}" type="slidenum">
              <a:rPr lang="en-US" altLang="en-US" smtClean="0">
                <a:latin typeface="Arial" charset="0"/>
              </a:rPr>
              <a:pPr/>
              <a:t>13</a:t>
            </a:fld>
            <a:endParaRPr lang="en-US"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b="1" dirty="0" smtClean="0">
                <a:solidFill>
                  <a:srgbClr val="002060"/>
                </a:solidFill>
                <a:latin typeface="Garamond" pitchFamily="18" charset="0"/>
              </a:rPr>
              <a:t>Key points</a:t>
            </a:r>
            <a:r>
              <a:rPr lang="en-US" b="1" baseline="0" dirty="0" smtClean="0">
                <a:solidFill>
                  <a:srgbClr val="002060"/>
                </a:solidFill>
                <a:latin typeface="Garamond" pitchFamily="18" charset="0"/>
              </a:rPr>
              <a:t> for facilitators:</a:t>
            </a:r>
            <a:endParaRPr lang="en-US" b="1" dirty="0" smtClean="0">
              <a:solidFill>
                <a:srgbClr val="002060"/>
              </a:solidFill>
              <a:latin typeface="Garamond" pitchFamily="18" charset="0"/>
            </a:endParaRPr>
          </a:p>
          <a:p>
            <a:pPr marL="171450" indent="-171450" eaLnBrk="1" hangingPunct="1">
              <a:spcBef>
                <a:spcPct val="0"/>
              </a:spcBef>
              <a:buFont typeface="Arial" pitchFamily="34" charset="0"/>
              <a:buChar char="•"/>
              <a:defRPr/>
            </a:pPr>
            <a:r>
              <a:rPr lang="en-US" dirty="0" smtClean="0">
                <a:latin typeface="Garamond" pitchFamily="18" charset="0"/>
              </a:rPr>
              <a:t> Information posted on the Internet is available to the general public.  For the safety of our Alateens, we never post Alateen phone numbers, e-mail addresses, or any other identifying information.  </a:t>
            </a:r>
          </a:p>
          <a:p>
            <a:pPr marL="171450" indent="-171450" eaLnBrk="1" hangingPunct="1">
              <a:spcBef>
                <a:spcPct val="0"/>
              </a:spcBef>
              <a:buFont typeface="Arial" pitchFamily="34" charset="0"/>
              <a:buChar char="•"/>
              <a:defRPr/>
            </a:pPr>
            <a:r>
              <a:rPr lang="en-US" dirty="0" smtClean="0">
                <a:latin typeface="Garamond" pitchFamily="18" charset="0"/>
              </a:rPr>
              <a:t>Example is the “Alateen WSO” Facebook page:  this is not a place to share, but a page to use for</a:t>
            </a:r>
            <a:r>
              <a:rPr lang="en-US" baseline="0" dirty="0" smtClean="0">
                <a:latin typeface="Garamond" pitchFamily="18" charset="0"/>
              </a:rPr>
              <a:t> public outreach, to help to spread the word about Alateen on Facebook.</a:t>
            </a:r>
            <a:endParaRPr lang="en-US" dirty="0" smtClean="0">
              <a:latin typeface="Garamond" pitchFamily="18" charset="0"/>
            </a:endParaRPr>
          </a:p>
          <a:p>
            <a:pPr eaLnBrk="1" hangingPunct="1">
              <a:spcBef>
                <a:spcPct val="0"/>
              </a:spcBef>
              <a:buFontTx/>
              <a:buChar char="•"/>
              <a:defRPr/>
            </a:pPr>
            <a:endParaRPr lang="en-US" dirty="0" smtClean="0">
              <a:latin typeface="Garamond" pitchFamily="18" charset="0"/>
            </a:endParaRPr>
          </a:p>
          <a:p>
            <a:pPr eaLnBrk="1" hangingPunct="1">
              <a:spcBef>
                <a:spcPct val="0"/>
              </a:spcBef>
              <a:defRPr/>
            </a:pPr>
            <a:r>
              <a:rPr lang="en-US" b="1" dirty="0" smtClean="0">
                <a:latin typeface="Garamond" pitchFamily="18" charset="0"/>
              </a:rPr>
              <a:t>References:</a:t>
            </a:r>
          </a:p>
          <a:p>
            <a:pPr eaLnBrk="1" hangingPunct="1">
              <a:spcBef>
                <a:spcPct val="0"/>
              </a:spcBef>
              <a:defRPr/>
            </a:pPr>
            <a:r>
              <a:rPr lang="en-US" i="1" dirty="0" smtClean="0">
                <a:latin typeface="Garamond" pitchFamily="18" charset="0"/>
              </a:rPr>
              <a:t>Guideline for Al-Anon Web Sites </a:t>
            </a:r>
            <a:r>
              <a:rPr lang="en-US" dirty="0" smtClean="0">
                <a:latin typeface="Garamond" pitchFamily="18" charset="0"/>
              </a:rPr>
              <a:t>(G-40):  “Full names should not be used as e-mail addresses in publications or on Web sites. Some areas use an e-mail address system that includes the service position plus the member’s first name and last initial. For safety reasons, never post identifying Alateen information.”</a:t>
            </a:r>
          </a:p>
          <a:p>
            <a:pPr eaLnBrk="1" hangingPunct="1">
              <a:spcBef>
                <a:spcPct val="0"/>
              </a:spcBef>
              <a:defRPr/>
            </a:pPr>
            <a:endParaRPr lang="en-US" dirty="0" smtClean="0">
              <a:latin typeface="Garamond" pitchFamily="18" charset="0"/>
            </a:endParaRPr>
          </a:p>
          <a:p>
            <a:pPr eaLnBrk="1" hangingPunct="1">
              <a:defRPr/>
            </a:pPr>
            <a:endParaRPr lang="en-US" b="1" dirty="0" smtClean="0">
              <a:latin typeface="Garamond" pitchFamily="18" charset="0"/>
            </a:endParaRPr>
          </a:p>
          <a:p>
            <a:pPr eaLnBrk="1" hangingPunct="1">
              <a:defRPr/>
            </a:pPr>
            <a:endParaRPr lang="en-US" b="1" dirty="0" smtClean="0">
              <a:latin typeface="Garamond" pitchFamily="18" charset="0"/>
            </a:endParaRPr>
          </a:p>
          <a:p>
            <a:pPr>
              <a:defRPr/>
            </a:pPr>
            <a:endParaRPr lang="en-US" dirty="0" smtClean="0">
              <a:latin typeface="Arial"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575CD91-81E6-431E-922F-EFD8F60729B1}" type="slidenum">
              <a:rPr lang="en-US" altLang="en-US" smtClean="0">
                <a:latin typeface="Arial" charset="0"/>
              </a:rPr>
              <a:pPr/>
              <a:t>14</a:t>
            </a:fld>
            <a:endParaRPr lang="en-US"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C826191-523C-45DE-9F8A-0C8614DBBC03}" type="slidenum">
              <a:rPr lang="en-US" altLang="en-US" smtClean="0">
                <a:latin typeface="Arial" charset="0"/>
              </a:rPr>
              <a:pPr/>
              <a:t>15</a:t>
            </a:fld>
            <a:endParaRPr lang="en-US" altLang="en-US" smtClean="0">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b="1" dirty="0" smtClean="0">
                <a:solidFill>
                  <a:srgbClr val="002060"/>
                </a:solidFill>
                <a:latin typeface="Garamond" pitchFamily="18" charset="0"/>
              </a:rPr>
              <a:t>Key points</a:t>
            </a:r>
            <a:r>
              <a:rPr lang="en-US" b="1" baseline="0" dirty="0" smtClean="0">
                <a:solidFill>
                  <a:srgbClr val="002060"/>
                </a:solidFill>
                <a:latin typeface="Garamond" pitchFamily="18" charset="0"/>
              </a:rPr>
              <a:t> for facilitators:</a:t>
            </a:r>
            <a:endParaRPr lang="en-US" b="1" dirty="0" smtClean="0">
              <a:solidFill>
                <a:srgbClr val="002060"/>
              </a:solidFill>
              <a:latin typeface="Garamond" pitchFamily="18" charset="0"/>
            </a:endParaRPr>
          </a:p>
          <a:p>
            <a:pPr eaLnBrk="1" hangingPunct="1">
              <a:spcBef>
                <a:spcPct val="0"/>
              </a:spcBef>
              <a:buFontTx/>
              <a:buChar char="•"/>
            </a:pPr>
            <a:r>
              <a:rPr lang="en-US" altLang="en-US" dirty="0" smtClean="0">
                <a:latin typeface="Garamond" pitchFamily="18" charset="0"/>
              </a:rPr>
              <a:t>Talking about Alateen on-line may seem harmless, but we are asked to abide by Tradition Eleven.</a:t>
            </a:r>
          </a:p>
          <a:p>
            <a:pPr eaLnBrk="1" hangingPunct="1">
              <a:spcBef>
                <a:spcPct val="0"/>
              </a:spcBef>
              <a:buFontTx/>
              <a:buChar char="•"/>
            </a:pPr>
            <a:r>
              <a:rPr lang="en-US" altLang="en-US" b="0" dirty="0" smtClean="0">
                <a:latin typeface="Garamond" pitchFamily="18" charset="0"/>
              </a:rPr>
              <a:t> </a:t>
            </a:r>
            <a:r>
              <a:rPr lang="en-US" altLang="en-US" b="1" dirty="0" smtClean="0">
                <a:latin typeface="Garamond" pitchFamily="18" charset="0"/>
              </a:rPr>
              <a:t>Discussion:  </a:t>
            </a:r>
            <a:r>
              <a:rPr lang="en-US" altLang="en-US" b="0" dirty="0" smtClean="0">
                <a:latin typeface="Garamond" pitchFamily="18" charset="0"/>
              </a:rPr>
              <a:t>How can we help Alateens to understand Tradition Eleven as it applies to the Internet?</a:t>
            </a:r>
          </a:p>
          <a:p>
            <a:pPr eaLnBrk="1" hangingPunct="1">
              <a:spcBef>
                <a:spcPct val="0"/>
              </a:spcBef>
            </a:pPr>
            <a:endParaRPr lang="en-US" altLang="en-US" dirty="0" smtClean="0">
              <a:latin typeface="Garamond" pitchFamily="18" charset="0"/>
            </a:endParaRPr>
          </a:p>
          <a:p>
            <a:pPr eaLnBrk="1" hangingPunct="1">
              <a:spcBef>
                <a:spcPct val="0"/>
              </a:spcBef>
            </a:pPr>
            <a:r>
              <a:rPr lang="en-US" altLang="en-US" b="1" dirty="0" smtClean="0">
                <a:latin typeface="Garamond" pitchFamily="18" charset="0"/>
              </a:rPr>
              <a:t>References:</a:t>
            </a:r>
          </a:p>
          <a:p>
            <a:pPr eaLnBrk="1" hangingPunct="1">
              <a:spcBef>
                <a:spcPct val="0"/>
              </a:spcBef>
            </a:pPr>
            <a:r>
              <a:rPr lang="en-US" altLang="en-US" i="1" dirty="0" smtClean="0">
                <a:latin typeface="Garamond" pitchFamily="18" charset="0"/>
              </a:rPr>
              <a:t>Alateen—Hope for Children of Alcoholics </a:t>
            </a:r>
            <a:r>
              <a:rPr lang="en-US" altLang="en-US" dirty="0" smtClean="0">
                <a:latin typeface="Garamond" pitchFamily="18" charset="0"/>
              </a:rPr>
              <a:t>(B-3), Tradition Eleven</a:t>
            </a:r>
          </a:p>
          <a:p>
            <a:pPr eaLnBrk="1" hangingPunct="1">
              <a:spcBef>
                <a:spcPct val="0"/>
              </a:spcBef>
            </a:pPr>
            <a:endParaRPr lang="en-US" altLang="en-US" b="1" dirty="0" smtClean="0">
              <a:latin typeface="Garamond" pitchFamily="18" charset="0"/>
            </a:endParaRPr>
          </a:p>
          <a:p>
            <a:pPr eaLnBrk="1" hangingPunct="1"/>
            <a:endParaRPr lang="en-US" altLang="en-US" b="1" dirty="0" smtClean="0">
              <a:latin typeface="Garamond" pitchFamily="18" charset="0"/>
            </a:endParaRPr>
          </a:p>
          <a:p>
            <a:pPr eaLnBrk="1" hangingPunct="1"/>
            <a:endParaRPr lang="en-US" altLang="en-US" b="1" dirty="0" smtClean="0">
              <a:latin typeface="Garamond" pitchFamily="18" charset="0"/>
            </a:endParaRPr>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b="1" dirty="0" smtClean="0">
                <a:solidFill>
                  <a:srgbClr val="002060"/>
                </a:solidFill>
                <a:latin typeface="Garamond" pitchFamily="18" charset="0"/>
              </a:rPr>
              <a:t>Key points</a:t>
            </a:r>
            <a:r>
              <a:rPr lang="en-US" b="1" baseline="0" dirty="0" smtClean="0">
                <a:solidFill>
                  <a:srgbClr val="002060"/>
                </a:solidFill>
                <a:latin typeface="Garamond" pitchFamily="18" charset="0"/>
              </a:rPr>
              <a:t> for facilitators:</a:t>
            </a:r>
            <a:endParaRPr lang="en-US" b="1" dirty="0" smtClean="0">
              <a:solidFill>
                <a:srgbClr val="002060"/>
              </a:solidFill>
              <a:latin typeface="Garamond" pitchFamily="18" charset="0"/>
            </a:endParaRPr>
          </a:p>
          <a:p>
            <a:pPr eaLnBrk="1" hangingPunct="1">
              <a:spcBef>
                <a:spcPct val="0"/>
              </a:spcBef>
              <a:buFontTx/>
              <a:buChar char="•"/>
            </a:pPr>
            <a:r>
              <a:rPr lang="en-US" altLang="en-US" dirty="0" smtClean="0">
                <a:latin typeface="Garamond" pitchFamily="18" charset="0"/>
              </a:rPr>
              <a:t>Study in the Alateen Group of Tradition Seven can encourage Alateens to seek ways of funding their group and group activities, as well as supporting their district, AIS, Area, and WSO.</a:t>
            </a:r>
          </a:p>
          <a:p>
            <a:pPr eaLnBrk="1" hangingPunct="1">
              <a:spcBef>
                <a:spcPct val="0"/>
              </a:spcBef>
              <a:buFontTx/>
              <a:buChar char="•"/>
            </a:pPr>
            <a:r>
              <a:rPr lang="en-US" altLang="en-US" b="1" dirty="0" smtClean="0">
                <a:latin typeface="Garamond" pitchFamily="18" charset="0"/>
              </a:rPr>
              <a:t>Discussion:  </a:t>
            </a:r>
            <a:r>
              <a:rPr lang="en-US" altLang="en-US" b="0" dirty="0" smtClean="0">
                <a:latin typeface="Garamond" pitchFamily="18" charset="0"/>
              </a:rPr>
              <a:t>How can we help the Alateens to understand Tradition Seven?</a:t>
            </a:r>
          </a:p>
          <a:p>
            <a:pPr eaLnBrk="1" hangingPunct="1">
              <a:spcBef>
                <a:spcPct val="0"/>
              </a:spcBef>
            </a:pPr>
            <a:endParaRPr lang="en-US" altLang="en-US" dirty="0" smtClean="0">
              <a:latin typeface="Garamond" pitchFamily="18" charset="0"/>
            </a:endParaRPr>
          </a:p>
          <a:p>
            <a:pPr eaLnBrk="1" hangingPunct="1">
              <a:spcBef>
                <a:spcPct val="0"/>
              </a:spcBef>
            </a:pPr>
            <a:r>
              <a:rPr lang="en-US" altLang="en-US" b="1" dirty="0" smtClean="0">
                <a:latin typeface="Garamond" pitchFamily="18" charset="0"/>
              </a:rPr>
              <a:t>References:</a:t>
            </a:r>
          </a:p>
          <a:p>
            <a:pPr eaLnBrk="1" hangingPunct="1">
              <a:spcBef>
                <a:spcPct val="0"/>
              </a:spcBef>
            </a:pPr>
            <a:r>
              <a:rPr lang="en-US" altLang="en-US" i="1" dirty="0" smtClean="0">
                <a:latin typeface="Garamond" pitchFamily="18" charset="0"/>
              </a:rPr>
              <a:t>2014-2017 Al-Anon/Alateen Service Manual</a:t>
            </a:r>
            <a:r>
              <a:rPr lang="en-US" altLang="en-US" dirty="0" smtClean="0">
                <a:latin typeface="Garamond" pitchFamily="18" charset="0"/>
              </a:rPr>
              <a:t> (P-24/27):  “It may be difficult for a new Alateen group to meet all its expenses and needs. The local Al-Anon group(s) or district may provide literature or funds to help the group get started, with the goal of the Alateen group becoming fully self-supporting as soon as possible.” (page 90)</a:t>
            </a:r>
          </a:p>
          <a:p>
            <a:pPr eaLnBrk="1" hangingPunct="1">
              <a:spcBef>
                <a:spcPct val="0"/>
              </a:spcBef>
            </a:pPr>
            <a:r>
              <a:rPr lang="en-US" altLang="en-US" i="1" dirty="0" smtClean="0">
                <a:latin typeface="Garamond" pitchFamily="18" charset="0"/>
              </a:rPr>
              <a:t>Alateen—Hope for Children of Alcoholics </a:t>
            </a:r>
            <a:r>
              <a:rPr lang="en-US" altLang="en-US" dirty="0" smtClean="0">
                <a:latin typeface="Garamond" pitchFamily="18" charset="0"/>
              </a:rPr>
              <a:t>(B-3): “Tradition Seven,” pages 37-39</a:t>
            </a:r>
          </a:p>
          <a:p>
            <a:pPr eaLnBrk="1" hangingPunct="1">
              <a:spcBef>
                <a:spcPct val="0"/>
              </a:spcBef>
            </a:pPr>
            <a:r>
              <a:rPr lang="en-US" altLang="en-US" i="1" dirty="0" smtClean="0">
                <a:latin typeface="Garamond" pitchFamily="18" charset="0"/>
              </a:rPr>
              <a:t>Seventh Tradition </a:t>
            </a:r>
            <a:r>
              <a:rPr lang="en-US" altLang="en-US" dirty="0" smtClean="0">
                <a:latin typeface="Garamond" pitchFamily="18" charset="0"/>
              </a:rPr>
              <a:t>(S-21)</a:t>
            </a:r>
          </a:p>
          <a:p>
            <a:endParaRPr lang="en-US" altLang="en-US" dirty="0"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3F352F1-0533-403C-843D-E6A52A8037D8}" type="slidenum">
              <a:rPr lang="en-US" altLang="en-US" smtClean="0">
                <a:latin typeface="Arial" charset="0"/>
              </a:rPr>
              <a:pPr/>
              <a:t>16</a:t>
            </a:fld>
            <a:endParaRPr lang="en-US"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b="1" dirty="0" smtClean="0">
                <a:solidFill>
                  <a:srgbClr val="002060"/>
                </a:solidFill>
                <a:latin typeface="Garamond" pitchFamily="18" charset="0"/>
              </a:rPr>
              <a:t>Key points</a:t>
            </a:r>
            <a:r>
              <a:rPr lang="en-US" b="1" baseline="0" dirty="0" smtClean="0">
                <a:solidFill>
                  <a:srgbClr val="002060"/>
                </a:solidFill>
                <a:latin typeface="Garamond" pitchFamily="18" charset="0"/>
              </a:rPr>
              <a:t> for facilitators:</a:t>
            </a:r>
            <a:endParaRPr lang="en-US" b="1" dirty="0" smtClean="0">
              <a:solidFill>
                <a:srgbClr val="002060"/>
              </a:solidFill>
              <a:latin typeface="Garamond" pitchFamily="18" charset="0"/>
            </a:endParaRPr>
          </a:p>
          <a:p>
            <a:pPr eaLnBrk="1" hangingPunct="1">
              <a:spcBef>
                <a:spcPct val="0"/>
              </a:spcBef>
              <a:buFontTx/>
              <a:buChar char="•"/>
            </a:pPr>
            <a:r>
              <a:rPr lang="en-US" altLang="en-US" dirty="0" smtClean="0">
                <a:latin typeface="Garamond" pitchFamily="18" charset="0"/>
              </a:rPr>
              <a:t>Study of Tradition Seven can encourage Alateens to seek ways of funding activities such as attending Alateen conferences.</a:t>
            </a:r>
          </a:p>
          <a:p>
            <a:pPr eaLnBrk="1" hangingPunct="1">
              <a:spcBef>
                <a:spcPct val="0"/>
              </a:spcBef>
              <a:buFontTx/>
              <a:buChar char="•"/>
            </a:pPr>
            <a:r>
              <a:rPr lang="en-US" altLang="en-US" b="1" dirty="0" smtClean="0">
                <a:latin typeface="Garamond" pitchFamily="18" charset="0"/>
              </a:rPr>
              <a:t>Discussion:  </a:t>
            </a:r>
            <a:r>
              <a:rPr lang="en-US" altLang="en-US" b="0" dirty="0" smtClean="0">
                <a:latin typeface="Garamond" pitchFamily="18" charset="0"/>
              </a:rPr>
              <a:t>How can Al-Anon help Alateens to be fully self-supporting?</a:t>
            </a:r>
          </a:p>
          <a:p>
            <a:pPr eaLnBrk="1" hangingPunct="1">
              <a:spcBef>
                <a:spcPct val="0"/>
              </a:spcBef>
            </a:pPr>
            <a:endParaRPr lang="en-US" altLang="en-US" dirty="0" smtClean="0">
              <a:latin typeface="Garamond" pitchFamily="18" charset="0"/>
            </a:endParaRPr>
          </a:p>
          <a:p>
            <a:pPr eaLnBrk="1" hangingPunct="1">
              <a:spcBef>
                <a:spcPct val="0"/>
              </a:spcBef>
            </a:pPr>
            <a:r>
              <a:rPr lang="en-US" altLang="en-US" b="1" dirty="0" smtClean="0">
                <a:latin typeface="Garamond" pitchFamily="18" charset="0"/>
              </a:rPr>
              <a:t>References:</a:t>
            </a:r>
          </a:p>
          <a:p>
            <a:pPr>
              <a:spcBef>
                <a:spcPct val="0"/>
              </a:spcBef>
            </a:pPr>
            <a:r>
              <a:rPr lang="en-US" altLang="en-US" i="1" dirty="0" smtClean="0">
                <a:latin typeface="Garamond" pitchFamily="18" charset="0"/>
              </a:rPr>
              <a:t>Alateen Conferences </a:t>
            </a:r>
            <a:r>
              <a:rPr lang="en-US" altLang="en-US" dirty="0" smtClean="0">
                <a:latin typeface="Garamond" pitchFamily="18" charset="0"/>
              </a:rPr>
              <a:t>Guideline (G-16): “Areas, districts, groups, or Conferences may have fundraising events to provide full or partial scholarships for Alateens or Sponsors who may not otherwise be able to attend.”</a:t>
            </a:r>
            <a:endParaRPr lang="en-US" altLang="en-US" i="1" dirty="0" smtClean="0">
              <a:latin typeface="Garamond" pitchFamily="18" charset="0"/>
            </a:endParaRPr>
          </a:p>
          <a:p>
            <a:pPr eaLnBrk="1" hangingPunct="1">
              <a:spcBef>
                <a:spcPct val="0"/>
              </a:spcBef>
            </a:pPr>
            <a:r>
              <a:rPr lang="en-US" altLang="en-US" i="1" dirty="0" smtClean="0">
                <a:latin typeface="Garamond" pitchFamily="18" charset="0"/>
              </a:rPr>
              <a:t>Alateen—Hope for Children of Alcoholics </a:t>
            </a:r>
            <a:r>
              <a:rPr lang="en-US" altLang="en-US" dirty="0" smtClean="0">
                <a:latin typeface="Garamond" pitchFamily="18" charset="0"/>
              </a:rPr>
              <a:t>(B-3): “Tradition Seven,” pages 37-39.</a:t>
            </a:r>
          </a:p>
          <a:p>
            <a:pPr eaLnBrk="1" hangingPunct="1">
              <a:spcBef>
                <a:spcPct val="0"/>
              </a:spcBef>
            </a:pPr>
            <a:r>
              <a:rPr lang="en-US" altLang="en-US" i="1" dirty="0" smtClean="0">
                <a:latin typeface="Garamond" pitchFamily="18" charset="0"/>
              </a:rPr>
              <a:t>2014-2017 Al-Anon/Alateen Service Manual </a:t>
            </a:r>
            <a:r>
              <a:rPr lang="en-US" altLang="en-US" dirty="0" smtClean="0">
                <a:latin typeface="Garamond" pitchFamily="18" charset="0"/>
              </a:rPr>
              <a:t>(P-24/27), pages 97-98.</a:t>
            </a:r>
          </a:p>
          <a:p>
            <a:pPr eaLnBrk="1" hangingPunct="1">
              <a:spcBef>
                <a:spcPct val="0"/>
              </a:spcBef>
            </a:pPr>
            <a:endParaRPr lang="en-US" altLang="en-US" b="1" dirty="0" smtClean="0">
              <a:latin typeface="Garamond" pitchFamily="18" charset="0"/>
            </a:endParaRPr>
          </a:p>
          <a:p>
            <a:endParaRPr lang="en-US" altLang="en-US"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7127096-C5A0-431F-80C5-2A53290A8EEC}" type="slidenum">
              <a:rPr lang="en-US" altLang="en-US" smtClean="0">
                <a:latin typeface="Arial" charset="0"/>
              </a:rPr>
              <a:pPr/>
              <a:t>17</a:t>
            </a:fld>
            <a:endParaRPr lang="en-US"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A3733ED-6697-4811-BB25-A4D82E6E3E34}" type="slidenum">
              <a:rPr lang="en-US" altLang="en-US" smtClean="0">
                <a:latin typeface="Arial" charset="0"/>
              </a:rPr>
              <a:pPr/>
              <a:t>18</a:t>
            </a:fld>
            <a:endParaRPr lang="en-US" altLang="en-US" smtClean="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b="1" dirty="0" smtClean="0">
                <a:solidFill>
                  <a:srgbClr val="002060"/>
                </a:solidFill>
                <a:latin typeface="Garamond" pitchFamily="18" charset="0"/>
              </a:rPr>
              <a:t>Key points</a:t>
            </a:r>
            <a:r>
              <a:rPr lang="en-US" b="1" baseline="0" dirty="0" smtClean="0">
                <a:solidFill>
                  <a:srgbClr val="002060"/>
                </a:solidFill>
                <a:latin typeface="Garamond" pitchFamily="18" charset="0"/>
              </a:rPr>
              <a:t> for facilitators:</a:t>
            </a:r>
            <a:endParaRPr lang="en-US" b="1" dirty="0" smtClean="0">
              <a:solidFill>
                <a:srgbClr val="002060"/>
              </a:solidFill>
              <a:latin typeface="Garamond" pitchFamily="18" charset="0"/>
            </a:endParaRPr>
          </a:p>
          <a:p>
            <a:pPr eaLnBrk="1" hangingPunct="1">
              <a:spcBef>
                <a:spcPct val="0"/>
              </a:spcBef>
              <a:buFontTx/>
              <a:buChar char="•"/>
            </a:pPr>
            <a:r>
              <a:rPr lang="en-US" altLang="en-US" dirty="0" smtClean="0">
                <a:latin typeface="Garamond" pitchFamily="18" charset="0"/>
              </a:rPr>
              <a:t>Additional study on the Traditions is available in our Al-Anon literature; the better the Alateen Group Sponsors’ understanding, the more they will be able to help the Alateens to understand.</a:t>
            </a:r>
          </a:p>
          <a:p>
            <a:pPr eaLnBrk="1" hangingPunct="1">
              <a:spcBef>
                <a:spcPct val="0"/>
              </a:spcBef>
            </a:pPr>
            <a:endParaRPr lang="en-US" altLang="en-US" dirty="0" smtClean="0">
              <a:latin typeface="Garamond" pitchFamily="18" charset="0"/>
            </a:endParaRPr>
          </a:p>
          <a:p>
            <a:pPr eaLnBrk="1" hangingPunct="1">
              <a:spcBef>
                <a:spcPct val="0"/>
              </a:spcBef>
            </a:pPr>
            <a:r>
              <a:rPr lang="en-US" altLang="en-US" b="1" dirty="0" smtClean="0">
                <a:latin typeface="Garamond" pitchFamily="18" charset="0"/>
              </a:rPr>
              <a:t>References:</a:t>
            </a:r>
          </a:p>
          <a:p>
            <a:pPr eaLnBrk="1" hangingPunct="1">
              <a:spcBef>
                <a:spcPct val="0"/>
              </a:spcBef>
            </a:pPr>
            <a:r>
              <a:rPr lang="en-US" altLang="en-US" i="1" dirty="0" smtClean="0">
                <a:latin typeface="Garamond" pitchFamily="18" charset="0"/>
              </a:rPr>
              <a:t>Alateen—Hope for Children of Alcoholics </a:t>
            </a:r>
            <a:r>
              <a:rPr lang="en-US" altLang="en-US" dirty="0" smtClean="0">
                <a:latin typeface="Garamond" pitchFamily="18" charset="0"/>
              </a:rPr>
              <a:t>(B-3): “The Traditions are the result of many lessons learned the hard way.  If we pay attention to them, we don’t have to repeat those same mistakes.  We will be keeping our group on the right track.”</a:t>
            </a:r>
          </a:p>
          <a:p>
            <a:pPr eaLnBrk="1" hangingPunct="1">
              <a:spcBef>
                <a:spcPct val="0"/>
              </a:spcBef>
            </a:pPr>
            <a:r>
              <a:rPr lang="en-US" altLang="en-US" i="1" dirty="0" smtClean="0">
                <a:latin typeface="Garamond" pitchFamily="18" charset="0"/>
              </a:rPr>
              <a:t>Courage to Be Me—Living with Alcoholism </a:t>
            </a:r>
            <a:r>
              <a:rPr lang="en-US" altLang="en-US" dirty="0" smtClean="0">
                <a:latin typeface="Garamond" pitchFamily="18" charset="0"/>
              </a:rPr>
              <a:t>(B-23)</a:t>
            </a:r>
          </a:p>
          <a:p>
            <a:pPr eaLnBrk="1" hangingPunct="1">
              <a:spcBef>
                <a:spcPct val="0"/>
              </a:spcBef>
            </a:pPr>
            <a:r>
              <a:rPr lang="en-US" altLang="en-US" i="1" dirty="0" smtClean="0">
                <a:latin typeface="Garamond" pitchFamily="18" charset="0"/>
              </a:rPr>
              <a:t>Conflict</a:t>
            </a:r>
            <a:r>
              <a:rPr lang="en-US" altLang="en-US" i="1" baseline="0" dirty="0" smtClean="0">
                <a:latin typeface="Garamond" pitchFamily="18" charset="0"/>
              </a:rPr>
              <a:t> Resolution </a:t>
            </a:r>
            <a:r>
              <a:rPr lang="en-US" altLang="en-US" i="1" dirty="0" smtClean="0">
                <a:latin typeface="Garamond" pitchFamily="18" charset="0"/>
              </a:rPr>
              <a:t>Using our Twelve Traditions</a:t>
            </a:r>
            <a:r>
              <a:rPr lang="en-US" altLang="en-US" dirty="0" smtClean="0">
                <a:latin typeface="Garamond" pitchFamily="18" charset="0"/>
              </a:rPr>
              <a:t> (S-72) </a:t>
            </a:r>
          </a:p>
          <a:p>
            <a:pPr eaLnBrk="1" hangingPunct="1">
              <a:spcBef>
                <a:spcPct val="0"/>
              </a:spcBef>
            </a:pPr>
            <a:endParaRPr lang="en-US" altLang="en-US" b="1" dirty="0" smtClean="0">
              <a:latin typeface="Garamond" pitchFamily="18" charset="0"/>
            </a:endParaRPr>
          </a:p>
          <a:p>
            <a:pPr eaLnBrk="1" hangingPunct="1"/>
            <a:endParaRPr lang="en-US" altLang="en-US" b="1" dirty="0" smtClean="0">
              <a:latin typeface="Garamond" pitchFamily="18" charset="0"/>
            </a:endParaRPr>
          </a:p>
          <a:p>
            <a:pPr eaLnBrk="1" hangingPunct="1"/>
            <a:endParaRPr lang="en-US" altLang="en-US" b="1" dirty="0" smtClean="0">
              <a:latin typeface="Garamond" pitchFamily="18" charset="0"/>
            </a:endParaRPr>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679F01B-2C69-4DD5-986B-85E2840CF7CD}" type="slidenum">
              <a:rPr lang="en-US" altLang="en-US" smtClean="0">
                <a:latin typeface="Arial" charset="0"/>
              </a:rPr>
              <a:pPr/>
              <a:t>19</a:t>
            </a:fld>
            <a:endParaRPr lang="en-US" altLang="en-US"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b="1" dirty="0" smtClean="0">
                <a:solidFill>
                  <a:srgbClr val="002060"/>
                </a:solidFill>
                <a:latin typeface="Garamond" pitchFamily="18" charset="0"/>
              </a:rPr>
              <a:t>Key points</a:t>
            </a:r>
            <a:r>
              <a:rPr lang="en-US" b="1" baseline="0" dirty="0" smtClean="0">
                <a:solidFill>
                  <a:srgbClr val="002060"/>
                </a:solidFill>
                <a:latin typeface="Garamond" pitchFamily="18" charset="0"/>
              </a:rPr>
              <a:t> for facilitators:</a:t>
            </a:r>
            <a:endParaRPr lang="en-US" b="1" dirty="0" smtClean="0">
              <a:solidFill>
                <a:srgbClr val="002060"/>
              </a:solidFill>
              <a:latin typeface="Garamond" pitchFamily="18" charset="0"/>
            </a:endParaRPr>
          </a:p>
          <a:p>
            <a:pPr eaLnBrk="1" hangingPunct="1">
              <a:spcBef>
                <a:spcPct val="0"/>
              </a:spcBef>
              <a:buFontTx/>
              <a:buChar char="•"/>
            </a:pPr>
            <a:r>
              <a:rPr lang="en-US" altLang="en-US" b="1" dirty="0" smtClean="0">
                <a:latin typeface="Garamond" pitchFamily="18" charset="0"/>
              </a:rPr>
              <a:t>Discussion:  </a:t>
            </a:r>
            <a:r>
              <a:rPr lang="en-US" altLang="en-US" b="0" dirty="0" smtClean="0">
                <a:latin typeface="Garamond" pitchFamily="18" charset="0"/>
              </a:rPr>
              <a:t>How can we help to carry the message that Alateen is available?</a:t>
            </a:r>
          </a:p>
          <a:p>
            <a:pPr eaLnBrk="1" hangingPunct="1">
              <a:spcBef>
                <a:spcPct val="0"/>
              </a:spcBef>
              <a:buFontTx/>
              <a:buChar char="•"/>
            </a:pPr>
            <a:r>
              <a:rPr lang="en-US" altLang="en-US" dirty="0" smtClean="0">
                <a:latin typeface="Garamond" pitchFamily="18" charset="0"/>
              </a:rPr>
              <a:t>Inform neighboring Al-Anon and A.A. groups that Alateen is available.</a:t>
            </a:r>
          </a:p>
          <a:p>
            <a:pPr eaLnBrk="1" hangingPunct="1">
              <a:spcBef>
                <a:spcPct val="0"/>
              </a:spcBef>
              <a:buFontTx/>
              <a:buChar char="•"/>
            </a:pPr>
            <a:r>
              <a:rPr lang="en-US" altLang="en-US" dirty="0" smtClean="0">
                <a:latin typeface="Garamond" pitchFamily="18" charset="0"/>
              </a:rPr>
              <a:t>Have an annual open meeting and invite Al-Anon groups, A.A. groups, local professionals, and the general public to attend.</a:t>
            </a:r>
          </a:p>
          <a:p>
            <a:pPr eaLnBrk="1" hangingPunct="1">
              <a:spcBef>
                <a:spcPct val="0"/>
              </a:spcBef>
              <a:buFontTx/>
              <a:buChar char="•"/>
            </a:pPr>
            <a:r>
              <a:rPr lang="en-US" altLang="en-US" dirty="0" smtClean="0">
                <a:latin typeface="Garamond" pitchFamily="18" charset="0"/>
              </a:rPr>
              <a:t>Work with your local district/AIS public outreach committee to help get the word out to schools, professionals, and the community.</a:t>
            </a:r>
          </a:p>
          <a:p>
            <a:pPr eaLnBrk="1" hangingPunct="1">
              <a:spcBef>
                <a:spcPct val="0"/>
              </a:spcBef>
            </a:pPr>
            <a:endParaRPr lang="en-US" altLang="en-US" dirty="0" smtClean="0">
              <a:latin typeface="Garamond" pitchFamily="18" charset="0"/>
            </a:endParaRPr>
          </a:p>
          <a:p>
            <a:pPr eaLnBrk="1" hangingPunct="1">
              <a:spcBef>
                <a:spcPct val="0"/>
              </a:spcBef>
            </a:pPr>
            <a:r>
              <a:rPr lang="en-US" altLang="en-US" b="1" dirty="0" smtClean="0">
                <a:latin typeface="Garamond" pitchFamily="18" charset="0"/>
              </a:rPr>
              <a:t>References:</a:t>
            </a:r>
          </a:p>
          <a:p>
            <a:pPr eaLnBrk="1" hangingPunct="1">
              <a:spcBef>
                <a:spcPct val="0"/>
              </a:spcBef>
            </a:pPr>
            <a:r>
              <a:rPr lang="en-US" altLang="en-US" i="1" dirty="0" smtClean="0">
                <a:latin typeface="Garamond" pitchFamily="18" charset="0"/>
              </a:rPr>
              <a:t>2014-2017Al-Anon/Alateen Service Manual</a:t>
            </a:r>
            <a:r>
              <a:rPr lang="en-US" altLang="en-US" dirty="0" smtClean="0">
                <a:latin typeface="Garamond" pitchFamily="18" charset="0"/>
              </a:rPr>
              <a:t> (P-24/27):  “Alateen members must comply with local laws and their Area Alateen requirements regarding personal anonymity in all public outreach work.” (page 92)</a:t>
            </a:r>
          </a:p>
          <a:p>
            <a:pPr eaLnBrk="1" hangingPunct="1">
              <a:spcBef>
                <a:spcPct val="0"/>
              </a:spcBef>
            </a:pPr>
            <a:r>
              <a:rPr lang="en-US" altLang="en-US" dirty="0" smtClean="0">
                <a:latin typeface="Garamond" pitchFamily="18" charset="0"/>
              </a:rPr>
              <a:t>Public Outreach Guidelines and “The Best of Public Outreach” (available at al-anon.org/members)   </a:t>
            </a:r>
          </a:p>
          <a:p>
            <a:pPr eaLnBrk="1" hangingPunct="1">
              <a:spcBef>
                <a:spcPct val="0"/>
              </a:spcBef>
            </a:pPr>
            <a:r>
              <a:rPr lang="en-US" altLang="en-US" b="0" dirty="0" smtClean="0">
                <a:latin typeface="Garamond" pitchFamily="18" charset="0"/>
              </a:rPr>
              <a:t>Alateen</a:t>
            </a:r>
            <a:r>
              <a:rPr lang="en-US" altLang="en-US" b="0" baseline="0" dirty="0" smtClean="0">
                <a:latin typeface="Garamond" pitchFamily="18" charset="0"/>
              </a:rPr>
              <a:t> Service e-Manual, al-anon.org/members</a:t>
            </a:r>
            <a:endParaRPr lang="en-US" altLang="en-US" b="0" dirty="0" smtClean="0">
              <a:latin typeface="Garamond" pitchFamily="18" charset="0"/>
            </a:endParaRPr>
          </a:p>
          <a:p>
            <a:pPr eaLnBrk="1" hangingPunct="1"/>
            <a:endParaRPr lang="en-US" altLang="en-US" b="1" dirty="0" smtClean="0">
              <a:latin typeface="Garamond" pitchFamily="18" charset="0"/>
            </a:endParaRPr>
          </a:p>
          <a:p>
            <a:pPr eaLnBrk="1" hangingPunct="1"/>
            <a:endParaRPr lang="en-US" altLang="en-US" b="1" dirty="0" smtClean="0">
              <a:latin typeface="Garamond" pitchFamily="18" charset="0"/>
            </a:endParaRPr>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xfrm>
            <a:off x="685800" y="4419600"/>
            <a:ext cx="5608638"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b="1" dirty="0" smtClean="0">
                <a:solidFill>
                  <a:srgbClr val="002060"/>
                </a:solidFill>
                <a:latin typeface="Garamond" pitchFamily="18" charset="0"/>
              </a:rPr>
              <a:t>Key points</a:t>
            </a:r>
            <a:r>
              <a:rPr lang="en-US" b="1" baseline="0" dirty="0" smtClean="0">
                <a:solidFill>
                  <a:srgbClr val="002060"/>
                </a:solidFill>
                <a:latin typeface="Garamond" pitchFamily="18" charset="0"/>
              </a:rPr>
              <a:t> for facilitators:</a:t>
            </a:r>
            <a:endParaRPr lang="en-US" b="1" dirty="0" smtClean="0">
              <a:solidFill>
                <a:srgbClr val="002060"/>
              </a:solidFill>
              <a:latin typeface="Garamond" pitchFamily="18" charset="0"/>
            </a:endParaRPr>
          </a:p>
          <a:p>
            <a:pPr eaLnBrk="1" hangingPunct="1">
              <a:spcBef>
                <a:spcPct val="0"/>
              </a:spcBef>
              <a:buFontTx/>
              <a:buChar char="•"/>
            </a:pPr>
            <a:r>
              <a:rPr lang="en-US" altLang="en-US" dirty="0" smtClean="0">
                <a:solidFill>
                  <a:srgbClr val="002060"/>
                </a:solidFill>
                <a:latin typeface="Garamond" pitchFamily="18" charset="0"/>
              </a:rPr>
              <a:t>   Just as challenges are part of life, so is conflict.  </a:t>
            </a:r>
          </a:p>
          <a:p>
            <a:pPr marL="628650" lvl="1" indent="-171450" eaLnBrk="1" hangingPunct="1">
              <a:spcBef>
                <a:spcPct val="0"/>
              </a:spcBef>
              <a:buFontTx/>
              <a:buChar char="•"/>
            </a:pPr>
            <a:r>
              <a:rPr lang="en-US" altLang="en-US" b="1" dirty="0" smtClean="0">
                <a:solidFill>
                  <a:srgbClr val="002060"/>
                </a:solidFill>
                <a:latin typeface="Garamond" pitchFamily="18" charset="0"/>
              </a:rPr>
              <a:t>Discussion</a:t>
            </a:r>
            <a:r>
              <a:rPr lang="en-US" altLang="en-US" b="0" dirty="0" smtClean="0">
                <a:solidFill>
                  <a:srgbClr val="002060"/>
                </a:solidFill>
                <a:latin typeface="Garamond" pitchFamily="18" charset="0"/>
              </a:rPr>
              <a:t>:  What types of conflict have you experienced in Alateen service?  In groups? at events?  With Alateens?  With other Al-Anon members?</a:t>
            </a:r>
          </a:p>
          <a:p>
            <a:pPr eaLnBrk="1" hangingPunct="1">
              <a:spcBef>
                <a:spcPct val="0"/>
              </a:spcBef>
            </a:pPr>
            <a:endParaRPr lang="en-US" altLang="en-US" dirty="0" smtClean="0">
              <a:solidFill>
                <a:srgbClr val="002060"/>
              </a:solidFill>
              <a:latin typeface="Garamond" pitchFamily="18" charset="0"/>
            </a:endParaRPr>
          </a:p>
          <a:p>
            <a:pPr eaLnBrk="1" hangingPunct="1">
              <a:spcBef>
                <a:spcPct val="0"/>
              </a:spcBef>
            </a:pPr>
            <a:r>
              <a:rPr lang="en-US" altLang="en-US" b="1" dirty="0" smtClean="0">
                <a:solidFill>
                  <a:srgbClr val="002060"/>
                </a:solidFill>
                <a:latin typeface="Garamond" pitchFamily="18" charset="0"/>
              </a:rPr>
              <a:t>References:</a:t>
            </a:r>
          </a:p>
          <a:p>
            <a:pPr eaLnBrk="1" hangingPunct="1">
              <a:spcBef>
                <a:spcPct val="0"/>
              </a:spcBef>
            </a:pPr>
            <a:r>
              <a:rPr lang="en-US" altLang="en-US" i="1" dirty="0" smtClean="0">
                <a:solidFill>
                  <a:srgbClr val="002060"/>
                </a:solidFill>
                <a:latin typeface="Garamond" pitchFamily="18" charset="0"/>
              </a:rPr>
              <a:t>2014-2017</a:t>
            </a:r>
            <a:r>
              <a:rPr lang="en-US" altLang="en-US" dirty="0" smtClean="0">
                <a:solidFill>
                  <a:srgbClr val="002060"/>
                </a:solidFill>
                <a:latin typeface="Garamond" pitchFamily="18" charset="0"/>
              </a:rPr>
              <a:t> </a:t>
            </a:r>
            <a:r>
              <a:rPr lang="en-US" altLang="en-US" i="1" dirty="0" smtClean="0">
                <a:solidFill>
                  <a:srgbClr val="002060"/>
                </a:solidFill>
                <a:latin typeface="Garamond" pitchFamily="18" charset="0"/>
              </a:rPr>
              <a:t>Al-Anon &amp; Alateen Groups at Work </a:t>
            </a:r>
            <a:r>
              <a:rPr lang="en-US" altLang="en-US" dirty="0" smtClean="0">
                <a:solidFill>
                  <a:srgbClr val="002060"/>
                </a:solidFill>
                <a:latin typeface="Garamond" pitchFamily="18" charset="0"/>
              </a:rPr>
              <a:t>(P-24), “Group Business Meetings and Group Conscience,” pages 51-53, and “Group Problems and Solutions,” pages 54-55.</a:t>
            </a:r>
          </a:p>
          <a:p>
            <a:pPr eaLnBrk="1" hangingPunct="1">
              <a:spcBef>
                <a:spcPct val="0"/>
              </a:spcBef>
            </a:pPr>
            <a:r>
              <a:rPr lang="en-US" altLang="en-US" i="1" dirty="0" smtClean="0">
                <a:latin typeface="Garamond" pitchFamily="18" charset="0"/>
              </a:rPr>
              <a:t>Twelve Steps and Twelve Traditions for Alateen </a:t>
            </a:r>
            <a:r>
              <a:rPr lang="en-US" altLang="en-US" dirty="0" smtClean="0">
                <a:latin typeface="Garamond" pitchFamily="18" charset="0"/>
              </a:rPr>
              <a:t>(P-18)</a:t>
            </a:r>
          </a:p>
          <a:p>
            <a:pPr eaLnBrk="1" hangingPunct="1">
              <a:spcBef>
                <a:spcPct val="0"/>
              </a:spcBef>
            </a:pPr>
            <a:r>
              <a:rPr lang="en-US" altLang="en-US" i="1" dirty="0" smtClean="0">
                <a:latin typeface="Garamond" pitchFamily="18" charset="0"/>
              </a:rPr>
              <a:t>Using Al-Anon Principles to Resolve Conflicts</a:t>
            </a:r>
            <a:r>
              <a:rPr lang="en-US" altLang="en-US" i="1" baseline="0" dirty="0" smtClean="0">
                <a:latin typeface="Garamond" pitchFamily="18" charset="0"/>
              </a:rPr>
              <a:t> Kit </a:t>
            </a:r>
            <a:r>
              <a:rPr lang="en-US" altLang="en-US" baseline="0" dirty="0" smtClean="0">
                <a:latin typeface="Garamond" pitchFamily="18" charset="0"/>
              </a:rPr>
              <a:t>(K-70)</a:t>
            </a:r>
            <a:endParaRPr lang="en-US" altLang="en-US" dirty="0" smtClean="0">
              <a:latin typeface="Garamond" pitchFamily="18" charset="0"/>
            </a:endParaRPr>
          </a:p>
          <a:p>
            <a:pPr eaLnBrk="1" hangingPunct="1">
              <a:spcBef>
                <a:spcPct val="0"/>
              </a:spcBef>
            </a:pPr>
            <a:endParaRPr lang="en-US" altLang="en-US" b="1" dirty="0" smtClean="0">
              <a:latin typeface="Garamond" pitchFamily="18" charset="0"/>
            </a:endParaRPr>
          </a:p>
          <a:p>
            <a:pPr eaLnBrk="1" hangingPunct="1"/>
            <a:endParaRPr lang="en-US" altLang="en-US" b="1" dirty="0" smtClean="0">
              <a:latin typeface="Garamond" pitchFamily="18" charset="0"/>
            </a:endParaRPr>
          </a:p>
          <a:p>
            <a:pPr eaLnBrk="1" hangingPunct="1"/>
            <a:endParaRPr lang="en-US" altLang="en-US" b="1" dirty="0" smtClean="0">
              <a:latin typeface="Garamond" pitchFamily="18" charset="0"/>
            </a:endParaRPr>
          </a:p>
          <a:p>
            <a:pPr eaLnBrk="1" hangingPunct="1"/>
            <a:endParaRPr lang="en-US" altLang="en-US" dirty="0" smtClean="0"/>
          </a:p>
          <a:p>
            <a:endParaRPr lang="en-US" altLang="en-US" dirty="0"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C9858DE-63E2-4323-B986-0B2E6D5ADCB8}" type="slidenum">
              <a:rPr lang="en-US" altLang="en-US" smtClean="0">
                <a:latin typeface="Arial" charset="0"/>
              </a:rPr>
              <a:pPr/>
              <a:t>2</a:t>
            </a:fld>
            <a:endParaRPr lang="en-US"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FC4C3EC-2128-4734-9B97-764910BE4A0A}" type="slidenum">
              <a:rPr lang="en-US" altLang="en-US" smtClean="0">
                <a:latin typeface="Arial" charset="0"/>
              </a:rPr>
              <a:pPr/>
              <a:t>20</a:t>
            </a:fld>
            <a:endParaRPr lang="en-US" altLang="en-US"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b="1" dirty="0" smtClean="0">
                <a:solidFill>
                  <a:srgbClr val="002060"/>
                </a:solidFill>
                <a:latin typeface="Garamond" pitchFamily="18" charset="0"/>
              </a:rPr>
              <a:t>Key points</a:t>
            </a:r>
            <a:r>
              <a:rPr lang="en-US" b="1" baseline="0" dirty="0" smtClean="0">
                <a:solidFill>
                  <a:srgbClr val="002060"/>
                </a:solidFill>
                <a:latin typeface="Garamond" pitchFamily="18" charset="0"/>
              </a:rPr>
              <a:t> for facilitators:</a:t>
            </a:r>
            <a:endParaRPr lang="en-US" b="1" dirty="0" smtClean="0">
              <a:solidFill>
                <a:srgbClr val="002060"/>
              </a:solidFill>
              <a:latin typeface="Garamond" pitchFamily="18" charset="0"/>
            </a:endParaRPr>
          </a:p>
          <a:p>
            <a:pPr eaLnBrk="1" hangingPunct="1">
              <a:spcBef>
                <a:spcPct val="0"/>
              </a:spcBef>
              <a:buFontTx/>
              <a:buChar char="•"/>
            </a:pPr>
            <a:r>
              <a:rPr lang="en-US" altLang="en-US" dirty="0" smtClean="0">
                <a:latin typeface="Garamond" pitchFamily="18" charset="0"/>
              </a:rPr>
              <a:t>Make an effort to connect Alateen with Al-Anon.  </a:t>
            </a:r>
          </a:p>
          <a:p>
            <a:pPr eaLnBrk="1" hangingPunct="1">
              <a:spcBef>
                <a:spcPct val="0"/>
              </a:spcBef>
              <a:buFontTx/>
              <a:buChar char="•"/>
            </a:pPr>
            <a:r>
              <a:rPr lang="en-US" altLang="en-US" dirty="0" smtClean="0">
                <a:latin typeface="Garamond" pitchFamily="18" charset="0"/>
              </a:rPr>
              <a:t>Discussion:  How can we engage our Al-Anon Public</a:t>
            </a:r>
            <a:r>
              <a:rPr lang="en-US" altLang="en-US" baseline="0" dirty="0" smtClean="0">
                <a:latin typeface="Garamond" pitchFamily="18" charset="0"/>
              </a:rPr>
              <a:t> Outreach trusted servants to include Alateen in outreach activities?</a:t>
            </a:r>
            <a:endParaRPr lang="en-US" altLang="en-US" dirty="0" smtClean="0">
              <a:latin typeface="Garamond" pitchFamily="18" charset="0"/>
            </a:endParaRPr>
          </a:p>
          <a:p>
            <a:pPr eaLnBrk="1" hangingPunct="1">
              <a:spcBef>
                <a:spcPct val="0"/>
              </a:spcBef>
            </a:pPr>
            <a:endParaRPr lang="en-US" altLang="en-US" dirty="0" smtClean="0">
              <a:latin typeface="Garamond" pitchFamily="18" charset="0"/>
            </a:endParaRPr>
          </a:p>
          <a:p>
            <a:pPr eaLnBrk="1" hangingPunct="1">
              <a:spcBef>
                <a:spcPct val="0"/>
              </a:spcBef>
            </a:pPr>
            <a:r>
              <a:rPr lang="en-US" altLang="en-US" b="1" dirty="0" smtClean="0">
                <a:latin typeface="Garamond" pitchFamily="18" charset="0"/>
              </a:rPr>
              <a:t>References:</a:t>
            </a:r>
          </a:p>
          <a:p>
            <a:pPr eaLnBrk="1" hangingPunct="1">
              <a:spcBef>
                <a:spcPct val="0"/>
              </a:spcBef>
            </a:pPr>
            <a:r>
              <a:rPr lang="en-US" altLang="en-US" dirty="0" smtClean="0">
                <a:latin typeface="Garamond" pitchFamily="18" charset="0"/>
              </a:rPr>
              <a:t>Alateen Table Card (M-80)</a:t>
            </a:r>
          </a:p>
          <a:p>
            <a:pPr eaLnBrk="1" hangingPunct="1">
              <a:spcBef>
                <a:spcPct val="0"/>
              </a:spcBef>
            </a:pPr>
            <a:r>
              <a:rPr lang="en-US" altLang="en-US" dirty="0" smtClean="0">
                <a:latin typeface="Garamond" pitchFamily="18" charset="0"/>
              </a:rPr>
              <a:t>Public Outreach Guidelines, The Best of Public Outreach, and Alateen Service e-Manual (available at al-anon.org/members)</a:t>
            </a:r>
          </a:p>
          <a:p>
            <a:pPr eaLnBrk="1" hangingPunct="1">
              <a:spcBef>
                <a:spcPct val="0"/>
              </a:spcBef>
            </a:pPr>
            <a:r>
              <a:rPr lang="en-US" altLang="en-US" dirty="0" smtClean="0">
                <a:latin typeface="Garamond" pitchFamily="18" charset="0"/>
              </a:rPr>
              <a:t>Area Alateen Safety and Behavioral Requirements </a:t>
            </a:r>
          </a:p>
          <a:p>
            <a:pPr eaLnBrk="1" hangingPunct="1">
              <a:spcBef>
                <a:spcPct val="0"/>
              </a:spcBef>
            </a:pPr>
            <a:endParaRPr lang="en-US" altLang="en-US" b="1" dirty="0" smtClean="0">
              <a:latin typeface="Garamond" pitchFamily="18" charset="0"/>
            </a:endParaRPr>
          </a:p>
          <a:p>
            <a:pPr eaLnBrk="1" hangingPunct="1"/>
            <a:endParaRPr lang="en-US" altLang="en-US" b="1" dirty="0" smtClean="0">
              <a:latin typeface="Garamond" pitchFamily="18" charset="0"/>
            </a:endParaRPr>
          </a:p>
          <a:p>
            <a:pPr eaLnBrk="1" hangingPunct="1"/>
            <a:endParaRPr lang="en-US" altLang="en-US" b="1" dirty="0" smtClean="0">
              <a:latin typeface="Garamond" pitchFamily="18" charset="0"/>
            </a:endParaRPr>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66E0347-539F-4F92-ABA0-B25616947722}" type="slidenum">
              <a:rPr lang="en-US" altLang="en-US" smtClean="0">
                <a:latin typeface="Arial" charset="0"/>
              </a:rPr>
              <a:pPr/>
              <a:t>21</a:t>
            </a:fld>
            <a:endParaRPr lang="en-US" altLang="en-US" smtClean="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dirty="0" smtClean="0">
                <a:solidFill>
                  <a:srgbClr val="002060"/>
                </a:solidFill>
                <a:latin typeface="Garamond" pitchFamily="18" charset="0"/>
              </a:rPr>
              <a:t>If time does not allow to cover all the material in one session, this is a suggested breaking point.</a:t>
            </a:r>
          </a:p>
          <a:p>
            <a:pPr eaLnBrk="1" hangingPunct="1"/>
            <a:endParaRPr lang="en-US" altLang="en-US" b="1" i="1" dirty="0" smtClean="0">
              <a:latin typeface="Garamond" pitchFamily="18" charset="0"/>
            </a:endParaRPr>
          </a:p>
          <a:p>
            <a:pPr eaLnBrk="1" hangingPunct="1"/>
            <a:endParaRPr lang="en-US" altLang="en-US" b="1" dirty="0" smtClean="0">
              <a:latin typeface="Garamond" pitchFamily="18" charset="0"/>
            </a:endParaRPr>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b="1" dirty="0" smtClean="0">
                <a:solidFill>
                  <a:srgbClr val="002060"/>
                </a:solidFill>
                <a:latin typeface="Garamond" pitchFamily="18" charset="0"/>
              </a:rPr>
              <a:t>Key points</a:t>
            </a:r>
            <a:r>
              <a:rPr lang="en-US" b="1" baseline="0" dirty="0" smtClean="0">
                <a:solidFill>
                  <a:srgbClr val="002060"/>
                </a:solidFill>
                <a:latin typeface="Garamond" pitchFamily="18" charset="0"/>
              </a:rPr>
              <a:t> for facilitators:</a:t>
            </a:r>
            <a:endParaRPr lang="en-US" b="1" dirty="0" smtClean="0">
              <a:solidFill>
                <a:srgbClr val="002060"/>
              </a:solidFill>
              <a:latin typeface="Garamond" pitchFamily="18" charset="0"/>
            </a:endParaRPr>
          </a:p>
          <a:p>
            <a:pPr marL="171450" indent="-171450" eaLnBrk="1" hangingPunct="1">
              <a:spcBef>
                <a:spcPct val="0"/>
              </a:spcBef>
              <a:buFont typeface="Arial" pitchFamily="34" charset="0"/>
              <a:buChar char="•"/>
              <a:defRPr/>
            </a:pPr>
            <a:r>
              <a:rPr lang="en-US" dirty="0" smtClean="0">
                <a:solidFill>
                  <a:srgbClr val="002060"/>
                </a:solidFill>
                <a:latin typeface="Garamond" pitchFamily="18" charset="0"/>
              </a:rPr>
              <a:t>Keep the focus on Al-Anon principles!</a:t>
            </a:r>
          </a:p>
          <a:p>
            <a:pPr marL="171450" indent="-171450" eaLnBrk="1" hangingPunct="1">
              <a:spcBef>
                <a:spcPct val="0"/>
              </a:spcBef>
              <a:buFont typeface="Arial" pitchFamily="34" charset="0"/>
              <a:buChar char="•"/>
              <a:defRPr/>
            </a:pPr>
            <a:r>
              <a:rPr lang="en-US" dirty="0" smtClean="0">
                <a:solidFill>
                  <a:srgbClr val="002060"/>
                </a:solidFill>
                <a:latin typeface="Garamond" pitchFamily="18" charset="0"/>
              </a:rPr>
              <a:t>Know when to step down as an Alateen Group Sponsor.</a:t>
            </a:r>
          </a:p>
          <a:p>
            <a:pPr eaLnBrk="1" hangingPunct="1">
              <a:spcBef>
                <a:spcPct val="0"/>
              </a:spcBef>
              <a:defRPr/>
            </a:pPr>
            <a:endParaRPr lang="en-US" dirty="0" smtClean="0">
              <a:solidFill>
                <a:srgbClr val="002060"/>
              </a:solidFill>
              <a:latin typeface="Garamond" pitchFamily="18" charset="0"/>
            </a:endParaRPr>
          </a:p>
          <a:p>
            <a:pPr eaLnBrk="1" hangingPunct="1">
              <a:spcBef>
                <a:spcPct val="0"/>
              </a:spcBef>
              <a:defRPr/>
            </a:pPr>
            <a:r>
              <a:rPr lang="en-US" b="1" dirty="0" smtClean="0">
                <a:solidFill>
                  <a:srgbClr val="002060"/>
                </a:solidFill>
                <a:latin typeface="Garamond" pitchFamily="18" charset="0"/>
              </a:rPr>
              <a:t>References:</a:t>
            </a:r>
          </a:p>
          <a:p>
            <a:pPr eaLnBrk="1" hangingPunct="1">
              <a:spcBef>
                <a:spcPct val="0"/>
              </a:spcBef>
              <a:defRPr/>
            </a:pPr>
            <a:r>
              <a:rPr lang="en-US" b="1" i="1" dirty="0" smtClean="0">
                <a:solidFill>
                  <a:srgbClr val="002060"/>
                </a:solidFill>
                <a:latin typeface="Garamond" pitchFamily="18" charset="0"/>
              </a:rPr>
              <a:t>*</a:t>
            </a:r>
            <a:r>
              <a:rPr lang="en-US" i="1" dirty="0" smtClean="0">
                <a:solidFill>
                  <a:srgbClr val="002060"/>
                </a:solidFill>
                <a:latin typeface="Garamond" pitchFamily="18" charset="0"/>
              </a:rPr>
              <a:t>Alateen Safety Guidelines</a:t>
            </a:r>
            <a:r>
              <a:rPr lang="en-US" dirty="0" smtClean="0">
                <a:solidFill>
                  <a:srgbClr val="002060"/>
                </a:solidFill>
                <a:latin typeface="Garamond" pitchFamily="18" charset="0"/>
              </a:rPr>
              <a:t> (G-34):  “Know when to step down,” page 2.  “Even if you are totally blameless, stepping aside will not only protect both the Alateen members and you, it will preserve the unity of the fellowship as well.”</a:t>
            </a:r>
          </a:p>
          <a:p>
            <a:pPr eaLnBrk="1" hangingPunct="1">
              <a:spcBef>
                <a:spcPct val="0"/>
              </a:spcBef>
              <a:defRPr/>
            </a:pPr>
            <a:endParaRPr lang="en-US" b="1" dirty="0" smtClean="0">
              <a:latin typeface="Garamond" pitchFamily="18" charset="0"/>
            </a:endParaRPr>
          </a:p>
          <a:p>
            <a:pPr eaLnBrk="1" hangingPunct="1">
              <a:defRPr/>
            </a:pPr>
            <a:endParaRPr lang="en-US" b="1" dirty="0" smtClean="0">
              <a:latin typeface="Garamond" pitchFamily="18" charset="0"/>
            </a:endParaRPr>
          </a:p>
          <a:p>
            <a:pPr eaLnBrk="1" hangingPunct="1">
              <a:defRPr/>
            </a:pPr>
            <a:endParaRPr lang="en-US" b="1" dirty="0" smtClean="0">
              <a:latin typeface="Garamond" pitchFamily="18" charset="0"/>
            </a:endParaRPr>
          </a:p>
          <a:p>
            <a:pPr eaLnBrk="1" hangingPunct="1">
              <a:defRPr/>
            </a:pPr>
            <a:endParaRPr lang="en-US" dirty="0" smtClean="0">
              <a:latin typeface="Arial"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7EA9339-6E00-4CD4-943A-A75A882CC2F7}" type="slidenum">
              <a:rPr lang="en-US" altLang="en-US" smtClean="0">
                <a:latin typeface="Arial" charset="0"/>
              </a:rPr>
              <a:pPr/>
              <a:t>3</a:t>
            </a:fld>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B089399-9526-44AF-B9B5-4A9A0E6054A4}" type="slidenum">
              <a:rPr lang="en-US" altLang="en-US" smtClean="0">
                <a:latin typeface="Arial" charset="0"/>
              </a:rPr>
              <a:pPr/>
              <a:t>4</a:t>
            </a:fld>
            <a:endParaRPr lang="en-US" altLang="en-US" smtClean="0">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b="1" dirty="0" smtClean="0">
                <a:solidFill>
                  <a:srgbClr val="002060"/>
                </a:solidFill>
                <a:latin typeface="Garamond" pitchFamily="18" charset="0"/>
              </a:rPr>
              <a:t>Key points</a:t>
            </a:r>
            <a:r>
              <a:rPr lang="en-US" b="1" baseline="0" dirty="0" smtClean="0">
                <a:solidFill>
                  <a:srgbClr val="002060"/>
                </a:solidFill>
                <a:latin typeface="Garamond" pitchFamily="18" charset="0"/>
              </a:rPr>
              <a:t> for facilitators:</a:t>
            </a:r>
            <a:endParaRPr lang="en-US" b="1" dirty="0" smtClean="0">
              <a:solidFill>
                <a:srgbClr val="002060"/>
              </a:solidFill>
              <a:latin typeface="Garamond" pitchFamily="18" charset="0"/>
            </a:endParaRPr>
          </a:p>
          <a:p>
            <a:pPr marL="171450" indent="-171450" eaLnBrk="1" hangingPunct="1">
              <a:spcBef>
                <a:spcPct val="0"/>
              </a:spcBef>
              <a:buFont typeface="Arial" pitchFamily="34" charset="0"/>
              <a:buChar char="•"/>
              <a:defRPr/>
            </a:pPr>
            <a:r>
              <a:rPr lang="en-US" dirty="0" smtClean="0">
                <a:solidFill>
                  <a:srgbClr val="002060"/>
                </a:solidFill>
                <a:latin typeface="Garamond" pitchFamily="18" charset="0"/>
              </a:rPr>
              <a:t>It is a fact of life that people have different personalities and styles. We may not like or get along well with everyone, but we love each other “in a very special way.”  </a:t>
            </a:r>
          </a:p>
          <a:p>
            <a:pPr marL="171450" indent="-171450" eaLnBrk="1" hangingPunct="1">
              <a:spcBef>
                <a:spcPct val="0"/>
              </a:spcBef>
              <a:buFont typeface="Arial" pitchFamily="34" charset="0"/>
              <a:buChar char="•"/>
              <a:defRPr/>
            </a:pPr>
            <a:r>
              <a:rPr lang="en-US" dirty="0" smtClean="0">
                <a:solidFill>
                  <a:srgbClr val="002060"/>
                </a:solidFill>
                <a:latin typeface="Garamond" pitchFamily="18" charset="0"/>
              </a:rPr>
              <a:t>It can be difficult to deal with conflicts with other Alateen Group Sponsors, but again, we don’t have to do it alone.</a:t>
            </a:r>
          </a:p>
          <a:p>
            <a:pPr marL="171450" indent="-171450" eaLnBrk="1" hangingPunct="1">
              <a:spcBef>
                <a:spcPct val="0"/>
              </a:spcBef>
              <a:buFont typeface="Arial" pitchFamily="34" charset="0"/>
              <a:buChar char="•"/>
              <a:defRPr/>
            </a:pPr>
            <a:r>
              <a:rPr lang="en-US" b="1" dirty="0" smtClean="0">
                <a:solidFill>
                  <a:srgbClr val="002060"/>
                </a:solidFill>
                <a:latin typeface="Garamond" pitchFamily="18" charset="0"/>
              </a:rPr>
              <a:t>Discussion:  review resources available</a:t>
            </a:r>
            <a:r>
              <a:rPr lang="en-US" dirty="0" smtClean="0">
                <a:solidFill>
                  <a:srgbClr val="002060"/>
                </a:solidFill>
                <a:latin typeface="Garamond" pitchFamily="18" charset="0"/>
              </a:rPr>
              <a:t>; talk to your DR, Area Alateen Coordinator, other trusted servants.</a:t>
            </a:r>
          </a:p>
          <a:p>
            <a:pPr marL="171450" indent="-171450" eaLnBrk="1" hangingPunct="1">
              <a:spcBef>
                <a:spcPct val="0"/>
              </a:spcBef>
              <a:buFont typeface="Arial" pitchFamily="34" charset="0"/>
              <a:buChar char="•"/>
              <a:defRPr/>
            </a:pPr>
            <a:endParaRPr lang="en-US" b="1" dirty="0" smtClean="0">
              <a:solidFill>
                <a:srgbClr val="002060"/>
              </a:solidFill>
              <a:latin typeface="Garamond" pitchFamily="18" charset="0"/>
            </a:endParaRPr>
          </a:p>
          <a:p>
            <a:pPr eaLnBrk="1" hangingPunct="1">
              <a:spcBef>
                <a:spcPct val="0"/>
              </a:spcBef>
              <a:defRPr/>
            </a:pPr>
            <a:r>
              <a:rPr lang="en-US" b="1" dirty="0" smtClean="0">
                <a:solidFill>
                  <a:srgbClr val="002060"/>
                </a:solidFill>
                <a:latin typeface="Garamond" pitchFamily="18" charset="0"/>
              </a:rPr>
              <a:t>References:</a:t>
            </a:r>
          </a:p>
          <a:p>
            <a:pPr eaLnBrk="1" hangingPunct="1">
              <a:spcBef>
                <a:spcPct val="0"/>
              </a:spcBef>
              <a:defRPr/>
            </a:pPr>
            <a:r>
              <a:rPr lang="en-US" i="1" dirty="0" smtClean="0">
                <a:solidFill>
                  <a:srgbClr val="002060"/>
                </a:solidFill>
                <a:latin typeface="Garamond" pitchFamily="18" charset="0"/>
              </a:rPr>
              <a:t>2014-2017 Al-Anon/Alateen Service Manual</a:t>
            </a:r>
            <a:r>
              <a:rPr lang="en-US" dirty="0" smtClean="0">
                <a:solidFill>
                  <a:srgbClr val="002060"/>
                </a:solidFill>
                <a:latin typeface="Garamond" pitchFamily="18" charset="0"/>
              </a:rPr>
              <a:t> (P-24/27), “Group Problems and Solutions,” pages 54-55.  See also “Concept Five,” pages 190-193.</a:t>
            </a:r>
          </a:p>
          <a:p>
            <a:pPr eaLnBrk="1" hangingPunct="1">
              <a:spcBef>
                <a:spcPct val="0"/>
              </a:spcBef>
              <a:defRPr/>
            </a:pPr>
            <a:r>
              <a:rPr lang="en-US" i="1" dirty="0" smtClean="0">
                <a:solidFill>
                  <a:srgbClr val="002060"/>
                </a:solidFill>
                <a:latin typeface="Garamond" pitchFamily="18" charset="0"/>
              </a:rPr>
              <a:t>Loving Interchange to Resolve Conflict</a:t>
            </a:r>
            <a:r>
              <a:rPr lang="en-US" dirty="0" smtClean="0">
                <a:solidFill>
                  <a:srgbClr val="002060"/>
                </a:solidFill>
                <a:latin typeface="Garamond" pitchFamily="18" charset="0"/>
              </a:rPr>
              <a:t> (S-71)</a:t>
            </a:r>
          </a:p>
          <a:p>
            <a:pPr eaLnBrk="1" hangingPunct="1">
              <a:spcBef>
                <a:spcPct val="0"/>
              </a:spcBef>
              <a:defRPr/>
            </a:pPr>
            <a:r>
              <a:rPr lang="en-US" i="1" dirty="0" smtClean="0">
                <a:solidFill>
                  <a:srgbClr val="002060"/>
                </a:solidFill>
                <a:latin typeface="Garamond" pitchFamily="18" charset="0"/>
              </a:rPr>
              <a:t>Conflict Resolution Using Our</a:t>
            </a:r>
            <a:r>
              <a:rPr lang="en-US" i="1" baseline="0" dirty="0" smtClean="0">
                <a:solidFill>
                  <a:srgbClr val="002060"/>
                </a:solidFill>
                <a:latin typeface="Garamond" pitchFamily="18" charset="0"/>
              </a:rPr>
              <a:t> Twelve</a:t>
            </a:r>
            <a:r>
              <a:rPr lang="en-US" i="1" dirty="0" smtClean="0">
                <a:solidFill>
                  <a:srgbClr val="002060"/>
                </a:solidFill>
                <a:latin typeface="Garamond" pitchFamily="18" charset="0"/>
              </a:rPr>
              <a:t> Traditions </a:t>
            </a:r>
            <a:r>
              <a:rPr lang="en-US" dirty="0" smtClean="0">
                <a:solidFill>
                  <a:srgbClr val="002060"/>
                </a:solidFill>
                <a:latin typeface="Garamond" pitchFamily="18" charset="0"/>
              </a:rPr>
              <a:t>(S-72)</a:t>
            </a:r>
          </a:p>
          <a:p>
            <a:pPr eaLnBrk="1" hangingPunct="1">
              <a:spcBef>
                <a:spcPct val="0"/>
              </a:spcBef>
              <a:defRPr/>
            </a:pPr>
            <a:endParaRPr lang="en-US" b="1" dirty="0" smtClean="0">
              <a:latin typeface="Garamond" pitchFamily="18" charset="0"/>
            </a:endParaRPr>
          </a:p>
          <a:p>
            <a:pPr eaLnBrk="1" hangingPunct="1">
              <a:defRPr/>
            </a:pPr>
            <a:endParaRPr lang="en-US" b="1" dirty="0" smtClean="0">
              <a:latin typeface="Garamond" pitchFamily="18" charset="0"/>
            </a:endParaRPr>
          </a:p>
          <a:p>
            <a:pPr eaLnBrk="1" hangingPunct="1">
              <a:defRPr/>
            </a:pPr>
            <a:endParaRPr lang="en-US" b="1" dirty="0" smtClean="0">
              <a:latin typeface="Garamond" pitchFamily="18" charset="0"/>
            </a:endParaRPr>
          </a:p>
          <a:p>
            <a:pPr eaLnBrk="1" hangingPunct="1">
              <a:defRPr/>
            </a:pPr>
            <a:endParaRPr lang="en-US" dirty="0" smtClean="0">
              <a:latin typeface="Arial" pitchFamily="34" charset="0"/>
            </a:endParaRPr>
          </a:p>
          <a:p>
            <a:pPr eaLnBrk="1" hangingPunct="1">
              <a:defRPr/>
            </a:pPr>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b="1" dirty="0" smtClean="0">
                <a:solidFill>
                  <a:srgbClr val="002060"/>
                </a:solidFill>
                <a:latin typeface="Garamond" pitchFamily="18" charset="0"/>
              </a:rPr>
              <a:t>Key points</a:t>
            </a:r>
            <a:r>
              <a:rPr lang="en-US" b="1" baseline="0" dirty="0" smtClean="0">
                <a:solidFill>
                  <a:srgbClr val="002060"/>
                </a:solidFill>
                <a:latin typeface="Garamond" pitchFamily="18" charset="0"/>
              </a:rPr>
              <a:t> for facilitators:</a:t>
            </a:r>
            <a:endParaRPr lang="en-US" b="1" dirty="0" smtClean="0">
              <a:solidFill>
                <a:srgbClr val="002060"/>
              </a:solidFill>
              <a:latin typeface="Garamond" pitchFamily="18" charset="0"/>
            </a:endParaRPr>
          </a:p>
          <a:p>
            <a:pPr marL="171450" indent="-171450" eaLnBrk="1" hangingPunct="1">
              <a:spcBef>
                <a:spcPct val="0"/>
              </a:spcBef>
              <a:buFont typeface="Arial" pitchFamily="34" charset="0"/>
              <a:buChar char="•"/>
              <a:defRPr/>
            </a:pPr>
            <a:r>
              <a:rPr lang="en-US" dirty="0" smtClean="0">
                <a:latin typeface="Garamond" pitchFamily="18" charset="0"/>
              </a:rPr>
              <a:t>Know your resources; talk to your DR, Area Alateen Coordinator, other trusted servants.</a:t>
            </a: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smtClean="0">
                <a:latin typeface="Garamond" pitchFamily="18" charset="0"/>
              </a:rPr>
              <a:t>Communication of concerns and clarification of policies and requirements in a loving</a:t>
            </a:r>
            <a:r>
              <a:rPr lang="en-US" baseline="0" dirty="0" smtClean="0">
                <a:latin typeface="Garamond" pitchFamily="18" charset="0"/>
              </a:rPr>
              <a:t> way is critical.</a:t>
            </a:r>
            <a:endParaRPr lang="en-US" dirty="0" smtClean="0">
              <a:latin typeface="Garamond" pitchFamily="18" charset="0"/>
            </a:endParaRPr>
          </a:p>
          <a:p>
            <a:pPr eaLnBrk="1" hangingPunct="1">
              <a:spcBef>
                <a:spcPct val="0"/>
              </a:spcBef>
              <a:defRPr/>
            </a:pPr>
            <a:endParaRPr lang="en-US" b="1" dirty="0" smtClean="0">
              <a:latin typeface="Garamond" pitchFamily="18" charset="0"/>
            </a:endParaRPr>
          </a:p>
          <a:p>
            <a:pPr eaLnBrk="1" hangingPunct="1">
              <a:spcBef>
                <a:spcPct val="0"/>
              </a:spcBef>
              <a:defRPr/>
            </a:pPr>
            <a:r>
              <a:rPr lang="en-US" b="1" dirty="0" smtClean="0">
                <a:latin typeface="Garamond" pitchFamily="18" charset="0"/>
              </a:rPr>
              <a:t>References:</a:t>
            </a:r>
          </a:p>
          <a:p>
            <a:pPr eaLnBrk="1" hangingPunct="1">
              <a:spcBef>
                <a:spcPct val="0"/>
              </a:spcBef>
              <a:defRPr/>
            </a:pPr>
            <a:r>
              <a:rPr lang="en-US" dirty="0" smtClean="0">
                <a:latin typeface="Garamond" pitchFamily="18" charset="0"/>
              </a:rPr>
              <a:t>2003 Alateen Motion: “Al-Anon members involved in Alateen service and all Alateen members must adhere to the Area’s safety and behavioral requirements, or the Area will notify the WSO that those members are prohibited from participating in Alateen service.”</a:t>
            </a:r>
            <a:endParaRPr lang="en-US" dirty="0" smtClean="0">
              <a:solidFill>
                <a:srgbClr val="FF0000"/>
              </a:solidFill>
              <a:latin typeface="Garamond" pitchFamily="18" charset="0"/>
            </a:endParaRPr>
          </a:p>
          <a:p>
            <a:pPr eaLnBrk="1" hangingPunct="1">
              <a:spcBef>
                <a:spcPct val="0"/>
              </a:spcBef>
              <a:defRPr/>
            </a:pPr>
            <a:endParaRPr lang="en-US" dirty="0" smtClean="0">
              <a:solidFill>
                <a:srgbClr val="FF0000"/>
              </a:solidFill>
              <a:latin typeface="Garamond" pitchFamily="18" charset="0"/>
            </a:endParaRPr>
          </a:p>
          <a:p>
            <a:pPr eaLnBrk="1" hangingPunct="1">
              <a:spcBef>
                <a:spcPct val="0"/>
              </a:spcBef>
              <a:defRPr/>
            </a:pPr>
            <a:endParaRPr lang="en-US" b="1" dirty="0" smtClean="0">
              <a:latin typeface="Garamond" pitchFamily="18" charset="0"/>
            </a:endParaRPr>
          </a:p>
          <a:p>
            <a:pPr eaLnBrk="1" hangingPunct="1">
              <a:defRPr/>
            </a:pPr>
            <a:endParaRPr lang="en-US" b="1" dirty="0" smtClean="0">
              <a:latin typeface="Garamond" pitchFamily="18" charset="0"/>
            </a:endParaRPr>
          </a:p>
          <a:p>
            <a:pPr eaLnBrk="1" hangingPunct="1">
              <a:defRPr/>
            </a:pPr>
            <a:endParaRPr lang="en-US" b="1" dirty="0" smtClean="0">
              <a:latin typeface="Garamond" pitchFamily="18" charset="0"/>
            </a:endParaRPr>
          </a:p>
          <a:p>
            <a:pPr>
              <a:defRPr/>
            </a:pPr>
            <a:endParaRPr lang="en-US" dirty="0" smtClean="0">
              <a:latin typeface="Arial"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AF25C8A-4E74-4D76-AA3C-44018F99C12D}" type="slidenum">
              <a:rPr lang="en-US" altLang="en-US" smtClean="0">
                <a:latin typeface="Arial" charset="0"/>
              </a:rPr>
              <a:pPr/>
              <a:t>5</a:t>
            </a:fld>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C547206-EBAD-4019-9C10-503F2195BD70}" type="slidenum">
              <a:rPr lang="en-US" altLang="en-US" smtClean="0">
                <a:latin typeface="Arial" charset="0"/>
              </a:rPr>
              <a:pPr/>
              <a:t>6</a:t>
            </a:fld>
            <a:endParaRPr lang="en-US" altLang="en-US" smtClean="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85800" y="4419600"/>
            <a:ext cx="5608638" cy="41830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b="1" dirty="0" smtClean="0">
                <a:solidFill>
                  <a:srgbClr val="002060"/>
                </a:solidFill>
                <a:latin typeface="Garamond" pitchFamily="18" charset="0"/>
              </a:rPr>
              <a:t>Key points</a:t>
            </a:r>
            <a:r>
              <a:rPr lang="en-US" b="1" baseline="0" dirty="0" smtClean="0">
                <a:solidFill>
                  <a:srgbClr val="002060"/>
                </a:solidFill>
                <a:latin typeface="Garamond" pitchFamily="18" charset="0"/>
              </a:rPr>
              <a:t> for facilitators:</a:t>
            </a:r>
            <a:endParaRPr lang="en-US" b="1" dirty="0" smtClean="0">
              <a:solidFill>
                <a:srgbClr val="002060"/>
              </a:solidFill>
              <a:latin typeface="Garamond" pitchFamily="18" charset="0"/>
            </a:endParaRPr>
          </a:p>
          <a:p>
            <a:pPr marL="171450" indent="-171450" eaLnBrk="1" hangingPunct="1">
              <a:spcBef>
                <a:spcPct val="0"/>
              </a:spcBef>
              <a:buFont typeface="Arial" pitchFamily="34" charset="0"/>
              <a:buChar char="•"/>
              <a:defRPr/>
            </a:pPr>
            <a:r>
              <a:rPr lang="en-US" dirty="0" smtClean="0">
                <a:solidFill>
                  <a:srgbClr val="002060"/>
                </a:solidFill>
                <a:latin typeface="Garamond" pitchFamily="18" charset="0"/>
              </a:rPr>
              <a:t>Topics that are difficult to hear may surface in Alateen meetings.</a:t>
            </a:r>
          </a:p>
          <a:p>
            <a:pPr marL="171450" indent="-171450" eaLnBrk="1" hangingPunct="1">
              <a:spcBef>
                <a:spcPct val="0"/>
              </a:spcBef>
              <a:buFont typeface="Arial" pitchFamily="34" charset="0"/>
              <a:buChar char="•"/>
              <a:defRPr/>
            </a:pPr>
            <a:r>
              <a:rPr lang="en-US" dirty="0" smtClean="0">
                <a:solidFill>
                  <a:srgbClr val="002060"/>
                </a:solidFill>
                <a:latin typeface="Garamond" pitchFamily="18" charset="0"/>
              </a:rPr>
              <a:t>Teens may sit on the floor, cry, seem angry or confused, or doodle.  Unless they are putting themselves or someone else in danger, don’t worry about these activities.</a:t>
            </a:r>
          </a:p>
          <a:p>
            <a:pPr marL="171450" indent="-171450" eaLnBrk="1" hangingPunct="1">
              <a:spcBef>
                <a:spcPct val="0"/>
              </a:spcBef>
              <a:buFont typeface="Arial" pitchFamily="34" charset="0"/>
              <a:buChar char="•"/>
              <a:defRPr/>
            </a:pPr>
            <a:r>
              <a:rPr lang="en-US" dirty="0" smtClean="0">
                <a:solidFill>
                  <a:srgbClr val="002060"/>
                </a:solidFill>
                <a:latin typeface="Garamond" pitchFamily="18" charset="0"/>
              </a:rPr>
              <a:t>As Sponsors, we listen, listen, listen.</a:t>
            </a:r>
          </a:p>
          <a:p>
            <a:pPr marL="171450" indent="-171450" eaLnBrk="1" hangingPunct="1">
              <a:spcBef>
                <a:spcPct val="0"/>
              </a:spcBef>
              <a:buFont typeface="Arial" pitchFamily="34" charset="0"/>
              <a:buChar char="•"/>
              <a:defRPr/>
            </a:pPr>
            <a:r>
              <a:rPr lang="en-US" dirty="0" smtClean="0">
                <a:solidFill>
                  <a:srgbClr val="002060"/>
                </a:solidFill>
                <a:latin typeface="Garamond" pitchFamily="18" charset="0"/>
              </a:rPr>
              <a:t>As Sponsors, we bring the focus back to the message of Traditions Eleven and Twelve while imparting the wisdom of our own experience, strength, and hope.  </a:t>
            </a:r>
          </a:p>
          <a:p>
            <a:pPr marL="171450" indent="-171450" eaLnBrk="1" hangingPunct="1">
              <a:spcBef>
                <a:spcPct val="0"/>
              </a:spcBef>
              <a:buFont typeface="Arial" pitchFamily="34" charset="0"/>
              <a:buChar char="•"/>
              <a:defRPr/>
            </a:pPr>
            <a:r>
              <a:rPr lang="en-US" b="1" dirty="0" smtClean="0">
                <a:solidFill>
                  <a:srgbClr val="002060"/>
                </a:solidFill>
                <a:latin typeface="Garamond" pitchFamily="18" charset="0"/>
              </a:rPr>
              <a:t>Discussion:  </a:t>
            </a:r>
            <a:r>
              <a:rPr lang="en-US" b="0" dirty="0" smtClean="0">
                <a:solidFill>
                  <a:srgbClr val="002060"/>
                </a:solidFill>
                <a:latin typeface="Garamond" pitchFamily="18" charset="0"/>
              </a:rPr>
              <a:t>describe any experiences you have had with teens bringing up these types of topics.  How did you handle it?</a:t>
            </a:r>
          </a:p>
          <a:p>
            <a:pPr eaLnBrk="1" hangingPunct="1">
              <a:spcBef>
                <a:spcPct val="0"/>
              </a:spcBef>
              <a:defRPr/>
            </a:pPr>
            <a:endParaRPr lang="en-US" b="1" dirty="0" smtClean="0">
              <a:solidFill>
                <a:srgbClr val="002060"/>
              </a:solidFill>
              <a:latin typeface="Garamond" pitchFamily="18" charset="0"/>
            </a:endParaRPr>
          </a:p>
          <a:p>
            <a:pPr eaLnBrk="1" hangingPunct="1">
              <a:spcBef>
                <a:spcPct val="0"/>
              </a:spcBef>
              <a:defRPr/>
            </a:pPr>
            <a:r>
              <a:rPr lang="en-US" b="1" dirty="0" smtClean="0">
                <a:solidFill>
                  <a:srgbClr val="002060"/>
                </a:solidFill>
                <a:latin typeface="Garamond" pitchFamily="18" charset="0"/>
              </a:rPr>
              <a:t>References:</a:t>
            </a:r>
          </a:p>
          <a:p>
            <a:pPr marL="0" marR="0" indent="0" algn="l" defTabSz="914400" rtl="0" eaLnBrk="1" fontAlgn="base" latinLnBrk="0" hangingPunct="1">
              <a:lnSpc>
                <a:spcPct val="100000"/>
              </a:lnSpc>
              <a:spcBef>
                <a:spcPct val="0"/>
              </a:spcBef>
              <a:spcAft>
                <a:spcPct val="0"/>
              </a:spcAft>
              <a:buClrTx/>
              <a:buSzTx/>
              <a:buFontTx/>
              <a:buNone/>
              <a:tabLst/>
              <a:defRPr/>
            </a:pPr>
            <a:r>
              <a:rPr lang="en-US" i="1" dirty="0" smtClean="0">
                <a:solidFill>
                  <a:srgbClr val="002060"/>
                </a:solidFill>
                <a:latin typeface="Garamond" pitchFamily="18" charset="0"/>
                <a:cs typeface="Arial" pitchFamily="34" charset="0"/>
              </a:rPr>
              <a:t>A Guide for Sponsors of Alateen Groups </a:t>
            </a:r>
            <a:r>
              <a:rPr lang="en-US" dirty="0" smtClean="0">
                <a:solidFill>
                  <a:srgbClr val="002060"/>
                </a:solidFill>
                <a:latin typeface="Garamond" pitchFamily="18" charset="0"/>
                <a:cs typeface="Arial" pitchFamily="34" charset="0"/>
              </a:rPr>
              <a:t>(P-29):  </a:t>
            </a:r>
            <a:r>
              <a:rPr lang="en-US" dirty="0" smtClean="0">
                <a:latin typeface="Garamond" pitchFamily="18" charset="0"/>
              </a:rPr>
              <a:t>“Effective Alateen Group Sponsorship Depends Upon:…keeping an open mind when Alateens share” and “knowing the community resources</a:t>
            </a:r>
            <a:r>
              <a:rPr lang="en-US" baseline="0" dirty="0" smtClean="0">
                <a:latin typeface="Garamond" pitchFamily="18" charset="0"/>
              </a:rPr>
              <a:t> available for other problems when a member asks for extra help, while being cautious not to give advice or specific directions.” (pp. 5-6)</a:t>
            </a:r>
            <a:endParaRPr lang="en-US" b="1" dirty="0" smtClean="0">
              <a:latin typeface="Garamond" pitchFamily="18" charset="0"/>
            </a:endParaRPr>
          </a:p>
          <a:p>
            <a:pPr eaLnBrk="1" hangingPunct="1">
              <a:spcBef>
                <a:spcPct val="0"/>
              </a:spcBef>
              <a:defRPr/>
            </a:pPr>
            <a:r>
              <a:rPr lang="en-US" i="1" dirty="0" smtClean="0">
                <a:solidFill>
                  <a:srgbClr val="002060"/>
                </a:solidFill>
                <a:latin typeface="Garamond" pitchFamily="18" charset="0"/>
              </a:rPr>
              <a:t>Twelve Steps and Twelve Traditions for Alateen </a:t>
            </a:r>
            <a:r>
              <a:rPr lang="en-US" dirty="0" smtClean="0">
                <a:solidFill>
                  <a:srgbClr val="002060"/>
                </a:solidFill>
                <a:latin typeface="Garamond" pitchFamily="18" charset="0"/>
              </a:rPr>
              <a:t>(P-18)</a:t>
            </a:r>
          </a:p>
          <a:p>
            <a:pPr eaLnBrk="1" hangingPunct="1">
              <a:defRPr/>
            </a:pPr>
            <a:endParaRPr lang="en-US" b="1" dirty="0" smtClean="0">
              <a:latin typeface="Garamond" pitchFamily="18" charset="0"/>
            </a:endParaRPr>
          </a:p>
          <a:p>
            <a:pPr eaLnBrk="1" hangingPunct="1">
              <a:defRPr/>
            </a:pPr>
            <a:endParaRPr lang="en-US" b="1" dirty="0" smtClean="0">
              <a:latin typeface="Garamond" pitchFamily="18" charset="0"/>
            </a:endParaRPr>
          </a:p>
          <a:p>
            <a:pPr eaLnBrk="1" hangingPunct="1">
              <a:defRPr/>
            </a:pPr>
            <a:endParaRPr lang="en-US" dirty="0" smtClean="0">
              <a:latin typeface="Arial" pitchFamily="34" charset="0"/>
            </a:endParaRPr>
          </a:p>
          <a:p>
            <a:pPr eaLnBrk="1" hangingPunct="1">
              <a:defRPr/>
            </a:pPr>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b="1" dirty="0" smtClean="0">
                <a:solidFill>
                  <a:srgbClr val="002060"/>
                </a:solidFill>
                <a:latin typeface="Garamond" pitchFamily="18" charset="0"/>
              </a:rPr>
              <a:t>Key points</a:t>
            </a:r>
            <a:r>
              <a:rPr lang="en-US" b="1" baseline="0" dirty="0" smtClean="0">
                <a:solidFill>
                  <a:srgbClr val="002060"/>
                </a:solidFill>
                <a:latin typeface="Garamond" pitchFamily="18" charset="0"/>
              </a:rPr>
              <a:t> for facilitators:</a:t>
            </a:r>
            <a:endParaRPr lang="en-US" b="1" dirty="0" smtClean="0">
              <a:solidFill>
                <a:srgbClr val="002060"/>
              </a:solidFill>
              <a:latin typeface="Garamond" pitchFamily="18" charset="0"/>
            </a:endParaRPr>
          </a:p>
          <a:p>
            <a:pPr marL="171450" indent="-171450" eaLnBrk="1" hangingPunct="1">
              <a:spcBef>
                <a:spcPct val="0"/>
              </a:spcBef>
              <a:buFont typeface="Arial" pitchFamily="34" charset="0"/>
              <a:buChar char="•"/>
              <a:defRPr/>
            </a:pPr>
            <a:r>
              <a:rPr lang="en-US" dirty="0" smtClean="0">
                <a:latin typeface="Garamond" pitchFamily="18" charset="0"/>
              </a:rPr>
              <a:t>Suggest a meeting topic on “coping with violence” or “coping with anger.”  This will allow the group to deal with the topic without focusing on one individual’s situation.</a:t>
            </a:r>
          </a:p>
          <a:p>
            <a:pPr marL="171450" indent="-171450" eaLnBrk="1" hangingPunct="1">
              <a:spcBef>
                <a:spcPct val="0"/>
              </a:spcBef>
              <a:buFont typeface="Arial" pitchFamily="34" charset="0"/>
              <a:buChar char="•"/>
              <a:defRPr/>
            </a:pPr>
            <a:r>
              <a:rPr lang="en-US" dirty="0" smtClean="0">
                <a:latin typeface="Garamond" pitchFamily="18" charset="0"/>
              </a:rPr>
              <a:t>Know the community resources available for these circumstances—keep a list of these resources.  Encourage the Alateens to have a “safe” person to turn to:  a relative, counselor, teacher or neighbor.  Help them to come up with options for themselves.</a:t>
            </a:r>
          </a:p>
          <a:p>
            <a:pPr marL="171450" indent="-171450" eaLnBrk="1" hangingPunct="1">
              <a:spcBef>
                <a:spcPct val="0"/>
              </a:spcBef>
              <a:buFont typeface="Arial" pitchFamily="34" charset="0"/>
              <a:buChar char="•"/>
              <a:defRPr/>
            </a:pPr>
            <a:r>
              <a:rPr lang="en-US" dirty="0" smtClean="0">
                <a:latin typeface="Garamond" pitchFamily="18" charset="0"/>
              </a:rPr>
              <a:t>When topics such as thoughts of suicide surface, the group can let the member know they are not alone.  </a:t>
            </a:r>
          </a:p>
          <a:p>
            <a:pPr marL="171450" indent="-171450" eaLnBrk="1" hangingPunct="1">
              <a:spcBef>
                <a:spcPct val="0"/>
              </a:spcBef>
              <a:buFont typeface="Arial" pitchFamily="34" charset="0"/>
              <a:buChar char="•"/>
              <a:defRPr/>
            </a:pPr>
            <a:r>
              <a:rPr lang="en-US" b="1" dirty="0" smtClean="0">
                <a:latin typeface="Garamond" pitchFamily="18" charset="0"/>
              </a:rPr>
              <a:t>Discussion:  </a:t>
            </a:r>
            <a:r>
              <a:rPr lang="en-US" b="0" dirty="0" smtClean="0">
                <a:latin typeface="Garamond" pitchFamily="18" charset="0"/>
              </a:rPr>
              <a:t>What to do when a child shares about abuse at home?</a:t>
            </a:r>
          </a:p>
          <a:p>
            <a:pPr marL="171450" indent="-171450" eaLnBrk="1" hangingPunct="1">
              <a:spcBef>
                <a:spcPct val="0"/>
              </a:spcBef>
              <a:buFont typeface="Arial" pitchFamily="34" charset="0"/>
              <a:buChar char="•"/>
              <a:defRPr/>
            </a:pPr>
            <a:r>
              <a:rPr lang="en-US" b="1" dirty="0" smtClean="0">
                <a:latin typeface="Garamond" pitchFamily="18" charset="0"/>
              </a:rPr>
              <a:t>Discussion:  </a:t>
            </a:r>
            <a:r>
              <a:rPr lang="en-US" b="0" dirty="0" smtClean="0">
                <a:latin typeface="Garamond" pitchFamily="18" charset="0"/>
              </a:rPr>
              <a:t>What have you done when hearing about “tough stuff”?  What is the Alateen Group Sponsor’s role?</a:t>
            </a:r>
          </a:p>
          <a:p>
            <a:pPr eaLnBrk="1" hangingPunct="1">
              <a:spcBef>
                <a:spcPct val="0"/>
              </a:spcBef>
              <a:defRPr/>
            </a:pPr>
            <a:r>
              <a:rPr lang="en-US" b="1" dirty="0" smtClean="0">
                <a:latin typeface="Garamond" pitchFamily="18" charset="0"/>
              </a:rPr>
              <a:t>References:</a:t>
            </a:r>
          </a:p>
          <a:p>
            <a:pPr>
              <a:spcBef>
                <a:spcPct val="0"/>
              </a:spcBef>
              <a:defRPr/>
            </a:pPr>
            <a:r>
              <a:rPr lang="en-US" i="1" dirty="0" smtClean="0">
                <a:latin typeface="Garamond" pitchFamily="18" charset="0"/>
              </a:rPr>
              <a:t>Alateen Safety Guidelines</a:t>
            </a:r>
            <a:r>
              <a:rPr lang="en-US" dirty="0" smtClean="0">
                <a:latin typeface="Garamond" pitchFamily="18" charset="0"/>
              </a:rPr>
              <a:t> (G-34): “Alateen Group Sponsors share </a:t>
            </a:r>
            <a:r>
              <a:rPr lang="en-US" i="1" dirty="0" smtClean="0">
                <a:latin typeface="Garamond" pitchFamily="18" charset="0"/>
              </a:rPr>
              <a:t>experience </a:t>
            </a:r>
            <a:r>
              <a:rPr lang="en-US" dirty="0" smtClean="0">
                <a:latin typeface="Garamond" pitchFamily="18" charset="0"/>
              </a:rPr>
              <a:t>in living with the disease of alcoholism, </a:t>
            </a:r>
            <a:r>
              <a:rPr lang="en-US" i="1" dirty="0" smtClean="0">
                <a:latin typeface="Garamond" pitchFamily="18" charset="0"/>
              </a:rPr>
              <a:t>strength </a:t>
            </a:r>
            <a:r>
              <a:rPr lang="en-US" dirty="0" smtClean="0">
                <a:latin typeface="Garamond" pitchFamily="18" charset="0"/>
              </a:rPr>
              <a:t>gained from working the Twelve Steps, knowledge of the Twelve Traditions, and </a:t>
            </a:r>
            <a:r>
              <a:rPr lang="en-US" i="1" dirty="0" smtClean="0">
                <a:latin typeface="Garamond" pitchFamily="18" charset="0"/>
              </a:rPr>
              <a:t>hope </a:t>
            </a:r>
            <a:r>
              <a:rPr lang="en-US" dirty="0" smtClean="0">
                <a:latin typeface="Garamond" pitchFamily="18" charset="0"/>
              </a:rPr>
              <a:t>for the future</a:t>
            </a:r>
            <a:r>
              <a:rPr lang="en-US" i="1" dirty="0" smtClean="0">
                <a:latin typeface="Garamond" pitchFamily="18" charset="0"/>
              </a:rPr>
              <a:t>. </a:t>
            </a:r>
            <a:r>
              <a:rPr lang="en-US" dirty="0" smtClean="0">
                <a:latin typeface="Garamond" pitchFamily="18" charset="0"/>
              </a:rPr>
              <a:t>An Alateen Group Sponsor is not a counselor, nor the peer of an Alateen member. When an Alateen Group Sponsor gives advice or attempts to solve the problems of the Alateen member, it could lead to unhealthy dependencies.” </a:t>
            </a:r>
          </a:p>
          <a:p>
            <a:pPr eaLnBrk="1" hangingPunct="1">
              <a:spcBef>
                <a:spcPct val="0"/>
              </a:spcBef>
              <a:defRPr/>
            </a:pPr>
            <a:r>
              <a:rPr lang="en-US" i="1" dirty="0" smtClean="0">
                <a:latin typeface="Garamond" pitchFamily="18" charset="0"/>
              </a:rPr>
              <a:t>A Guide for Sponsors of Alateen Groups </a:t>
            </a:r>
            <a:r>
              <a:rPr lang="en-US" dirty="0" smtClean="0">
                <a:latin typeface="Garamond" pitchFamily="18" charset="0"/>
              </a:rPr>
              <a:t>(P-29): “…knowing the community resources available for other problems when a member asks for extra help, while being cautious not to give advice or specific directions…”</a:t>
            </a:r>
            <a:endParaRPr lang="en-US" b="1" dirty="0" smtClean="0">
              <a:latin typeface="Garamond" pitchFamily="18" charset="0"/>
            </a:endParaRPr>
          </a:p>
          <a:p>
            <a:pPr eaLnBrk="1" hangingPunct="1">
              <a:defRPr/>
            </a:pPr>
            <a:endParaRPr lang="en-US" b="1" dirty="0" smtClean="0">
              <a:latin typeface="Garamond" pitchFamily="18" charset="0"/>
            </a:endParaRPr>
          </a:p>
          <a:p>
            <a:pPr>
              <a:defRPr/>
            </a:pPr>
            <a:endParaRPr lang="en-US" dirty="0" smtClean="0">
              <a:latin typeface="Arial"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F0BB41C-6910-4FD2-8E10-FBB2F201CB73}" type="slidenum">
              <a:rPr lang="en-US" altLang="en-US" smtClean="0">
                <a:latin typeface="Arial" charset="0"/>
              </a:rPr>
              <a:pPr/>
              <a:t>7</a:t>
            </a:fld>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FD4E9A2-DCD0-4D0C-924C-D6F13B649839}" type="slidenum">
              <a:rPr lang="en-US" altLang="en-US" smtClean="0">
                <a:latin typeface="Arial" charset="0"/>
              </a:rPr>
              <a:pPr/>
              <a:t>8</a:t>
            </a:fld>
            <a:endParaRPr lang="en-US" altLang="en-US" smtClean="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b="1" dirty="0" smtClean="0">
                <a:solidFill>
                  <a:srgbClr val="002060"/>
                </a:solidFill>
                <a:latin typeface="Garamond" pitchFamily="18" charset="0"/>
              </a:rPr>
              <a:t>Key points</a:t>
            </a:r>
            <a:r>
              <a:rPr lang="en-US" b="1" baseline="0" dirty="0" smtClean="0">
                <a:solidFill>
                  <a:srgbClr val="002060"/>
                </a:solidFill>
                <a:latin typeface="Garamond" pitchFamily="18" charset="0"/>
              </a:rPr>
              <a:t> for facilitators:</a:t>
            </a:r>
            <a:endParaRPr lang="en-US" b="1" dirty="0" smtClean="0">
              <a:solidFill>
                <a:srgbClr val="002060"/>
              </a:solidFill>
              <a:latin typeface="Garamond" pitchFamily="18" charset="0"/>
            </a:endParaRPr>
          </a:p>
          <a:p>
            <a:pPr marL="171450" indent="-171450" eaLnBrk="1" hangingPunct="1">
              <a:spcBef>
                <a:spcPct val="0"/>
              </a:spcBef>
              <a:buFont typeface="Arial" pitchFamily="34" charset="0"/>
              <a:buChar char="•"/>
              <a:defRPr/>
            </a:pPr>
            <a:r>
              <a:rPr lang="en-US" dirty="0" smtClean="0">
                <a:latin typeface="Garamond" pitchFamily="18" charset="0"/>
              </a:rPr>
              <a:t>Alateen Group Sponsors must keep the focus on themselves and their own recovery. </a:t>
            </a:r>
          </a:p>
          <a:p>
            <a:pPr marL="171450" indent="-171450" eaLnBrk="1" hangingPunct="1">
              <a:spcBef>
                <a:spcPct val="0"/>
              </a:spcBef>
              <a:buFont typeface="Arial" pitchFamily="34" charset="0"/>
              <a:buChar char="•"/>
              <a:defRPr/>
            </a:pPr>
            <a:r>
              <a:rPr lang="en-US" dirty="0" smtClean="0">
                <a:latin typeface="Garamond" pitchFamily="18" charset="0"/>
              </a:rPr>
              <a:t>Remember you are only hearing one side of the story.  We must refrain from judging anyone—parent or child.</a:t>
            </a:r>
          </a:p>
          <a:p>
            <a:pPr marL="171450" indent="-171450" eaLnBrk="1" hangingPunct="1">
              <a:spcBef>
                <a:spcPct val="0"/>
              </a:spcBef>
              <a:buFont typeface="Arial" pitchFamily="34" charset="0"/>
              <a:buChar char="•"/>
              <a:defRPr/>
            </a:pPr>
            <a:r>
              <a:rPr lang="en-US" dirty="0" smtClean="0">
                <a:latin typeface="Garamond" pitchFamily="18" charset="0"/>
              </a:rPr>
              <a:t>Take a deep breath and just listen with love.  We do not need to take sides.</a:t>
            </a:r>
          </a:p>
          <a:p>
            <a:pPr marL="171450" indent="-171450" eaLnBrk="1" hangingPunct="1">
              <a:spcBef>
                <a:spcPct val="0"/>
              </a:spcBef>
              <a:buFont typeface="Arial" pitchFamily="34" charset="0"/>
              <a:buChar char="•"/>
              <a:defRPr/>
            </a:pPr>
            <a:r>
              <a:rPr lang="en-US" dirty="0" smtClean="0">
                <a:latin typeface="Garamond" pitchFamily="18" charset="0"/>
              </a:rPr>
              <a:t>Talk to other Alateen Group Sponsors, your personal Sponsor, and trusted servants—don’t try to handle difficult situations alone.</a:t>
            </a:r>
          </a:p>
          <a:p>
            <a:pPr eaLnBrk="1" hangingPunct="1">
              <a:spcBef>
                <a:spcPct val="0"/>
              </a:spcBef>
              <a:defRPr/>
            </a:pPr>
            <a:endParaRPr lang="en-US" dirty="0" smtClean="0">
              <a:latin typeface="Garamond" pitchFamily="18" charset="0"/>
            </a:endParaRPr>
          </a:p>
          <a:p>
            <a:pPr eaLnBrk="1" hangingPunct="1">
              <a:spcBef>
                <a:spcPct val="0"/>
              </a:spcBef>
              <a:defRPr/>
            </a:pPr>
            <a:r>
              <a:rPr lang="en-US" b="1" dirty="0" smtClean="0">
                <a:latin typeface="Garamond" pitchFamily="18" charset="0"/>
              </a:rPr>
              <a:t>References:</a:t>
            </a:r>
          </a:p>
          <a:p>
            <a:pPr eaLnBrk="1" hangingPunct="1">
              <a:spcBef>
                <a:spcPct val="0"/>
              </a:spcBef>
              <a:defRPr/>
            </a:pPr>
            <a:r>
              <a:rPr lang="en-US" i="1" dirty="0" smtClean="0">
                <a:latin typeface="Garamond" pitchFamily="18" charset="0"/>
              </a:rPr>
              <a:t>Detachment</a:t>
            </a:r>
            <a:r>
              <a:rPr lang="en-US" dirty="0" smtClean="0">
                <a:latin typeface="Garamond" pitchFamily="18" charset="0"/>
              </a:rPr>
              <a:t> (S-19)</a:t>
            </a:r>
          </a:p>
          <a:p>
            <a:pPr eaLnBrk="1" hangingPunct="1">
              <a:spcBef>
                <a:spcPct val="0"/>
              </a:spcBef>
              <a:defRPr/>
            </a:pPr>
            <a:r>
              <a:rPr lang="en-US" i="1" dirty="0" smtClean="0">
                <a:latin typeface="Garamond" pitchFamily="18" charset="0"/>
              </a:rPr>
              <a:t>A Guide for Sponsors of Alateen Groups </a:t>
            </a:r>
            <a:r>
              <a:rPr lang="en-US" dirty="0" smtClean="0">
                <a:latin typeface="Garamond" pitchFamily="18" charset="0"/>
              </a:rPr>
              <a:t>(P-29): </a:t>
            </a:r>
            <a:r>
              <a:rPr lang="en-US" dirty="0" smtClean="0">
                <a:solidFill>
                  <a:srgbClr val="002060"/>
                </a:solidFill>
                <a:latin typeface="Garamond" pitchFamily="18" charset="0"/>
                <a:cs typeface="Arial" pitchFamily="34" charset="0"/>
              </a:rPr>
              <a:t> “Effective Alateen Group Sponsorship Depends Upon: …a willingness to listen, being careful not to offer suggestions about their personal lives.  Alateens, in sharing with each other, often find their own answers.” (pp.</a:t>
            </a:r>
            <a:r>
              <a:rPr lang="en-US" baseline="0" dirty="0" smtClean="0">
                <a:solidFill>
                  <a:srgbClr val="002060"/>
                </a:solidFill>
                <a:latin typeface="Garamond" pitchFamily="18" charset="0"/>
                <a:cs typeface="Arial" pitchFamily="34" charset="0"/>
              </a:rPr>
              <a:t> 5-6)</a:t>
            </a:r>
            <a:endParaRPr lang="en-US" dirty="0" smtClean="0">
              <a:solidFill>
                <a:srgbClr val="002060"/>
              </a:solidFill>
              <a:latin typeface="Garamond" pitchFamily="18" charset="0"/>
              <a:cs typeface="Arial" pitchFamily="34" charset="0"/>
            </a:endParaRPr>
          </a:p>
          <a:p>
            <a:pPr eaLnBrk="1" hangingPunct="1">
              <a:defRPr/>
            </a:pPr>
            <a:endParaRPr lang="en-US" b="1" dirty="0" smtClean="0">
              <a:latin typeface="Garamond" pitchFamily="18" charset="0"/>
            </a:endParaRPr>
          </a:p>
          <a:p>
            <a:pPr eaLnBrk="1" hangingPunct="1">
              <a:defRPr/>
            </a:pPr>
            <a:endParaRPr lang="en-US" dirty="0" smtClean="0">
              <a:latin typeface="Arial" pitchFamily="34" charset="0"/>
            </a:endParaRPr>
          </a:p>
          <a:p>
            <a:pPr eaLnBrk="1" hangingPunct="1">
              <a:defRPr/>
            </a:pPr>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US" b="1" dirty="0" smtClean="0">
                <a:solidFill>
                  <a:srgbClr val="002060"/>
                </a:solidFill>
                <a:latin typeface="Garamond" pitchFamily="18" charset="0"/>
              </a:rPr>
              <a:t>Key points</a:t>
            </a:r>
            <a:r>
              <a:rPr lang="en-US" b="1" baseline="0" dirty="0" smtClean="0">
                <a:solidFill>
                  <a:srgbClr val="002060"/>
                </a:solidFill>
                <a:latin typeface="Garamond" pitchFamily="18" charset="0"/>
              </a:rPr>
              <a:t> for facilitators:</a:t>
            </a:r>
            <a:endParaRPr lang="en-US" b="1" dirty="0" smtClean="0">
              <a:solidFill>
                <a:srgbClr val="002060"/>
              </a:solidFill>
              <a:latin typeface="Garamond" pitchFamily="18" charset="0"/>
            </a:endParaRPr>
          </a:p>
          <a:p>
            <a:pPr eaLnBrk="1" hangingPunct="1">
              <a:spcBef>
                <a:spcPct val="0"/>
              </a:spcBef>
              <a:buFontTx/>
              <a:buChar char="•"/>
            </a:pPr>
            <a:r>
              <a:rPr lang="en-US" altLang="en-US" dirty="0" smtClean="0">
                <a:latin typeface="Garamond" pitchFamily="18" charset="0"/>
              </a:rPr>
              <a:t>Talk to other Alateen Group Sponsors, your personal Sponsor, and trusted servants—don’t try to handle difficult situations alone.</a:t>
            </a:r>
          </a:p>
          <a:p>
            <a:pPr eaLnBrk="1" hangingPunct="1">
              <a:spcBef>
                <a:spcPct val="0"/>
              </a:spcBef>
              <a:buFontTx/>
              <a:buChar char="•"/>
            </a:pPr>
            <a:r>
              <a:rPr lang="en-US" altLang="en-US" dirty="0" smtClean="0">
                <a:latin typeface="Garamond" pitchFamily="18" charset="0"/>
              </a:rPr>
              <a:t>Some Sponsors have found it beneficial to take a break from sponsoring every two or three years.  Others change Alateen groups or start new Alateen groups.</a:t>
            </a:r>
          </a:p>
          <a:p>
            <a:pPr eaLnBrk="1" hangingPunct="1">
              <a:spcBef>
                <a:spcPct val="0"/>
              </a:spcBef>
            </a:pPr>
            <a:r>
              <a:rPr lang="en-US" altLang="en-US" b="1" dirty="0" smtClean="0">
                <a:latin typeface="Garamond" pitchFamily="18" charset="0"/>
              </a:rPr>
              <a:t>Discussion:  </a:t>
            </a:r>
            <a:r>
              <a:rPr lang="en-US" altLang="en-US" b="0" dirty="0" smtClean="0">
                <a:latin typeface="Garamond" pitchFamily="18" charset="0"/>
              </a:rPr>
              <a:t>what steps have you taken to avoid Alateen group sponsor burnout?</a:t>
            </a:r>
          </a:p>
          <a:p>
            <a:pPr eaLnBrk="1" hangingPunct="1">
              <a:spcBef>
                <a:spcPct val="0"/>
              </a:spcBef>
            </a:pPr>
            <a:endParaRPr lang="en-US" altLang="en-US" b="1" dirty="0" smtClean="0">
              <a:latin typeface="Garamond" pitchFamily="18" charset="0"/>
            </a:endParaRPr>
          </a:p>
          <a:p>
            <a:pPr eaLnBrk="1" hangingPunct="1">
              <a:spcBef>
                <a:spcPct val="0"/>
              </a:spcBef>
            </a:pPr>
            <a:r>
              <a:rPr lang="en-US" altLang="en-US" b="1" dirty="0" smtClean="0">
                <a:latin typeface="Garamond" pitchFamily="18" charset="0"/>
              </a:rPr>
              <a:t>References:</a:t>
            </a:r>
          </a:p>
          <a:p>
            <a:pPr eaLnBrk="1" hangingPunct="1">
              <a:spcBef>
                <a:spcPct val="0"/>
              </a:spcBef>
            </a:pPr>
            <a:r>
              <a:rPr lang="en-US" altLang="en-US" i="1" dirty="0" smtClean="0">
                <a:latin typeface="Garamond" pitchFamily="18" charset="0"/>
              </a:rPr>
              <a:t>Detachment</a:t>
            </a:r>
            <a:r>
              <a:rPr lang="en-US" altLang="en-US" dirty="0" smtClean="0">
                <a:latin typeface="Garamond" pitchFamily="18" charset="0"/>
              </a:rPr>
              <a:t> (S-19)</a:t>
            </a:r>
          </a:p>
          <a:p>
            <a:pPr eaLnBrk="1" hangingPunct="1">
              <a:spcBef>
                <a:spcPct val="0"/>
              </a:spcBef>
            </a:pPr>
            <a:r>
              <a:rPr lang="en-US" altLang="en-US" i="1" dirty="0" smtClean="0">
                <a:latin typeface="Garamond" pitchFamily="18" charset="0"/>
              </a:rPr>
              <a:t>A Guide for Sponsors of Alateen Groups </a:t>
            </a:r>
            <a:r>
              <a:rPr lang="en-US" altLang="en-US" dirty="0" smtClean="0">
                <a:latin typeface="Garamond" pitchFamily="18" charset="0"/>
              </a:rPr>
              <a:t>(P-29): “Effective Alateen Group Sponsorship Depends Upon:…continued membership and personal recovery in the Al-Anon fellowship.” (pp.</a:t>
            </a:r>
            <a:r>
              <a:rPr lang="en-US" altLang="en-US" baseline="0" dirty="0" smtClean="0">
                <a:latin typeface="Garamond" pitchFamily="18" charset="0"/>
              </a:rPr>
              <a:t> 5-</a:t>
            </a:r>
            <a:r>
              <a:rPr lang="en-US" altLang="en-US" dirty="0" smtClean="0">
                <a:latin typeface="Garamond" pitchFamily="18" charset="0"/>
              </a:rPr>
              <a:t>6)</a:t>
            </a:r>
            <a:endParaRPr lang="en-US" altLang="en-US" b="1" dirty="0" smtClean="0">
              <a:latin typeface="Garamond" pitchFamily="18" charset="0"/>
            </a:endParaRPr>
          </a:p>
          <a:p>
            <a:pPr eaLnBrk="1" hangingPunct="1"/>
            <a:endParaRPr lang="en-US" altLang="en-US" b="1" dirty="0" smtClean="0">
              <a:latin typeface="Garamond" pitchFamily="18"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FB6A527-28BB-45D8-B654-0E3909AFC493}" type="slidenum">
              <a:rPr lang="en-US" altLang="en-US" smtClean="0">
                <a:latin typeface="Arial" charset="0"/>
              </a:rPr>
              <a:pPr/>
              <a:t>9</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563C6E3-8B55-4CB9-BBF2-FFB4A69DCE27}" type="slidenum">
              <a:rPr lang="en-US" smtClean="0"/>
              <a:pPr>
                <a:defRPr/>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2583069-658A-469B-86F5-FD16B1721C4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FA2E86-53C4-42AB-86B4-43A10AB123F2}"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C5DEE6A-AF0A-4C4E-888A-7ECE8A54841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4B920F-4E03-44AD-8956-5222FB6D81ED}" type="slidenum">
              <a:rPr lang="en-US" smtClean="0"/>
              <a:pPr>
                <a:defRPr/>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59FD90-9710-4492-A465-034FC1A04E74}"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C490529-92B9-4E56-95AB-1732E1A0C95C}" type="slidenum">
              <a:rPr lang="en-US" smtClean="0"/>
              <a:pPr>
                <a:defRPr/>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9902DD0-80C4-44D7-8921-2E5DB42870D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6EAAFF2-0BB3-4A32-912B-5BD3C3957B0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E6AA417-4B07-4DCC-9706-8F13C380FD84}" type="slidenum">
              <a:rPr lang="en-US" smtClean="0"/>
              <a:pPr>
                <a:defRPr/>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1474BE-B5B1-4477-9AFB-D8828D693FB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defRPr/>
            </a:pPr>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B351C13C-B772-4B3B-90B6-2DBCC4230BEA}" type="slidenum">
              <a:rPr lang="en-US" smtClean="0"/>
              <a:pPr>
                <a:defRPr/>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Ln0rLr7iscCFUGkiAodlSUBjg&amp;url=http://ecomm.al-anon.org/iCommerce/Store/StoreLayouts/Category_BP_Results.aspx?InitialText%3DGroup%20Materials&amp;ei=2li-VbmfG8HIogSVy4TwCA&amp;bvm=bv.99261572,d.cGU&amp;psig=AFQjCNH8aj2659imcmXScJqkSCn5e13BiQ&amp;ust=143862432197498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9800" y="6324600"/>
            <a:ext cx="7543800" cy="1981200"/>
          </a:xfrm>
        </p:spPr>
        <p:txBody>
          <a:bodyPr/>
          <a:lstStyle/>
          <a:p>
            <a:r>
              <a:rPr lang="en-US" altLang="en-US" sz="4000" b="1" dirty="0"/>
              <a:t/>
            </a:r>
            <a:br>
              <a:rPr lang="en-US" altLang="en-US" sz="4000" b="1" dirty="0"/>
            </a:br>
            <a:r>
              <a:rPr lang="en-US" altLang="en-US" sz="4000" b="1" dirty="0" smtClean="0"/>
              <a:t/>
            </a:r>
            <a:br>
              <a:rPr lang="en-US" altLang="en-US" sz="4000" b="1" dirty="0" smtClean="0"/>
            </a:br>
            <a:r>
              <a:rPr lang="en-US" altLang="en-US" sz="4000" b="1" dirty="0" smtClean="0"/>
              <a:t/>
            </a:r>
            <a:br>
              <a:rPr lang="en-US" altLang="en-US" sz="4000" b="1" dirty="0" smtClean="0"/>
            </a:br>
            <a:r>
              <a:rPr lang="en-US" altLang="en-US" sz="4000" b="1" dirty="0" smtClean="0">
                <a:solidFill>
                  <a:srgbClr val="C00000"/>
                </a:solidFill>
              </a:rPr>
              <a:t>Part B:</a:t>
            </a:r>
            <a:r>
              <a:rPr lang="en-US" altLang="en-US" sz="4000" b="1" dirty="0" smtClean="0"/>
              <a:t/>
            </a:r>
            <a:br>
              <a:rPr lang="en-US" altLang="en-US" sz="4000" b="1" dirty="0" smtClean="0"/>
            </a:br>
            <a:r>
              <a:rPr lang="en-US" altLang="en-US" sz="2400" dirty="0"/>
              <a:t>Conflict </a:t>
            </a:r>
            <a:br>
              <a:rPr lang="en-US" altLang="en-US" sz="2400" dirty="0"/>
            </a:br>
            <a:r>
              <a:rPr lang="en-US" altLang="en-US" sz="2400" dirty="0"/>
              <a:t>Alateens in difficult situations (“Tough Stuff”)</a:t>
            </a:r>
            <a:br>
              <a:rPr lang="en-US" altLang="en-US" sz="2400" dirty="0"/>
            </a:br>
            <a:r>
              <a:rPr lang="en-US" altLang="en-US" sz="2400" dirty="0"/>
              <a:t>Interactions with parents</a:t>
            </a:r>
            <a:br>
              <a:rPr lang="en-US" altLang="en-US" sz="2400" dirty="0"/>
            </a:br>
            <a:r>
              <a:rPr lang="en-US" altLang="en-US" sz="2400" dirty="0"/>
              <a:t>Public Outreach—building attendance </a:t>
            </a:r>
            <a:br>
              <a:rPr lang="en-US" altLang="en-US" sz="2400" dirty="0"/>
            </a:br>
            <a:r>
              <a:rPr lang="en-US" altLang="en-US" sz="2400" dirty="0"/>
              <a:t>Broken Anonymity</a:t>
            </a:r>
            <a:br>
              <a:rPr lang="en-US" altLang="en-US" sz="2400" dirty="0"/>
            </a:br>
            <a:r>
              <a:rPr lang="en-US" altLang="en-US" sz="2400" dirty="0"/>
              <a:t>Finances</a:t>
            </a:r>
            <a:r>
              <a:rPr lang="en-US" altLang="en-US" sz="4000" dirty="0"/>
              <a:t/>
            </a:r>
            <a:br>
              <a:rPr lang="en-US" altLang="en-US" sz="4000" dirty="0"/>
            </a:br>
            <a:r>
              <a:rPr lang="en-US" altLang="en-US" sz="4000" dirty="0">
                <a:solidFill>
                  <a:schemeClr val="tx1"/>
                </a:solidFill>
              </a:rPr>
              <a:t/>
            </a:r>
            <a:br>
              <a:rPr lang="en-US" altLang="en-US" sz="4000" dirty="0">
                <a:solidFill>
                  <a:schemeClr val="tx1"/>
                </a:solidFill>
              </a:rPr>
            </a:br>
            <a:r>
              <a:rPr lang="en-US" sz="4000" dirty="0" smtClean="0"/>
              <a:t/>
            </a:r>
            <a:br>
              <a:rPr lang="en-US" sz="4000" dirty="0" smtClean="0"/>
            </a:br>
            <a:r>
              <a:rPr lang="en-US" dirty="0" smtClean="0"/>
              <a:t>	</a:t>
            </a:r>
            <a:endParaRPr lang="en-US" dirty="0"/>
          </a:p>
        </p:txBody>
      </p:sp>
      <p:sp>
        <p:nvSpPr>
          <p:cNvPr id="4" name="TextBox 1"/>
          <p:cNvSpPr txBox="1">
            <a:spLocks noChangeArrowheads="1"/>
          </p:cNvSpPr>
          <p:nvPr/>
        </p:nvSpPr>
        <p:spPr bwMode="auto">
          <a:xfrm>
            <a:off x="685800" y="685800"/>
            <a:ext cx="77724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itchFamily="34" charset="0"/>
              </a:defRPr>
            </a:lvl1pPr>
            <a:lvl2pPr marL="742950" indent="-285750">
              <a:spcBef>
                <a:spcPct val="20000"/>
              </a:spcBef>
              <a:buChar char="–"/>
              <a:defRPr sz="2800">
                <a:solidFill>
                  <a:schemeClr val="tx1"/>
                </a:solidFill>
                <a:latin typeface="Verdana" pitchFamily="34" charset="0"/>
              </a:defRPr>
            </a:lvl2pPr>
            <a:lvl3pPr marL="1143000" indent="-228600">
              <a:spcBef>
                <a:spcPct val="20000"/>
              </a:spcBef>
              <a:buChar char="•"/>
              <a:defRPr sz="24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a:spcBef>
                <a:spcPct val="0"/>
              </a:spcBef>
              <a:buFontTx/>
              <a:buNone/>
            </a:pPr>
            <a:r>
              <a:rPr lang="en-US" altLang="en-US" sz="2400" b="1" dirty="0">
                <a:solidFill>
                  <a:srgbClr val="FFFF00"/>
                </a:solidFill>
              </a:rPr>
              <a:t>Alateen Training Module </a:t>
            </a:r>
            <a:r>
              <a:rPr lang="en-US" altLang="en-US" sz="2400" b="1" dirty="0" smtClean="0">
                <a:solidFill>
                  <a:srgbClr val="FFFF00"/>
                </a:solidFill>
              </a:rPr>
              <a:t>IV</a:t>
            </a:r>
          </a:p>
          <a:p>
            <a:pPr algn="ctr">
              <a:spcBef>
                <a:spcPct val="0"/>
              </a:spcBef>
              <a:buFontTx/>
              <a:buNone/>
            </a:pPr>
            <a:endParaRPr lang="en-US" altLang="en-US" sz="2400" b="1" dirty="0">
              <a:solidFill>
                <a:srgbClr val="FFFF00"/>
              </a:solidFill>
            </a:endParaRPr>
          </a:p>
          <a:p>
            <a:pPr algn="ctr">
              <a:spcBef>
                <a:spcPct val="0"/>
              </a:spcBef>
              <a:buFontTx/>
              <a:buNone/>
            </a:pPr>
            <a:endParaRPr lang="en-US" altLang="en-US" sz="2400" b="1" dirty="0" smtClean="0">
              <a:solidFill>
                <a:srgbClr val="FFFF00"/>
              </a:solidFill>
            </a:endParaRPr>
          </a:p>
          <a:p>
            <a:pPr algn="ctr">
              <a:spcBef>
                <a:spcPct val="0"/>
              </a:spcBef>
              <a:buFontTx/>
              <a:buNone/>
            </a:pPr>
            <a:r>
              <a:rPr lang="en-US" sz="2800" b="1" dirty="0">
                <a:solidFill>
                  <a:schemeClr val="bg1"/>
                </a:solidFill>
              </a:rPr>
              <a:t>Dealing with Challenges in Alateen</a:t>
            </a:r>
            <a:br>
              <a:rPr lang="en-US" sz="2800" b="1" dirty="0">
                <a:solidFill>
                  <a:schemeClr val="bg1"/>
                </a:solidFill>
              </a:rPr>
            </a:br>
            <a:r>
              <a:rPr lang="en-US" sz="2800" b="1" dirty="0"/>
              <a:t/>
            </a:r>
            <a:br>
              <a:rPr lang="en-US" sz="2800" b="1" dirty="0"/>
            </a:br>
            <a:endParaRPr lang="en-US" altLang="en-US" sz="2400" b="1" dirty="0">
              <a:solidFill>
                <a:srgbClr val="FFFF00"/>
              </a:solidFill>
            </a:endParaRPr>
          </a:p>
        </p:txBody>
      </p:sp>
    </p:spTree>
    <p:extLst>
      <p:ext uri="{BB962C8B-B14F-4D97-AF65-F5344CB8AC3E}">
        <p14:creationId xmlns:p14="http://schemas.microsoft.com/office/powerpoint/2010/main" val="3470540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64369" y="-152400"/>
            <a:ext cx="6781800" cy="1600200"/>
          </a:xfrm>
        </p:spPr>
        <p:txBody>
          <a:bodyPr>
            <a:normAutofit/>
          </a:bodyPr>
          <a:lstStyle/>
          <a:p>
            <a:pPr eaLnBrk="1" hangingPunct="1">
              <a:defRPr/>
            </a:pPr>
            <a:r>
              <a:rPr lang="en-US" sz="3200" dirty="0" smtClean="0">
                <a:solidFill>
                  <a:srgbClr val="C00000"/>
                </a:solidFill>
              </a:rPr>
              <a:t>Interactions with parents </a:t>
            </a:r>
            <a:r>
              <a:rPr lang="en-US" dirty="0" smtClean="0">
                <a:solidFill>
                  <a:srgbClr val="C00000"/>
                </a:solidFill>
              </a:rPr>
              <a:t/>
            </a:r>
            <a:br>
              <a:rPr lang="en-US" dirty="0" smtClean="0">
                <a:solidFill>
                  <a:srgbClr val="C00000"/>
                </a:solidFill>
              </a:rPr>
            </a:br>
            <a:r>
              <a:rPr lang="en-US" sz="4000" dirty="0" smtClean="0">
                <a:solidFill>
                  <a:srgbClr val="C00000"/>
                </a:solidFill>
              </a:rPr>
              <a:t>When parents ask questions</a:t>
            </a:r>
          </a:p>
        </p:txBody>
      </p:sp>
      <p:sp>
        <p:nvSpPr>
          <p:cNvPr id="16387" name="Rectangle 3"/>
          <p:cNvSpPr>
            <a:spLocks noGrp="1" noChangeArrowheads="1"/>
          </p:cNvSpPr>
          <p:nvPr>
            <p:ph idx="1"/>
          </p:nvPr>
        </p:nvSpPr>
        <p:spPr>
          <a:xfrm>
            <a:off x="457200" y="990600"/>
            <a:ext cx="8458200" cy="5334000"/>
          </a:xfrm>
        </p:spPr>
        <p:txBody>
          <a:bodyPr/>
          <a:lstStyle/>
          <a:p>
            <a:pPr eaLnBrk="1" hangingPunct="1"/>
            <a:r>
              <a:rPr lang="en-US" altLang="en-US" sz="2400" dirty="0" smtClean="0"/>
              <a:t>Be prepared to answer </a:t>
            </a:r>
            <a:r>
              <a:rPr lang="en-US" altLang="en-US" sz="2400" i="1" dirty="0" smtClean="0"/>
              <a:t>questions such as:</a:t>
            </a:r>
          </a:p>
          <a:p>
            <a:pPr lvl="1" eaLnBrk="1" hangingPunct="1"/>
            <a:r>
              <a:rPr lang="en-US" altLang="en-US" sz="2000" dirty="0" smtClean="0"/>
              <a:t>How do I get my child to attend?</a:t>
            </a:r>
          </a:p>
          <a:p>
            <a:pPr lvl="1" eaLnBrk="1" hangingPunct="1"/>
            <a:r>
              <a:rPr lang="en-US" altLang="en-US" sz="2000" dirty="0" smtClean="0"/>
              <a:t>Can I stay at the meeting with my child?</a:t>
            </a:r>
          </a:p>
          <a:p>
            <a:pPr lvl="1" eaLnBrk="1" hangingPunct="1"/>
            <a:r>
              <a:rPr lang="en-US" altLang="en-US" sz="2000" dirty="0" smtClean="0"/>
              <a:t>How is the meeting run?  </a:t>
            </a:r>
          </a:p>
          <a:p>
            <a:pPr lvl="1" eaLnBrk="1" hangingPunct="1"/>
            <a:r>
              <a:rPr lang="en-US" altLang="en-US" sz="2000" dirty="0" smtClean="0"/>
              <a:t>Will they talk about me?</a:t>
            </a:r>
          </a:p>
          <a:p>
            <a:pPr lvl="1" eaLnBrk="1" hangingPunct="1"/>
            <a:r>
              <a:rPr lang="en-US" altLang="en-US" sz="2000" dirty="0" smtClean="0"/>
              <a:t>Will you counsel them personally?</a:t>
            </a:r>
          </a:p>
          <a:p>
            <a:pPr lvl="1" eaLnBrk="1" hangingPunct="1"/>
            <a:r>
              <a:rPr lang="en-US" altLang="en-US" sz="2000" dirty="0" smtClean="0"/>
              <a:t>Does my child participate</a:t>
            </a:r>
            <a:r>
              <a:rPr lang="en-US" altLang="en-US" sz="2000" dirty="0" smtClean="0"/>
              <a:t>?</a:t>
            </a:r>
          </a:p>
          <a:p>
            <a:pPr lvl="1" eaLnBrk="1" hangingPunct="1"/>
            <a:r>
              <a:rPr lang="en-US" altLang="en-US" sz="2000" dirty="0" smtClean="0"/>
              <a:t>Was my child at the meeting last night?</a:t>
            </a:r>
            <a:endParaRPr lang="en-US" altLang="en-US" sz="2000" dirty="0" smtClean="0"/>
          </a:p>
          <a:p>
            <a:pPr eaLnBrk="1" hangingPunct="1"/>
            <a:r>
              <a:rPr lang="en-US" altLang="en-US" sz="2400" dirty="0" smtClean="0"/>
              <a:t>Stress how Al-Anon can help the parent; give them literature</a:t>
            </a:r>
          </a:p>
          <a:p>
            <a:pPr eaLnBrk="1" hangingPunct="1"/>
            <a:r>
              <a:rPr lang="en-US" altLang="en-US" sz="2400" dirty="0" smtClean="0"/>
              <a:t>What parents need to know</a:t>
            </a:r>
          </a:p>
          <a:p>
            <a:pPr lvl="1" eaLnBrk="1" hangingPunct="1"/>
            <a:r>
              <a:rPr lang="en-US" altLang="en-US" sz="2000" dirty="0" smtClean="0"/>
              <a:t>When to use permission forms</a:t>
            </a:r>
          </a:p>
          <a:p>
            <a:pPr lvl="1" eaLnBrk="1" hangingPunct="1"/>
            <a:r>
              <a:rPr lang="en-US" altLang="en-US" sz="2000" dirty="0" smtClean="0"/>
              <a:t>Let them know the safety procedures for the meeting or event</a:t>
            </a:r>
          </a:p>
        </p:txBody>
      </p:sp>
      <p:pic>
        <p:nvPicPr>
          <p:cNvPr id="16388" name="Picture 5" descr="C:\Documents and Settings\marylou\Local Settings\Temporary Internet Files\Content.IE5\TX0R801S\MCj0295955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143000"/>
            <a:ext cx="2090738" cy="245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decel="50000" fill="hold">
                                          <p:stCondLst>
                                            <p:cond delay="0"/>
                                          </p:stCondLst>
                                        </p:cTn>
                                        <p:tgtEl>
                                          <p:spTgt spid="819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19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194"/>
                                        </p:tgtEl>
                                        <p:attrNameLst>
                                          <p:attrName>ppt_w</p:attrName>
                                        </p:attrNameLst>
                                      </p:cBhvr>
                                      <p:tavLst>
                                        <p:tav tm="0">
                                          <p:val>
                                            <p:strVal val="#ppt_w*.05"/>
                                          </p:val>
                                        </p:tav>
                                        <p:tav tm="100000">
                                          <p:val>
                                            <p:strVal val="#ppt_w"/>
                                          </p:val>
                                        </p:tav>
                                      </p:tavLst>
                                    </p:anim>
                                    <p:anim calcmode="lin" valueType="num">
                                      <p:cBhvr>
                                        <p:cTn id="10" dur="1000" fill="hold"/>
                                        <p:tgtEl>
                                          <p:spTgt spid="819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19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19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19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194"/>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387">
                                            <p:txEl>
                                              <p:pRg st="0" end="0"/>
                                            </p:txEl>
                                          </p:spTgt>
                                        </p:tgtEl>
                                        <p:attrNameLst>
                                          <p:attrName>style.visibility</p:attrName>
                                        </p:attrNameLst>
                                      </p:cBhvr>
                                      <p:to>
                                        <p:strVal val="visible"/>
                                      </p:to>
                                    </p:set>
                                    <p:animEffect transition="in" filter="wipe(left)">
                                      <p:cBhvr>
                                        <p:cTn id="18" dur="500"/>
                                        <p:tgtEl>
                                          <p:spTgt spid="16387">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387">
                                            <p:txEl>
                                              <p:pRg st="1" end="1"/>
                                            </p:txEl>
                                          </p:spTgt>
                                        </p:tgtEl>
                                        <p:attrNameLst>
                                          <p:attrName>style.visibility</p:attrName>
                                        </p:attrNameLst>
                                      </p:cBhvr>
                                      <p:to>
                                        <p:strVal val="visible"/>
                                      </p:to>
                                    </p:set>
                                    <p:animEffect transition="in" filter="wipe(left)">
                                      <p:cBhvr>
                                        <p:cTn id="23" dur="500"/>
                                        <p:tgtEl>
                                          <p:spTgt spid="16387">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387">
                                            <p:txEl>
                                              <p:pRg st="2" end="2"/>
                                            </p:txEl>
                                          </p:spTgt>
                                        </p:tgtEl>
                                        <p:attrNameLst>
                                          <p:attrName>style.visibility</p:attrName>
                                        </p:attrNameLst>
                                      </p:cBhvr>
                                      <p:to>
                                        <p:strVal val="visible"/>
                                      </p:to>
                                    </p:set>
                                    <p:animEffect transition="in" filter="wipe(left)">
                                      <p:cBhvr>
                                        <p:cTn id="28" dur="500"/>
                                        <p:tgtEl>
                                          <p:spTgt spid="16387">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387">
                                            <p:txEl>
                                              <p:pRg st="3" end="3"/>
                                            </p:txEl>
                                          </p:spTgt>
                                        </p:tgtEl>
                                        <p:attrNameLst>
                                          <p:attrName>style.visibility</p:attrName>
                                        </p:attrNameLst>
                                      </p:cBhvr>
                                      <p:to>
                                        <p:strVal val="visible"/>
                                      </p:to>
                                    </p:set>
                                    <p:animEffect transition="in" filter="wipe(left)">
                                      <p:cBhvr>
                                        <p:cTn id="33" dur="500"/>
                                        <p:tgtEl>
                                          <p:spTgt spid="16387">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387">
                                            <p:txEl>
                                              <p:pRg st="4" end="4"/>
                                            </p:txEl>
                                          </p:spTgt>
                                        </p:tgtEl>
                                        <p:attrNameLst>
                                          <p:attrName>style.visibility</p:attrName>
                                        </p:attrNameLst>
                                      </p:cBhvr>
                                      <p:to>
                                        <p:strVal val="visible"/>
                                      </p:to>
                                    </p:set>
                                    <p:animEffect transition="in" filter="wipe(left)">
                                      <p:cBhvr>
                                        <p:cTn id="38" dur="500"/>
                                        <p:tgtEl>
                                          <p:spTgt spid="16387">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387">
                                            <p:txEl>
                                              <p:pRg st="5" end="5"/>
                                            </p:txEl>
                                          </p:spTgt>
                                        </p:tgtEl>
                                        <p:attrNameLst>
                                          <p:attrName>style.visibility</p:attrName>
                                        </p:attrNameLst>
                                      </p:cBhvr>
                                      <p:to>
                                        <p:strVal val="visible"/>
                                      </p:to>
                                    </p:set>
                                    <p:animEffect transition="in" filter="wipe(left)">
                                      <p:cBhvr>
                                        <p:cTn id="43" dur="500"/>
                                        <p:tgtEl>
                                          <p:spTgt spid="16387">
                                            <p:txEl>
                                              <p:pRg st="5" end="5"/>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6387">
                                            <p:txEl>
                                              <p:pRg st="6" end="6"/>
                                            </p:txEl>
                                          </p:spTgt>
                                        </p:tgtEl>
                                        <p:attrNameLst>
                                          <p:attrName>style.visibility</p:attrName>
                                        </p:attrNameLst>
                                      </p:cBhvr>
                                      <p:to>
                                        <p:strVal val="visible"/>
                                      </p:to>
                                    </p:set>
                                    <p:animEffect transition="in" filter="wipe(left)">
                                      <p:cBhvr>
                                        <p:cTn id="48" dur="500"/>
                                        <p:tgtEl>
                                          <p:spTgt spid="16387">
                                            <p:txEl>
                                              <p:pRg st="6" end="6"/>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6387">
                                            <p:txEl>
                                              <p:pRg st="7" end="7"/>
                                            </p:txEl>
                                          </p:spTgt>
                                        </p:tgtEl>
                                        <p:attrNameLst>
                                          <p:attrName>style.visibility</p:attrName>
                                        </p:attrNameLst>
                                      </p:cBhvr>
                                      <p:to>
                                        <p:strVal val="visible"/>
                                      </p:to>
                                    </p:set>
                                    <p:animEffect transition="in" filter="wipe(left)">
                                      <p:cBhvr>
                                        <p:cTn id="51" dur="500"/>
                                        <p:tgtEl>
                                          <p:spTgt spid="16387">
                                            <p:txEl>
                                              <p:pRg st="7" end="7"/>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6387">
                                            <p:txEl>
                                              <p:pRg st="8" end="8"/>
                                            </p:txEl>
                                          </p:spTgt>
                                        </p:tgtEl>
                                        <p:attrNameLst>
                                          <p:attrName>style.visibility</p:attrName>
                                        </p:attrNameLst>
                                      </p:cBhvr>
                                      <p:to>
                                        <p:strVal val="visible"/>
                                      </p:to>
                                    </p:set>
                                    <p:animEffect transition="in" filter="wipe(left)">
                                      <p:cBhvr>
                                        <p:cTn id="56" dur="500"/>
                                        <p:tgtEl>
                                          <p:spTgt spid="16387">
                                            <p:txEl>
                                              <p:pRg st="8" end="8"/>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6387">
                                            <p:txEl>
                                              <p:pRg st="9" end="9"/>
                                            </p:txEl>
                                          </p:spTgt>
                                        </p:tgtEl>
                                        <p:attrNameLst>
                                          <p:attrName>style.visibility</p:attrName>
                                        </p:attrNameLst>
                                      </p:cBhvr>
                                      <p:to>
                                        <p:strVal val="visible"/>
                                      </p:to>
                                    </p:set>
                                    <p:animEffect transition="in" filter="wipe(left)">
                                      <p:cBhvr>
                                        <p:cTn id="61" dur="500"/>
                                        <p:tgtEl>
                                          <p:spTgt spid="16387">
                                            <p:txEl>
                                              <p:pRg st="9" end="9"/>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6387">
                                            <p:txEl>
                                              <p:pRg st="10" end="10"/>
                                            </p:txEl>
                                          </p:spTgt>
                                        </p:tgtEl>
                                        <p:attrNameLst>
                                          <p:attrName>style.visibility</p:attrName>
                                        </p:attrNameLst>
                                      </p:cBhvr>
                                      <p:to>
                                        <p:strVal val="visible"/>
                                      </p:to>
                                    </p:set>
                                    <p:animEffect transition="in" filter="wipe(left)">
                                      <p:cBhvr>
                                        <p:cTn id="66" dur="500"/>
                                        <p:tgtEl>
                                          <p:spTgt spid="16387">
                                            <p:txEl>
                                              <p:pRg st="10" end="10"/>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6387">
                                            <p:txEl>
                                              <p:pRg st="11" end="11"/>
                                            </p:txEl>
                                          </p:spTgt>
                                        </p:tgtEl>
                                        <p:attrNameLst>
                                          <p:attrName>style.visibility</p:attrName>
                                        </p:attrNameLst>
                                      </p:cBhvr>
                                      <p:to>
                                        <p:strVal val="visible"/>
                                      </p:to>
                                    </p:set>
                                    <p:animEffect transition="in" filter="wipe(left)">
                                      <p:cBhvr>
                                        <p:cTn id="71" dur="500"/>
                                        <p:tgtEl>
                                          <p:spTgt spid="16387">
                                            <p:txEl>
                                              <p:pRg st="11" end="11"/>
                                            </p:txEl>
                                          </p:spTgt>
                                        </p:tgtEl>
                                      </p:cBhvr>
                                    </p:animEffect>
                                  </p:childTnLst>
                                </p:cTn>
                              </p:par>
                              <p:par>
                                <p:cTn id="72" presetID="2" presetClass="entr" presetSubtype="12" fill="hold" nodeType="withEffect">
                                  <p:stCondLst>
                                    <p:cond delay="0"/>
                                  </p:stCondLst>
                                  <p:childTnLst>
                                    <p:set>
                                      <p:cBhvr>
                                        <p:cTn id="73" dur="1" fill="hold">
                                          <p:stCondLst>
                                            <p:cond delay="0"/>
                                          </p:stCondLst>
                                        </p:cTn>
                                        <p:tgtEl>
                                          <p:spTgt spid="16388"/>
                                        </p:tgtEl>
                                        <p:attrNameLst>
                                          <p:attrName>style.visibility</p:attrName>
                                        </p:attrNameLst>
                                      </p:cBhvr>
                                      <p:to>
                                        <p:strVal val="visible"/>
                                      </p:to>
                                    </p:set>
                                    <p:anim calcmode="lin" valueType="num">
                                      <p:cBhvr additive="base">
                                        <p:cTn id="74" dur="500" fill="hold"/>
                                        <p:tgtEl>
                                          <p:spTgt spid="16388"/>
                                        </p:tgtEl>
                                        <p:attrNameLst>
                                          <p:attrName>ppt_x</p:attrName>
                                        </p:attrNameLst>
                                      </p:cBhvr>
                                      <p:tavLst>
                                        <p:tav tm="0">
                                          <p:val>
                                            <p:strVal val="0-#ppt_w/2"/>
                                          </p:val>
                                        </p:tav>
                                        <p:tav tm="100000">
                                          <p:val>
                                            <p:strVal val="#ppt_x"/>
                                          </p:val>
                                        </p:tav>
                                      </p:tavLst>
                                    </p:anim>
                                    <p:anim calcmode="lin" valueType="num">
                                      <p:cBhvr additive="base">
                                        <p:cTn id="75" dur="500" fill="hold"/>
                                        <p:tgtEl>
                                          <p:spTgt spid="16388"/>
                                        </p:tgtEl>
                                        <p:attrNameLst>
                                          <p:attrName>ppt_y</p:attrName>
                                        </p:attrNameLst>
                                      </p:cBhvr>
                                      <p:tavLst>
                                        <p:tav tm="0">
                                          <p:val>
                                            <p:strVal val="1+#ppt_h/2"/>
                                          </p:val>
                                        </p:tav>
                                        <p:tav tm="100000">
                                          <p:val>
                                            <p:strVal val="#ppt_y"/>
                                          </p:val>
                                        </p:tav>
                                      </p:tavLst>
                                    </p:anim>
                                  </p:childTnLst>
                                </p:cTn>
                              </p:par>
                              <p:par>
                                <p:cTn id="76" presetID="8" presetClass="emph" presetSubtype="0" fill="hold" nodeType="withEffect">
                                  <p:stCondLst>
                                    <p:cond delay="0"/>
                                  </p:stCondLst>
                                  <p:childTnLst>
                                    <p:animRot by="43200000">
                                      <p:cBhvr>
                                        <p:cTn id="77" dur="500" fill="hold"/>
                                        <p:tgtEl>
                                          <p:spTgt spid="1638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228600"/>
            <a:ext cx="6781800" cy="1600200"/>
          </a:xfrm>
        </p:spPr>
        <p:txBody>
          <a:bodyPr>
            <a:normAutofit/>
          </a:bodyPr>
          <a:lstStyle/>
          <a:p>
            <a:pPr eaLnBrk="1" hangingPunct="1">
              <a:defRPr/>
            </a:pPr>
            <a:r>
              <a:rPr lang="en-US" sz="3600" dirty="0" smtClean="0">
                <a:solidFill>
                  <a:srgbClr val="C00000"/>
                </a:solidFill>
              </a:rPr>
              <a:t>Interacting with Parents </a:t>
            </a:r>
            <a:r>
              <a:rPr lang="en-US" dirty="0" smtClean="0">
                <a:solidFill>
                  <a:srgbClr val="FF0000"/>
                </a:solidFill>
              </a:rPr>
              <a:t/>
            </a:r>
            <a:br>
              <a:rPr lang="en-US" dirty="0" smtClean="0">
                <a:solidFill>
                  <a:srgbClr val="FF0000"/>
                </a:solidFill>
              </a:rPr>
            </a:br>
            <a:r>
              <a:rPr lang="en-US" sz="4400" dirty="0" smtClean="0">
                <a:solidFill>
                  <a:srgbClr val="C00000"/>
                </a:solidFill>
              </a:rPr>
              <a:t>When parents ask questions</a:t>
            </a:r>
          </a:p>
        </p:txBody>
      </p:sp>
      <p:sp>
        <p:nvSpPr>
          <p:cNvPr id="17411" name="Rectangle 3"/>
          <p:cNvSpPr>
            <a:spLocks noGrp="1" noChangeArrowheads="1"/>
          </p:cNvSpPr>
          <p:nvPr>
            <p:ph idx="1"/>
          </p:nvPr>
        </p:nvSpPr>
        <p:spPr>
          <a:xfrm>
            <a:off x="533400" y="1600200"/>
            <a:ext cx="8229600" cy="4953000"/>
          </a:xfrm>
        </p:spPr>
        <p:txBody>
          <a:bodyPr/>
          <a:lstStyle/>
          <a:p>
            <a:pPr marL="342900" lvl="1" indent="-342900" eaLnBrk="1" hangingPunct="1">
              <a:buFontTx/>
              <a:buChar char="•"/>
            </a:pPr>
            <a:r>
              <a:rPr lang="en-US" altLang="en-US" sz="2400" dirty="0" smtClean="0"/>
              <a:t>Alateen recovery is about learning to keep the focus on oneself, just as Al-Anon members do.</a:t>
            </a:r>
          </a:p>
          <a:p>
            <a:pPr eaLnBrk="1" hangingPunct="1"/>
            <a:r>
              <a:rPr lang="en-US" altLang="en-US" sz="2400" dirty="0" smtClean="0"/>
              <a:t>The Alateen Group Sponsor and the other Alateens are bound by our Tradition of anonymity.  In the same way, we respect parents’ confidentiality and do not share what they say with the Alateen member</a:t>
            </a:r>
            <a:r>
              <a:rPr lang="en-US" altLang="en-US" dirty="0" smtClean="0"/>
              <a:t>.</a:t>
            </a:r>
          </a:p>
          <a:p>
            <a:pPr eaLnBrk="1" hangingPunct="1"/>
            <a:r>
              <a:rPr lang="en-US" altLang="en-US" sz="2400" dirty="0" smtClean="0"/>
              <a:t>Never come between a child and their parent, or undermine the parent’s authority.  The Alateen Group Sponsor only has responsibility for the child while the child is in the Alateen meeting or event.  The parent’s decisions must be adhered to—whether you agree with them or not.</a:t>
            </a:r>
          </a:p>
          <a:p>
            <a:pPr eaLnBrk="1" hangingPunct="1"/>
            <a:endParaRPr lang="en-US" alt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animEffect transition="in" filter="fade">
                                      <p:cBhvr>
                                        <p:cTn id="11" dur="1000"/>
                                        <p:tgtEl>
                                          <p:spTgt spid="17411">
                                            <p:txEl>
                                              <p:pRg st="0" end="0"/>
                                            </p:txEl>
                                          </p:spTgt>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Effect transition="in" filter="fade">
                                      <p:cBhvr>
                                        <p:cTn id="15" dur="1000"/>
                                        <p:tgtEl>
                                          <p:spTgt spid="17411">
                                            <p:txEl>
                                              <p:pRg st="1" end="1"/>
                                            </p:txEl>
                                          </p:spTgt>
                                        </p:tgtEl>
                                      </p:cBhvr>
                                    </p:animEffect>
                                  </p:childTnLst>
                                </p:cTn>
                              </p:par>
                            </p:childTnLst>
                          </p:cTn>
                        </p:par>
                        <p:par>
                          <p:cTn id="16" fill="hold" nodeType="afterGroup">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Effect transition="in" filter="fade">
                                      <p:cBhvr>
                                        <p:cTn id="19" dur="10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42913" y="103188"/>
            <a:ext cx="6567487" cy="1314450"/>
          </a:xfrm>
        </p:spPr>
        <p:txBody>
          <a:bodyPr/>
          <a:lstStyle/>
          <a:p>
            <a:pPr eaLnBrk="1" hangingPunct="1">
              <a:defRPr/>
            </a:pPr>
            <a:r>
              <a:rPr lang="en-US" dirty="0" smtClean="0">
                <a:solidFill>
                  <a:srgbClr val="C00000"/>
                </a:solidFill>
              </a:rPr>
              <a:t>Anonymity</a:t>
            </a:r>
          </a:p>
        </p:txBody>
      </p:sp>
      <p:sp>
        <p:nvSpPr>
          <p:cNvPr id="18435" name="Rectangle 3"/>
          <p:cNvSpPr>
            <a:spLocks noGrp="1" noChangeArrowheads="1"/>
          </p:cNvSpPr>
          <p:nvPr>
            <p:ph idx="1"/>
          </p:nvPr>
        </p:nvSpPr>
        <p:spPr>
          <a:xfrm>
            <a:off x="735013" y="1422400"/>
            <a:ext cx="8153400" cy="5334000"/>
          </a:xfrm>
        </p:spPr>
        <p:txBody>
          <a:bodyPr/>
          <a:lstStyle/>
          <a:p>
            <a:pPr eaLnBrk="1" hangingPunct="1"/>
            <a:r>
              <a:rPr lang="en-US" altLang="en-US" sz="2600" dirty="0" smtClean="0"/>
              <a:t>It is important to discuss the meaning of anonymity and confidentiality with the Alateen group (Traditions Eleven and Twelve).</a:t>
            </a:r>
          </a:p>
          <a:p>
            <a:pPr eaLnBrk="1" hangingPunct="1"/>
            <a:r>
              <a:rPr lang="en-US" altLang="en-US" sz="2600" dirty="0" smtClean="0"/>
              <a:t>Alateens and Alateen Group Sponsors need to understand the importance of “Whom you see here, what you hear here, when you leave here, let it stay here.”</a:t>
            </a:r>
          </a:p>
          <a:p>
            <a:pPr eaLnBrk="1" hangingPunct="1"/>
            <a:r>
              <a:rPr lang="en-US" altLang="en-US" sz="2600" dirty="0" smtClean="0"/>
              <a:t>Alateen Group Sponsors protect Alateen confidences when talking with others.</a:t>
            </a:r>
          </a:p>
          <a:p>
            <a:pPr eaLnBrk="1" hangingPunct="1"/>
            <a:r>
              <a:rPr lang="en-US" altLang="en-US" sz="2600" dirty="0" smtClean="0"/>
              <a:t>Review section of this presentation on “Safety/Legal Issues” on reporting.*</a:t>
            </a:r>
            <a:endParaRPr lang="en-US" altLang="en-US" sz="2600" b="1" dirty="0" smtClean="0"/>
          </a:p>
          <a:p>
            <a:pPr eaLnBrk="1" hangingPunct="1"/>
            <a:endParaRPr lang="en-US" altLang="en-US" sz="2800" dirty="0" smtClean="0"/>
          </a:p>
        </p:txBody>
      </p:sp>
      <p:pic>
        <p:nvPicPr>
          <p:cNvPr id="18436" name="Picture 4" descr="C:\Documents and Settings\marylou\Local Settings\Temporary Internet Files\Content.IE5\20I3DQTI\MCj0088954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0"/>
            <a:ext cx="1801813"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1000"/>
                                        <p:tgtEl>
                                          <p:spTgt spid="58370"/>
                                        </p:tgtEl>
                                      </p:cBhvr>
                                    </p:animEffect>
                                    <p:anim calcmode="lin" valueType="num">
                                      <p:cBhvr>
                                        <p:cTn id="8" dur="1000" fill="hold"/>
                                        <p:tgtEl>
                                          <p:spTgt spid="58370"/>
                                        </p:tgtEl>
                                        <p:attrNameLst>
                                          <p:attrName>style.rotation</p:attrName>
                                        </p:attrNameLst>
                                      </p:cBhvr>
                                      <p:tavLst>
                                        <p:tav tm="0">
                                          <p:val>
                                            <p:fltVal val="720"/>
                                          </p:val>
                                        </p:tav>
                                        <p:tav tm="100000">
                                          <p:val>
                                            <p:fltVal val="0"/>
                                          </p:val>
                                        </p:tav>
                                      </p:tavLst>
                                    </p:anim>
                                    <p:anim calcmode="lin" valueType="num">
                                      <p:cBhvr>
                                        <p:cTn id="9" dur="1000" fill="hold"/>
                                        <p:tgtEl>
                                          <p:spTgt spid="58370"/>
                                        </p:tgtEl>
                                        <p:attrNameLst>
                                          <p:attrName>ppt_h</p:attrName>
                                        </p:attrNameLst>
                                      </p:cBhvr>
                                      <p:tavLst>
                                        <p:tav tm="0">
                                          <p:val>
                                            <p:fltVal val="0"/>
                                          </p:val>
                                        </p:tav>
                                        <p:tav tm="100000">
                                          <p:val>
                                            <p:strVal val="#ppt_h"/>
                                          </p:val>
                                        </p:tav>
                                      </p:tavLst>
                                    </p:anim>
                                    <p:anim calcmode="lin" valueType="num">
                                      <p:cBhvr>
                                        <p:cTn id="10" dur="1000" fill="hold"/>
                                        <p:tgtEl>
                                          <p:spTgt spid="58370"/>
                                        </p:tgtEl>
                                        <p:attrNameLst>
                                          <p:attrName>ppt_w</p:attrName>
                                        </p:attrNameLst>
                                      </p:cBhvr>
                                      <p:tavLst>
                                        <p:tav tm="0">
                                          <p:val>
                                            <p:fltVal val="0"/>
                                          </p:val>
                                        </p:tav>
                                        <p:tav tm="100000">
                                          <p:val>
                                            <p:strVal val="#ppt_w"/>
                                          </p:val>
                                        </p:tav>
                                      </p:tavLst>
                                    </p:anim>
                                  </p:childTnLst>
                                </p:cTn>
                              </p:par>
                              <p:par>
                                <p:cTn id="11" presetID="22" presetClass="entr" presetSubtype="8" fill="hold" nodeType="with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wipe(left)">
                                      <p:cBhvr>
                                        <p:cTn id="13" dur="1000"/>
                                        <p:tgtEl>
                                          <p:spTgt spid="18436"/>
                                        </p:tgtEl>
                                      </p:cBhvr>
                                    </p:animEffect>
                                  </p:childTnLst>
                                </p:cTn>
                              </p:par>
                            </p:childTnLst>
                          </p:cTn>
                        </p:par>
                        <p:par>
                          <p:cTn id="14" fill="hold" nodeType="afterGroup">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17" dur="500"/>
                                        <p:tgtEl>
                                          <p:spTgt spid="18435">
                                            <p:txEl>
                                              <p:pRg st="0" end="0"/>
                                            </p:txEl>
                                          </p:spTgt>
                                        </p:tgtEl>
                                      </p:cBhvr>
                                    </p:animEffect>
                                  </p:childTnLst>
                                </p:cTn>
                              </p:par>
                            </p:childTnLst>
                          </p:cTn>
                        </p:par>
                        <p:par>
                          <p:cTn id="18" fill="hold" nodeType="afterGroup">
                            <p:stCondLst>
                              <p:cond delay="1500"/>
                            </p:stCondLst>
                            <p:childTnLst>
                              <p:par>
                                <p:cTn id="19" presetID="3" presetClass="entr" presetSubtype="10" fill="hold" grpId="0" nodeType="afterEffect">
                                  <p:stCondLst>
                                    <p:cond delay="0"/>
                                  </p:stCondLst>
                                  <p:childTnLst>
                                    <p:set>
                                      <p:cBhvr>
                                        <p:cTn id="20"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21" dur="500"/>
                                        <p:tgtEl>
                                          <p:spTgt spid="18435">
                                            <p:txEl>
                                              <p:pRg st="1" end="1"/>
                                            </p:txEl>
                                          </p:spTgt>
                                        </p:tgtEl>
                                      </p:cBhvr>
                                    </p:animEffect>
                                  </p:childTnLst>
                                </p:cTn>
                              </p:par>
                            </p:childTnLst>
                          </p:cTn>
                        </p:par>
                        <p:par>
                          <p:cTn id="22" fill="hold" nodeType="afterGroup">
                            <p:stCondLst>
                              <p:cond delay="2000"/>
                            </p:stCondLst>
                            <p:childTnLst>
                              <p:par>
                                <p:cTn id="23" presetID="3" presetClass="entr" presetSubtype="10" fill="hold" grpId="0" nodeType="afterEffect">
                                  <p:stCondLst>
                                    <p:cond delay="0"/>
                                  </p:stCondLst>
                                  <p:childTnLst>
                                    <p:set>
                                      <p:cBhvr>
                                        <p:cTn id="24" dur="1" fill="hold">
                                          <p:stCondLst>
                                            <p:cond delay="0"/>
                                          </p:stCondLst>
                                        </p:cTn>
                                        <p:tgtEl>
                                          <p:spTgt spid="18435">
                                            <p:txEl>
                                              <p:pRg st="2" end="2"/>
                                            </p:txEl>
                                          </p:spTgt>
                                        </p:tgtEl>
                                        <p:attrNameLst>
                                          <p:attrName>style.visibility</p:attrName>
                                        </p:attrNameLst>
                                      </p:cBhvr>
                                      <p:to>
                                        <p:strVal val="visible"/>
                                      </p:to>
                                    </p:set>
                                    <p:animEffect transition="in" filter="blinds(horizontal)">
                                      <p:cBhvr>
                                        <p:cTn id="25" dur="500"/>
                                        <p:tgtEl>
                                          <p:spTgt spid="18435">
                                            <p:txEl>
                                              <p:pRg st="2" end="2"/>
                                            </p:txEl>
                                          </p:spTgt>
                                        </p:tgtEl>
                                      </p:cBhvr>
                                    </p:animEffect>
                                  </p:childTnLst>
                                </p:cTn>
                              </p:par>
                            </p:childTnLst>
                          </p:cTn>
                        </p:par>
                        <p:par>
                          <p:cTn id="26" fill="hold" nodeType="afterGroup">
                            <p:stCondLst>
                              <p:cond delay="2500"/>
                            </p:stCondLst>
                            <p:childTnLst>
                              <p:par>
                                <p:cTn id="27" presetID="3" presetClass="entr" presetSubtype="10" fill="hold" grpId="0" nodeType="afterEffect">
                                  <p:stCondLst>
                                    <p:cond delay="0"/>
                                  </p:stCondLst>
                                  <p:childTnLst>
                                    <p:set>
                                      <p:cBhvr>
                                        <p:cTn id="28" dur="1" fill="hold">
                                          <p:stCondLst>
                                            <p:cond delay="0"/>
                                          </p:stCondLst>
                                        </p:cTn>
                                        <p:tgtEl>
                                          <p:spTgt spid="18435">
                                            <p:txEl>
                                              <p:pRg st="3" end="3"/>
                                            </p:txEl>
                                          </p:spTgt>
                                        </p:tgtEl>
                                        <p:attrNameLst>
                                          <p:attrName>style.visibility</p:attrName>
                                        </p:attrNameLst>
                                      </p:cBhvr>
                                      <p:to>
                                        <p:strVal val="visible"/>
                                      </p:to>
                                    </p:set>
                                    <p:animEffect transition="in" filter="blinds(horizontal)">
                                      <p:cBhvr>
                                        <p:cTn id="29"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184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6850"/>
            <a:ext cx="6781800" cy="1600200"/>
          </a:xfrm>
        </p:spPr>
        <p:txBody>
          <a:bodyPr/>
          <a:lstStyle/>
          <a:p>
            <a:pPr algn="l">
              <a:defRPr/>
            </a:pPr>
            <a:r>
              <a:rPr lang="en-US" sz="3600" dirty="0" smtClean="0">
                <a:solidFill>
                  <a:srgbClr val="C00000"/>
                </a:solidFill>
              </a:rPr>
              <a:t>Anonymity</a:t>
            </a:r>
            <a:r>
              <a:rPr lang="en-US" dirty="0" smtClean="0">
                <a:solidFill>
                  <a:srgbClr val="C00000"/>
                </a:solidFill>
              </a:rPr>
              <a:t> </a:t>
            </a:r>
            <a:r>
              <a:rPr lang="en-US" dirty="0">
                <a:solidFill>
                  <a:srgbClr val="C00000"/>
                </a:solidFill>
              </a:rPr>
              <a:t/>
            </a:r>
            <a:br>
              <a:rPr lang="en-US" dirty="0">
                <a:solidFill>
                  <a:srgbClr val="C00000"/>
                </a:solidFill>
              </a:rPr>
            </a:br>
            <a:r>
              <a:rPr lang="en-US" sz="4000" dirty="0" smtClean="0">
                <a:solidFill>
                  <a:srgbClr val="C00000"/>
                </a:solidFill>
              </a:rPr>
              <a:t>Challenges of technology</a:t>
            </a:r>
            <a:endParaRPr lang="en-US" sz="4000" dirty="0">
              <a:solidFill>
                <a:srgbClr val="C00000"/>
              </a:solidFill>
            </a:endParaRPr>
          </a:p>
        </p:txBody>
      </p:sp>
      <p:sp>
        <p:nvSpPr>
          <p:cNvPr id="19459" name="Content Placeholder 2"/>
          <p:cNvSpPr>
            <a:spLocks noGrp="1"/>
          </p:cNvSpPr>
          <p:nvPr>
            <p:ph idx="1"/>
          </p:nvPr>
        </p:nvSpPr>
        <p:spPr>
          <a:xfrm>
            <a:off x="457200" y="1600200"/>
            <a:ext cx="8382000" cy="4456113"/>
          </a:xfrm>
        </p:spPr>
        <p:txBody>
          <a:bodyPr/>
          <a:lstStyle/>
          <a:p>
            <a:pPr>
              <a:buFontTx/>
              <a:buNone/>
            </a:pPr>
            <a:r>
              <a:rPr lang="en-US" altLang="en-US" sz="2800" dirty="0" smtClean="0"/>
              <a:t>Anonymity On-line</a:t>
            </a:r>
          </a:p>
          <a:p>
            <a:pPr>
              <a:buFontTx/>
              <a:buNone/>
            </a:pPr>
            <a:r>
              <a:rPr lang="en-US" altLang="en-US" sz="2400" dirty="0" smtClean="0"/>
              <a:t>        “Tradition Eleven gives a specific guideline: ‘we need always maintain personal anonymity at the level of press, radio, films, and TV</a:t>
            </a:r>
            <a:r>
              <a:rPr lang="en-US" altLang="en-US" sz="2400" dirty="0" smtClean="0">
                <a:solidFill>
                  <a:schemeClr val="tx1"/>
                </a:solidFill>
              </a:rPr>
              <a:t>.</a:t>
            </a:r>
            <a:r>
              <a:rPr lang="en-US" altLang="en-US" sz="2400" dirty="0" smtClean="0">
                <a:solidFill>
                  <a:srgbClr val="C00000"/>
                </a:solidFill>
              </a:rPr>
              <a:t> It is Al-Anon/Alateen policy to interpret Tradition Eleven to include the Internet as well as all forms of evolving public media. </a:t>
            </a:r>
            <a:r>
              <a:rPr lang="en-US" altLang="en-US" sz="2400" dirty="0" smtClean="0"/>
              <a:t>Personal anonymity in the media guards the fellowship from the Al-Anon/ Alateen member who may be tempted to seek public recognition.”</a:t>
            </a:r>
          </a:p>
          <a:p>
            <a:pPr algn="r">
              <a:buFontTx/>
              <a:buNone/>
            </a:pPr>
            <a:r>
              <a:rPr lang="en-US" altLang="en-US" sz="1800" i="1" dirty="0" smtClean="0"/>
              <a:t>2014-2017 Al-Anon/Alateen Service Manual </a:t>
            </a:r>
            <a:r>
              <a:rPr lang="en-US" altLang="en-US" sz="1800" dirty="0" smtClean="0"/>
              <a:t>(P-24/27), page 91</a:t>
            </a:r>
            <a:endParaRPr lang="en-US" altLang="en-US" sz="1800" i="1" dirty="0" smtClean="0"/>
          </a:p>
        </p:txBody>
      </p:sp>
      <p:pic>
        <p:nvPicPr>
          <p:cNvPr id="19460" name="Picture 4" descr="C:\Documents and Settings\marylou\Local Settings\Temporary Internet Files\Content.IE5\20I3DQTI\MCj0311836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28600"/>
            <a:ext cx="17018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6" presetClass="entr" presetSubtype="0" fill="hold" nodeType="withEffect">
                                  <p:stCondLst>
                                    <p:cond delay="0"/>
                                  </p:stCondLst>
                                  <p:childTnLst>
                                    <p:set>
                                      <p:cBhvr>
                                        <p:cTn id="16" dur="1" fill="hold">
                                          <p:stCondLst>
                                            <p:cond delay="0"/>
                                          </p:stCondLst>
                                        </p:cTn>
                                        <p:tgtEl>
                                          <p:spTgt spid="19460"/>
                                        </p:tgtEl>
                                        <p:attrNameLst>
                                          <p:attrName>style.visibility</p:attrName>
                                        </p:attrNameLst>
                                      </p:cBhvr>
                                      <p:to>
                                        <p:strVal val="visible"/>
                                      </p:to>
                                    </p:set>
                                    <p:animEffect transition="in" filter="wipe(down)">
                                      <p:cBhvr>
                                        <p:cTn id="17" dur="290">
                                          <p:stCondLst>
                                            <p:cond delay="0"/>
                                          </p:stCondLst>
                                        </p:cTn>
                                        <p:tgtEl>
                                          <p:spTgt spid="19460"/>
                                        </p:tgtEl>
                                      </p:cBhvr>
                                    </p:animEffect>
                                    <p:anim calcmode="lin" valueType="num">
                                      <p:cBhvr>
                                        <p:cTn id="18" dur="911" tmFilter="0,0; 0.14,0.36; 0.43,0.73; 0.71,0.91; 1.0,1.0">
                                          <p:stCondLst>
                                            <p:cond delay="0"/>
                                          </p:stCondLst>
                                        </p:cTn>
                                        <p:tgtEl>
                                          <p:spTgt spid="19460"/>
                                        </p:tgtEl>
                                        <p:attrNameLst>
                                          <p:attrName>ppt_x</p:attrName>
                                        </p:attrNameLst>
                                      </p:cBhvr>
                                      <p:tavLst>
                                        <p:tav tm="0">
                                          <p:val>
                                            <p:strVal val="#ppt_x-0.25"/>
                                          </p:val>
                                        </p:tav>
                                        <p:tav tm="100000">
                                          <p:val>
                                            <p:strVal val="#ppt_x"/>
                                          </p:val>
                                        </p:tav>
                                      </p:tavLst>
                                    </p:anim>
                                    <p:anim calcmode="lin" valueType="num">
                                      <p:cBhvr>
                                        <p:cTn id="19" dur="332" tmFilter="0.0,0.0; 0.25,0.07; 0.50,0.2; 0.75,0.467; 1.0,1.0">
                                          <p:stCondLst>
                                            <p:cond delay="0"/>
                                          </p:stCondLst>
                                        </p:cTn>
                                        <p:tgtEl>
                                          <p:spTgt spid="19460"/>
                                        </p:tgtEl>
                                        <p:attrNameLst>
                                          <p:attrName>ppt_y</p:attrName>
                                        </p:attrNameLst>
                                      </p:cBhvr>
                                      <p:tavLst>
                                        <p:tav tm="0" fmla="#ppt_y-sin(pi*$)/3">
                                          <p:val>
                                            <p:fltVal val="0.5"/>
                                          </p:val>
                                        </p:tav>
                                        <p:tav tm="100000">
                                          <p:val>
                                            <p:fltVal val="1"/>
                                          </p:val>
                                        </p:tav>
                                      </p:tavLst>
                                    </p:anim>
                                    <p:anim calcmode="lin" valueType="num">
                                      <p:cBhvr>
                                        <p:cTn id="20" dur="332" tmFilter="0, 0; 0.125,0.2665; 0.25,0.4; 0.375,0.465; 0.5,0.5;  0.625,0.535; 0.75,0.6; 0.875,0.7335; 1,1">
                                          <p:stCondLst>
                                            <p:cond delay="332"/>
                                          </p:stCondLst>
                                        </p:cTn>
                                        <p:tgtEl>
                                          <p:spTgt spid="19460"/>
                                        </p:tgtEl>
                                        <p:attrNameLst>
                                          <p:attrName>ppt_y</p:attrName>
                                        </p:attrNameLst>
                                      </p:cBhvr>
                                      <p:tavLst>
                                        <p:tav tm="0" fmla="#ppt_y-sin(pi*$)/9">
                                          <p:val>
                                            <p:fltVal val="0"/>
                                          </p:val>
                                        </p:tav>
                                        <p:tav tm="100000">
                                          <p:val>
                                            <p:fltVal val="1"/>
                                          </p:val>
                                        </p:tav>
                                      </p:tavLst>
                                    </p:anim>
                                    <p:anim calcmode="lin" valueType="num">
                                      <p:cBhvr>
                                        <p:cTn id="21" dur="166" tmFilter="0, 0; 0.125,0.2665; 0.25,0.4; 0.375,0.465; 0.5,0.5;  0.625,0.535; 0.75,0.6; 0.875,0.7335; 1,1">
                                          <p:stCondLst>
                                            <p:cond delay="662"/>
                                          </p:stCondLst>
                                        </p:cTn>
                                        <p:tgtEl>
                                          <p:spTgt spid="19460"/>
                                        </p:tgtEl>
                                        <p:attrNameLst>
                                          <p:attrName>ppt_y</p:attrName>
                                        </p:attrNameLst>
                                      </p:cBhvr>
                                      <p:tavLst>
                                        <p:tav tm="0" fmla="#ppt_y-sin(pi*$)/27">
                                          <p:val>
                                            <p:fltVal val="0"/>
                                          </p:val>
                                        </p:tav>
                                        <p:tav tm="100000">
                                          <p:val>
                                            <p:fltVal val="1"/>
                                          </p:val>
                                        </p:tav>
                                      </p:tavLst>
                                    </p:anim>
                                    <p:anim calcmode="lin" valueType="num">
                                      <p:cBhvr>
                                        <p:cTn id="22" dur="82" tmFilter="0, 0; 0.125,0.2665; 0.25,0.4; 0.375,0.465; 0.5,0.5;  0.625,0.535; 0.75,0.6; 0.875,0.7335; 1,1">
                                          <p:stCondLst>
                                            <p:cond delay="828"/>
                                          </p:stCondLst>
                                        </p:cTn>
                                        <p:tgtEl>
                                          <p:spTgt spid="19460"/>
                                        </p:tgtEl>
                                        <p:attrNameLst>
                                          <p:attrName>ppt_y</p:attrName>
                                        </p:attrNameLst>
                                      </p:cBhvr>
                                      <p:tavLst>
                                        <p:tav tm="0" fmla="#ppt_y-sin(pi*$)/81">
                                          <p:val>
                                            <p:fltVal val="0"/>
                                          </p:val>
                                        </p:tav>
                                        <p:tav tm="100000">
                                          <p:val>
                                            <p:fltVal val="1"/>
                                          </p:val>
                                        </p:tav>
                                      </p:tavLst>
                                    </p:anim>
                                    <p:animScale>
                                      <p:cBhvr>
                                        <p:cTn id="23" dur="13">
                                          <p:stCondLst>
                                            <p:cond delay="325"/>
                                          </p:stCondLst>
                                        </p:cTn>
                                        <p:tgtEl>
                                          <p:spTgt spid="19460"/>
                                        </p:tgtEl>
                                      </p:cBhvr>
                                      <p:to x="100000" y="60000"/>
                                    </p:animScale>
                                    <p:animScale>
                                      <p:cBhvr>
                                        <p:cTn id="24" dur="83" decel="50000">
                                          <p:stCondLst>
                                            <p:cond delay="338"/>
                                          </p:stCondLst>
                                        </p:cTn>
                                        <p:tgtEl>
                                          <p:spTgt spid="19460"/>
                                        </p:tgtEl>
                                      </p:cBhvr>
                                      <p:to x="100000" y="100000"/>
                                    </p:animScale>
                                    <p:animScale>
                                      <p:cBhvr>
                                        <p:cTn id="25" dur="13">
                                          <p:stCondLst>
                                            <p:cond delay="656"/>
                                          </p:stCondLst>
                                        </p:cTn>
                                        <p:tgtEl>
                                          <p:spTgt spid="19460"/>
                                        </p:tgtEl>
                                      </p:cBhvr>
                                      <p:to x="100000" y="80000"/>
                                    </p:animScale>
                                    <p:animScale>
                                      <p:cBhvr>
                                        <p:cTn id="26" dur="83" decel="50000">
                                          <p:stCondLst>
                                            <p:cond delay="669"/>
                                          </p:stCondLst>
                                        </p:cTn>
                                        <p:tgtEl>
                                          <p:spTgt spid="19460"/>
                                        </p:tgtEl>
                                      </p:cBhvr>
                                      <p:to x="100000" y="100000"/>
                                    </p:animScale>
                                    <p:animScale>
                                      <p:cBhvr>
                                        <p:cTn id="27" dur="13">
                                          <p:stCondLst>
                                            <p:cond delay="821"/>
                                          </p:stCondLst>
                                        </p:cTn>
                                        <p:tgtEl>
                                          <p:spTgt spid="19460"/>
                                        </p:tgtEl>
                                      </p:cBhvr>
                                      <p:to x="100000" y="90000"/>
                                    </p:animScale>
                                    <p:animScale>
                                      <p:cBhvr>
                                        <p:cTn id="28" dur="83" decel="50000">
                                          <p:stCondLst>
                                            <p:cond delay="834"/>
                                          </p:stCondLst>
                                        </p:cTn>
                                        <p:tgtEl>
                                          <p:spTgt spid="19460"/>
                                        </p:tgtEl>
                                      </p:cBhvr>
                                      <p:to x="100000" y="100000"/>
                                    </p:animScale>
                                    <p:animScale>
                                      <p:cBhvr>
                                        <p:cTn id="29" dur="13">
                                          <p:stCondLst>
                                            <p:cond delay="904"/>
                                          </p:stCondLst>
                                        </p:cTn>
                                        <p:tgtEl>
                                          <p:spTgt spid="19460"/>
                                        </p:tgtEl>
                                      </p:cBhvr>
                                      <p:to x="100000" y="95000"/>
                                    </p:animScale>
                                    <p:animScale>
                                      <p:cBhvr>
                                        <p:cTn id="30" dur="83" decel="50000">
                                          <p:stCondLst>
                                            <p:cond delay="917"/>
                                          </p:stCondLst>
                                        </p:cTn>
                                        <p:tgtEl>
                                          <p:spTgt spid="19460"/>
                                        </p:tgtEl>
                                      </p:cBhvr>
                                      <p:to x="100000" y="100000"/>
                                    </p:animScale>
                                  </p:childTnLst>
                                </p:cTn>
                              </p:par>
                            </p:childTnLst>
                          </p:cTn>
                        </p:par>
                        <p:par>
                          <p:cTn id="31" fill="hold" nodeType="afterGroup">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9459">
                                            <p:txEl>
                                              <p:pRg st="0" end="0"/>
                                            </p:txEl>
                                          </p:spTgt>
                                        </p:tgtEl>
                                        <p:attrNameLst>
                                          <p:attrName>style.visibility</p:attrName>
                                        </p:attrNameLst>
                                      </p:cBhvr>
                                      <p:to>
                                        <p:strVal val="visible"/>
                                      </p:to>
                                    </p:set>
                                    <p:animEffect transition="in" filter="wipe(left)">
                                      <p:cBhvr>
                                        <p:cTn id="34" dur="500"/>
                                        <p:tgtEl>
                                          <p:spTgt spid="19459">
                                            <p:txEl>
                                              <p:pRg st="0" end="0"/>
                                            </p:txEl>
                                          </p:spTgt>
                                        </p:tgtEl>
                                      </p:cBhvr>
                                    </p:animEffect>
                                  </p:childTnLst>
                                </p:cTn>
                              </p:par>
                            </p:childTnLst>
                          </p:cTn>
                        </p:par>
                        <p:par>
                          <p:cTn id="35" fill="hold" nodeType="afterGroup">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19459">
                                            <p:txEl>
                                              <p:pRg st="1" end="1"/>
                                            </p:txEl>
                                          </p:spTgt>
                                        </p:tgtEl>
                                        <p:attrNameLst>
                                          <p:attrName>style.visibility</p:attrName>
                                        </p:attrNameLst>
                                      </p:cBhvr>
                                      <p:to>
                                        <p:strVal val="visible"/>
                                      </p:to>
                                    </p:set>
                                    <p:animEffect transition="in" filter="wipe(left)">
                                      <p:cBhvr>
                                        <p:cTn id="38" dur="500"/>
                                        <p:tgtEl>
                                          <p:spTgt spid="19459">
                                            <p:txEl>
                                              <p:pRg st="1" end="1"/>
                                            </p:txEl>
                                          </p:spTgt>
                                        </p:tgtEl>
                                      </p:cBhvr>
                                    </p:animEffect>
                                  </p:childTnLst>
                                </p:cTn>
                              </p:par>
                            </p:childTnLst>
                          </p:cTn>
                        </p:par>
                        <p:par>
                          <p:cTn id="39" fill="hold" nodeType="afterGroup">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19459">
                                            <p:txEl>
                                              <p:pRg st="2" end="2"/>
                                            </p:txEl>
                                          </p:spTgt>
                                        </p:tgtEl>
                                        <p:attrNameLst>
                                          <p:attrName>style.visibility</p:attrName>
                                        </p:attrNameLst>
                                      </p:cBhvr>
                                      <p:to>
                                        <p:strVal val="visible"/>
                                      </p:to>
                                    </p:set>
                                    <p:animEffect transition="in" filter="wipe(left)">
                                      <p:cBhvr>
                                        <p:cTn id="42"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4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781800" cy="1600200"/>
          </a:xfrm>
        </p:spPr>
        <p:txBody>
          <a:bodyPr/>
          <a:lstStyle/>
          <a:p>
            <a:pPr algn="l">
              <a:defRPr/>
            </a:pPr>
            <a:r>
              <a:rPr lang="en-US" sz="3600" dirty="0" smtClean="0">
                <a:solidFill>
                  <a:srgbClr val="C00000"/>
                </a:solidFill>
              </a:rPr>
              <a:t>Anonymity</a:t>
            </a:r>
            <a:r>
              <a:rPr lang="en-US" dirty="0" smtClean="0">
                <a:solidFill>
                  <a:srgbClr val="C00000"/>
                </a:solidFill>
              </a:rPr>
              <a:t> </a:t>
            </a:r>
            <a:br>
              <a:rPr lang="en-US" dirty="0" smtClean="0">
                <a:solidFill>
                  <a:srgbClr val="C00000"/>
                </a:solidFill>
              </a:rPr>
            </a:br>
            <a:r>
              <a:rPr lang="en-US" sz="4000" dirty="0" smtClean="0">
                <a:solidFill>
                  <a:srgbClr val="C00000"/>
                </a:solidFill>
              </a:rPr>
              <a:t>Challenges of technology</a:t>
            </a:r>
            <a:endParaRPr lang="en-US" sz="4000" dirty="0">
              <a:solidFill>
                <a:srgbClr val="C00000"/>
              </a:solidFill>
            </a:endParaRPr>
          </a:p>
        </p:txBody>
      </p:sp>
      <p:sp>
        <p:nvSpPr>
          <p:cNvPr id="20483" name="Content Placeholder 2"/>
          <p:cNvSpPr>
            <a:spLocks noGrp="1"/>
          </p:cNvSpPr>
          <p:nvPr>
            <p:ph idx="1"/>
          </p:nvPr>
        </p:nvSpPr>
        <p:spPr>
          <a:xfrm>
            <a:off x="457200" y="1981200"/>
            <a:ext cx="8534400" cy="4075113"/>
          </a:xfrm>
        </p:spPr>
        <p:txBody>
          <a:bodyPr/>
          <a:lstStyle/>
          <a:p>
            <a:pPr>
              <a:defRPr/>
            </a:pPr>
            <a:r>
              <a:rPr lang="en-US" sz="2400" dirty="0" smtClean="0"/>
              <a:t>“On any Web site accessible to the public, whether an Al-Anon site or not, full names, phone numbers, or other identifying information are not posted, if they are identified as belonging to an Al-Anon/Alateen member.”   </a:t>
            </a:r>
          </a:p>
          <a:p>
            <a:pPr marL="0" indent="0" algn="r">
              <a:buFontTx/>
              <a:buNone/>
              <a:defRPr/>
            </a:pPr>
            <a:r>
              <a:rPr lang="en-US" sz="1800" i="1" dirty="0" smtClean="0"/>
              <a:t>2014-2017 Al-Anon/Alateen Service Manual </a:t>
            </a:r>
            <a:r>
              <a:rPr lang="en-US" sz="1800" dirty="0" smtClean="0"/>
              <a:t>(P-24/27, page 91)</a:t>
            </a:r>
          </a:p>
          <a:p>
            <a:pPr>
              <a:defRPr/>
            </a:pPr>
            <a:r>
              <a:rPr lang="en-US" sz="2400" dirty="0" smtClean="0"/>
              <a:t>Alateen identifying information is never posted on the Internet.</a:t>
            </a:r>
          </a:p>
          <a:p>
            <a:pPr>
              <a:defRPr/>
            </a:pPr>
            <a:r>
              <a:rPr lang="en-US" sz="2400" dirty="0" smtClean="0"/>
              <a:t>Any contacts for an Alateen event posted online should be Area-certified AMIAS.</a:t>
            </a:r>
          </a:p>
          <a:p>
            <a:pPr>
              <a:defRPr/>
            </a:pPr>
            <a:r>
              <a:rPr lang="en-US" sz="2400" dirty="0" smtClean="0"/>
              <a:t>See </a:t>
            </a:r>
            <a:r>
              <a:rPr lang="en-US" sz="2400" i="1" dirty="0" smtClean="0"/>
              <a:t>Guideline for Al-Anon Web Sites </a:t>
            </a:r>
            <a:r>
              <a:rPr lang="en-US" sz="2400" dirty="0" smtClean="0"/>
              <a:t>(G-40)</a:t>
            </a:r>
          </a:p>
          <a:p>
            <a:pPr>
              <a:buFontTx/>
              <a:buNone/>
              <a:defRPr/>
            </a:pPr>
            <a:endParaRPr lang="en-US" sz="2800" dirty="0" smtClean="0"/>
          </a:p>
        </p:txBody>
      </p:sp>
      <p:pic>
        <p:nvPicPr>
          <p:cNvPr id="20484" name="Picture 4" descr="C:\Documents and Settings\marylou\Local Settings\Temporary Internet Files\Content.IE5\20I3DQTI\MCj0311836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5400"/>
            <a:ext cx="17018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par>
                                <p:cTn id="8" presetID="26" presetClass="entr" presetSubtype="0" fill="hold" nodeType="withEffect">
                                  <p:stCondLst>
                                    <p:cond delay="0"/>
                                  </p:stCondLst>
                                  <p:childTnLst>
                                    <p:set>
                                      <p:cBhvr>
                                        <p:cTn id="9" dur="1" fill="hold">
                                          <p:stCondLst>
                                            <p:cond delay="0"/>
                                          </p:stCondLst>
                                        </p:cTn>
                                        <p:tgtEl>
                                          <p:spTgt spid="20484"/>
                                        </p:tgtEl>
                                        <p:attrNameLst>
                                          <p:attrName>style.visibility</p:attrName>
                                        </p:attrNameLst>
                                      </p:cBhvr>
                                      <p:to>
                                        <p:strVal val="visible"/>
                                      </p:to>
                                    </p:set>
                                    <p:animEffect transition="in" filter="wipe(down)">
                                      <p:cBhvr>
                                        <p:cTn id="10" dur="290">
                                          <p:stCondLst>
                                            <p:cond delay="0"/>
                                          </p:stCondLst>
                                        </p:cTn>
                                        <p:tgtEl>
                                          <p:spTgt spid="20484"/>
                                        </p:tgtEl>
                                      </p:cBhvr>
                                    </p:animEffect>
                                    <p:anim calcmode="lin" valueType="num">
                                      <p:cBhvr>
                                        <p:cTn id="11" dur="911" tmFilter="0,0; 0.14,0.36; 0.43,0.73; 0.71,0.91; 1.0,1.0">
                                          <p:stCondLst>
                                            <p:cond delay="0"/>
                                          </p:stCondLst>
                                        </p:cTn>
                                        <p:tgtEl>
                                          <p:spTgt spid="20484"/>
                                        </p:tgtEl>
                                        <p:attrNameLst>
                                          <p:attrName>ppt_x</p:attrName>
                                        </p:attrNameLst>
                                      </p:cBhvr>
                                      <p:tavLst>
                                        <p:tav tm="0">
                                          <p:val>
                                            <p:strVal val="#ppt_x-0.25"/>
                                          </p:val>
                                        </p:tav>
                                        <p:tav tm="100000">
                                          <p:val>
                                            <p:strVal val="#ppt_x"/>
                                          </p:val>
                                        </p:tav>
                                      </p:tavLst>
                                    </p:anim>
                                    <p:anim calcmode="lin" valueType="num">
                                      <p:cBhvr>
                                        <p:cTn id="12" dur="332" tmFilter="0.0,0.0; 0.25,0.07; 0.50,0.2; 0.75,0.467; 1.0,1.0">
                                          <p:stCondLst>
                                            <p:cond delay="0"/>
                                          </p:stCondLst>
                                        </p:cTn>
                                        <p:tgtEl>
                                          <p:spTgt spid="20484"/>
                                        </p:tgtEl>
                                        <p:attrNameLst>
                                          <p:attrName>ppt_y</p:attrName>
                                        </p:attrNameLst>
                                      </p:cBhvr>
                                      <p:tavLst>
                                        <p:tav tm="0" fmla="#ppt_y-sin(pi*$)/3">
                                          <p:val>
                                            <p:fltVal val="0.5"/>
                                          </p:val>
                                        </p:tav>
                                        <p:tav tm="100000">
                                          <p:val>
                                            <p:fltVal val="1"/>
                                          </p:val>
                                        </p:tav>
                                      </p:tavLst>
                                    </p:anim>
                                    <p:anim calcmode="lin" valueType="num">
                                      <p:cBhvr>
                                        <p:cTn id="13" dur="332" tmFilter="0, 0; 0.125,0.2665; 0.25,0.4; 0.375,0.465; 0.5,0.5;  0.625,0.535; 0.75,0.6; 0.875,0.7335; 1,1">
                                          <p:stCondLst>
                                            <p:cond delay="332"/>
                                          </p:stCondLst>
                                        </p:cTn>
                                        <p:tgtEl>
                                          <p:spTgt spid="20484"/>
                                        </p:tgtEl>
                                        <p:attrNameLst>
                                          <p:attrName>ppt_y</p:attrName>
                                        </p:attrNameLst>
                                      </p:cBhvr>
                                      <p:tavLst>
                                        <p:tav tm="0" fmla="#ppt_y-sin(pi*$)/9">
                                          <p:val>
                                            <p:fltVal val="0"/>
                                          </p:val>
                                        </p:tav>
                                        <p:tav tm="100000">
                                          <p:val>
                                            <p:fltVal val="1"/>
                                          </p:val>
                                        </p:tav>
                                      </p:tavLst>
                                    </p:anim>
                                    <p:anim calcmode="lin" valueType="num">
                                      <p:cBhvr>
                                        <p:cTn id="14" dur="166" tmFilter="0, 0; 0.125,0.2665; 0.25,0.4; 0.375,0.465; 0.5,0.5;  0.625,0.535; 0.75,0.6; 0.875,0.7335; 1,1">
                                          <p:stCondLst>
                                            <p:cond delay="662"/>
                                          </p:stCondLst>
                                        </p:cTn>
                                        <p:tgtEl>
                                          <p:spTgt spid="20484"/>
                                        </p:tgtEl>
                                        <p:attrNameLst>
                                          <p:attrName>ppt_y</p:attrName>
                                        </p:attrNameLst>
                                      </p:cBhvr>
                                      <p:tavLst>
                                        <p:tav tm="0" fmla="#ppt_y-sin(pi*$)/27">
                                          <p:val>
                                            <p:fltVal val="0"/>
                                          </p:val>
                                        </p:tav>
                                        <p:tav tm="100000">
                                          <p:val>
                                            <p:fltVal val="1"/>
                                          </p:val>
                                        </p:tav>
                                      </p:tavLst>
                                    </p:anim>
                                    <p:anim calcmode="lin" valueType="num">
                                      <p:cBhvr>
                                        <p:cTn id="15" dur="82" tmFilter="0, 0; 0.125,0.2665; 0.25,0.4; 0.375,0.465; 0.5,0.5;  0.625,0.535; 0.75,0.6; 0.875,0.7335; 1,1">
                                          <p:stCondLst>
                                            <p:cond delay="828"/>
                                          </p:stCondLst>
                                        </p:cTn>
                                        <p:tgtEl>
                                          <p:spTgt spid="20484"/>
                                        </p:tgtEl>
                                        <p:attrNameLst>
                                          <p:attrName>ppt_y</p:attrName>
                                        </p:attrNameLst>
                                      </p:cBhvr>
                                      <p:tavLst>
                                        <p:tav tm="0" fmla="#ppt_y-sin(pi*$)/81">
                                          <p:val>
                                            <p:fltVal val="0"/>
                                          </p:val>
                                        </p:tav>
                                        <p:tav tm="100000">
                                          <p:val>
                                            <p:fltVal val="1"/>
                                          </p:val>
                                        </p:tav>
                                      </p:tavLst>
                                    </p:anim>
                                    <p:animScale>
                                      <p:cBhvr>
                                        <p:cTn id="16" dur="13">
                                          <p:stCondLst>
                                            <p:cond delay="325"/>
                                          </p:stCondLst>
                                        </p:cTn>
                                        <p:tgtEl>
                                          <p:spTgt spid="20484"/>
                                        </p:tgtEl>
                                      </p:cBhvr>
                                      <p:to x="100000" y="60000"/>
                                    </p:animScale>
                                    <p:animScale>
                                      <p:cBhvr>
                                        <p:cTn id="17" dur="83" decel="50000">
                                          <p:stCondLst>
                                            <p:cond delay="338"/>
                                          </p:stCondLst>
                                        </p:cTn>
                                        <p:tgtEl>
                                          <p:spTgt spid="20484"/>
                                        </p:tgtEl>
                                      </p:cBhvr>
                                      <p:to x="100000" y="100000"/>
                                    </p:animScale>
                                    <p:animScale>
                                      <p:cBhvr>
                                        <p:cTn id="18" dur="13">
                                          <p:stCondLst>
                                            <p:cond delay="656"/>
                                          </p:stCondLst>
                                        </p:cTn>
                                        <p:tgtEl>
                                          <p:spTgt spid="20484"/>
                                        </p:tgtEl>
                                      </p:cBhvr>
                                      <p:to x="100000" y="80000"/>
                                    </p:animScale>
                                    <p:animScale>
                                      <p:cBhvr>
                                        <p:cTn id="19" dur="83" decel="50000">
                                          <p:stCondLst>
                                            <p:cond delay="669"/>
                                          </p:stCondLst>
                                        </p:cTn>
                                        <p:tgtEl>
                                          <p:spTgt spid="20484"/>
                                        </p:tgtEl>
                                      </p:cBhvr>
                                      <p:to x="100000" y="100000"/>
                                    </p:animScale>
                                    <p:animScale>
                                      <p:cBhvr>
                                        <p:cTn id="20" dur="13">
                                          <p:stCondLst>
                                            <p:cond delay="821"/>
                                          </p:stCondLst>
                                        </p:cTn>
                                        <p:tgtEl>
                                          <p:spTgt spid="20484"/>
                                        </p:tgtEl>
                                      </p:cBhvr>
                                      <p:to x="100000" y="90000"/>
                                    </p:animScale>
                                    <p:animScale>
                                      <p:cBhvr>
                                        <p:cTn id="21" dur="83" decel="50000">
                                          <p:stCondLst>
                                            <p:cond delay="834"/>
                                          </p:stCondLst>
                                        </p:cTn>
                                        <p:tgtEl>
                                          <p:spTgt spid="20484"/>
                                        </p:tgtEl>
                                      </p:cBhvr>
                                      <p:to x="100000" y="100000"/>
                                    </p:animScale>
                                    <p:animScale>
                                      <p:cBhvr>
                                        <p:cTn id="22" dur="13">
                                          <p:stCondLst>
                                            <p:cond delay="904"/>
                                          </p:stCondLst>
                                        </p:cTn>
                                        <p:tgtEl>
                                          <p:spTgt spid="20484"/>
                                        </p:tgtEl>
                                      </p:cBhvr>
                                      <p:to x="100000" y="95000"/>
                                    </p:animScale>
                                    <p:animScale>
                                      <p:cBhvr>
                                        <p:cTn id="23" dur="83" decel="50000">
                                          <p:stCondLst>
                                            <p:cond delay="917"/>
                                          </p:stCondLst>
                                        </p:cTn>
                                        <p:tgtEl>
                                          <p:spTgt spid="20484"/>
                                        </p:tgtEl>
                                      </p:cBhvr>
                                      <p:to x="100000" y="100000"/>
                                    </p:animScale>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0483">
                                            <p:txEl>
                                              <p:pRg st="0" end="0"/>
                                            </p:txEl>
                                          </p:spTgt>
                                        </p:tgtEl>
                                        <p:attrNameLst>
                                          <p:attrName>style.visibility</p:attrName>
                                        </p:attrNameLst>
                                      </p:cBhvr>
                                      <p:to>
                                        <p:strVal val="visible"/>
                                      </p:to>
                                    </p:set>
                                    <p:animEffect transition="in" filter="fade">
                                      <p:cBhvr>
                                        <p:cTn id="27" dur="1000"/>
                                        <p:tgtEl>
                                          <p:spTgt spid="20483">
                                            <p:txEl>
                                              <p:pRg st="0" end="0"/>
                                            </p:txEl>
                                          </p:spTgt>
                                        </p:tgtEl>
                                      </p:cBhvr>
                                    </p:animEffect>
                                  </p:childTnLst>
                                </p:cTn>
                              </p:par>
                            </p:childTnLst>
                          </p:cTn>
                        </p:par>
                        <p:par>
                          <p:cTn id="28" fill="hold" nodeType="afterGroup">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0483">
                                            <p:txEl>
                                              <p:pRg st="1" end="1"/>
                                            </p:txEl>
                                          </p:spTgt>
                                        </p:tgtEl>
                                        <p:attrNameLst>
                                          <p:attrName>style.visibility</p:attrName>
                                        </p:attrNameLst>
                                      </p:cBhvr>
                                      <p:to>
                                        <p:strVal val="visible"/>
                                      </p:to>
                                    </p:set>
                                    <p:animEffect transition="in" filter="fade">
                                      <p:cBhvr>
                                        <p:cTn id="31" dur="1000"/>
                                        <p:tgtEl>
                                          <p:spTgt spid="20483">
                                            <p:txEl>
                                              <p:pRg st="1" end="1"/>
                                            </p:txEl>
                                          </p:spTgt>
                                        </p:tgtEl>
                                      </p:cBhvr>
                                    </p:animEffect>
                                  </p:childTnLst>
                                </p:cTn>
                              </p:par>
                            </p:childTnLst>
                          </p:cTn>
                        </p:par>
                        <p:par>
                          <p:cTn id="32" fill="hold" nodeType="afterGroup">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20483">
                                            <p:txEl>
                                              <p:pRg st="2" end="2"/>
                                            </p:txEl>
                                          </p:spTgt>
                                        </p:tgtEl>
                                        <p:attrNameLst>
                                          <p:attrName>style.visibility</p:attrName>
                                        </p:attrNameLst>
                                      </p:cBhvr>
                                      <p:to>
                                        <p:strVal val="visible"/>
                                      </p:to>
                                    </p:set>
                                    <p:animEffect transition="in" filter="fade">
                                      <p:cBhvr>
                                        <p:cTn id="35" dur="1000"/>
                                        <p:tgtEl>
                                          <p:spTgt spid="20483">
                                            <p:txEl>
                                              <p:pRg st="2" end="2"/>
                                            </p:txEl>
                                          </p:spTgt>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0483">
                                            <p:txEl>
                                              <p:pRg st="3" end="3"/>
                                            </p:txEl>
                                          </p:spTgt>
                                        </p:tgtEl>
                                        <p:attrNameLst>
                                          <p:attrName>style.visibility</p:attrName>
                                        </p:attrNameLst>
                                      </p:cBhvr>
                                      <p:to>
                                        <p:strVal val="visible"/>
                                      </p:to>
                                    </p:set>
                                    <p:animEffect transition="in" filter="fade">
                                      <p:cBhvr>
                                        <p:cTn id="39" dur="1000"/>
                                        <p:tgtEl>
                                          <p:spTgt spid="20483">
                                            <p:txEl>
                                              <p:pRg st="3" end="3"/>
                                            </p:txEl>
                                          </p:spTgt>
                                        </p:tgtEl>
                                      </p:cBhvr>
                                    </p:animEffect>
                                  </p:childTnLst>
                                </p:cTn>
                              </p:par>
                            </p:childTnLst>
                          </p:cTn>
                        </p:par>
                        <p:par>
                          <p:cTn id="40" fill="hold" nodeType="afterGroup">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0483">
                                            <p:txEl>
                                              <p:pRg st="4" end="4"/>
                                            </p:txEl>
                                          </p:spTgt>
                                        </p:tgtEl>
                                        <p:attrNameLst>
                                          <p:attrName>style.visibility</p:attrName>
                                        </p:attrNameLst>
                                      </p:cBhvr>
                                      <p:to>
                                        <p:strVal val="visible"/>
                                      </p:to>
                                    </p:set>
                                    <p:animEffect transition="in" filter="fade">
                                      <p:cBhvr>
                                        <p:cTn id="43" dur="10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48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62000" y="25400"/>
            <a:ext cx="6781800" cy="1600200"/>
          </a:xfrm>
        </p:spPr>
        <p:txBody>
          <a:bodyPr/>
          <a:lstStyle/>
          <a:p>
            <a:pPr algn="l" eaLnBrk="1" hangingPunct="1">
              <a:defRPr/>
            </a:pPr>
            <a:r>
              <a:rPr lang="en-US" sz="3600" dirty="0" smtClean="0">
                <a:solidFill>
                  <a:srgbClr val="C00000"/>
                </a:solidFill>
              </a:rPr>
              <a:t>Anonymity</a:t>
            </a:r>
            <a:r>
              <a:rPr lang="en-US" dirty="0" smtClean="0">
                <a:solidFill>
                  <a:srgbClr val="C00000"/>
                </a:solidFill>
              </a:rPr>
              <a:t> </a:t>
            </a:r>
            <a:br>
              <a:rPr lang="en-US" dirty="0" smtClean="0">
                <a:solidFill>
                  <a:srgbClr val="C00000"/>
                </a:solidFill>
              </a:rPr>
            </a:br>
            <a:r>
              <a:rPr lang="en-US" sz="4000" dirty="0" smtClean="0">
                <a:solidFill>
                  <a:srgbClr val="C00000"/>
                </a:solidFill>
              </a:rPr>
              <a:t>Challenges of technology</a:t>
            </a:r>
          </a:p>
        </p:txBody>
      </p:sp>
      <p:sp>
        <p:nvSpPr>
          <p:cNvPr id="21507" name="Rectangle 3"/>
          <p:cNvSpPr>
            <a:spLocks noGrp="1" noChangeArrowheads="1"/>
          </p:cNvSpPr>
          <p:nvPr>
            <p:ph idx="1"/>
          </p:nvPr>
        </p:nvSpPr>
        <p:spPr>
          <a:xfrm>
            <a:off x="457200" y="1600200"/>
            <a:ext cx="7848600" cy="4876800"/>
          </a:xfrm>
        </p:spPr>
        <p:txBody>
          <a:bodyPr/>
          <a:lstStyle/>
          <a:p>
            <a:pPr eaLnBrk="1" hangingPunct="1"/>
            <a:r>
              <a:rPr lang="en-US" altLang="en-US" sz="2400" dirty="0" smtClean="0"/>
              <a:t>“Web-based communication, such as on-line audio/visual materials (e.g. Web casts or podcasts), social networking sites, and blogs, provides members with easy access to distribute information about Al-Anon/Alateen recovery to a large audience</a:t>
            </a:r>
            <a:r>
              <a:rPr lang="en-US" altLang="en-US" sz="2400" dirty="0" smtClean="0">
                <a:solidFill>
                  <a:srgbClr val="C00000"/>
                </a:solidFill>
              </a:rPr>
              <a:t>.  In keeping with Tradition Eleven…members who use this type of communication outlet must maintain their personal anonymity and that of any Al-Anon/ Alateen or A.A. member, as the Internet is a form of media.”</a:t>
            </a:r>
            <a:endParaRPr lang="en-US" altLang="en-US" sz="2400" b="1" dirty="0" smtClean="0">
              <a:solidFill>
                <a:srgbClr val="C00000"/>
              </a:solidFill>
            </a:endParaRPr>
          </a:p>
          <a:p>
            <a:pPr algn="r" eaLnBrk="1" hangingPunct="1">
              <a:buFontTx/>
              <a:buNone/>
            </a:pPr>
            <a:r>
              <a:rPr lang="en-US" altLang="en-US" sz="1800" i="1" dirty="0" smtClean="0"/>
              <a:t>2014-2017 Al-Anon/Alateen Service Manual </a:t>
            </a:r>
            <a:r>
              <a:rPr lang="en-US" altLang="en-US" sz="1800" dirty="0" smtClean="0"/>
              <a:t>(P-24/27, page 92)</a:t>
            </a:r>
          </a:p>
        </p:txBody>
      </p:sp>
      <p:pic>
        <p:nvPicPr>
          <p:cNvPr id="21508" name="Picture 4" descr="C:\Documents and Settings\marylou\Local Settings\Temporary Internet Files\Content.IE5\20I3DQTI\MCj0311836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381000"/>
            <a:ext cx="17018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down)">
                                      <p:cBhvr>
                                        <p:cTn id="7" dur="290">
                                          <p:stCondLst>
                                            <p:cond delay="0"/>
                                          </p:stCondLst>
                                        </p:cTn>
                                        <p:tgtEl>
                                          <p:spTgt spid="63490"/>
                                        </p:tgtEl>
                                      </p:cBhvr>
                                    </p:animEffect>
                                    <p:anim calcmode="lin" valueType="num">
                                      <p:cBhvr>
                                        <p:cTn id="8" dur="911" tmFilter="0,0; 0.14,0.36; 0.43,0.73; 0.71,0.91; 1.0,1.0">
                                          <p:stCondLst>
                                            <p:cond delay="0"/>
                                          </p:stCondLst>
                                        </p:cTn>
                                        <p:tgtEl>
                                          <p:spTgt spid="63490"/>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3490"/>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3490"/>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3490"/>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3490"/>
                                        </p:tgtEl>
                                        <p:attrNameLst>
                                          <p:attrName>ppt_y</p:attrName>
                                        </p:attrNameLst>
                                      </p:cBhvr>
                                      <p:tavLst>
                                        <p:tav tm="0" fmla="#ppt_y-sin(pi*$)/81">
                                          <p:val>
                                            <p:fltVal val="0"/>
                                          </p:val>
                                        </p:tav>
                                        <p:tav tm="100000">
                                          <p:val>
                                            <p:fltVal val="1"/>
                                          </p:val>
                                        </p:tav>
                                      </p:tavLst>
                                    </p:anim>
                                    <p:animScale>
                                      <p:cBhvr>
                                        <p:cTn id="13" dur="13">
                                          <p:stCondLst>
                                            <p:cond delay="325"/>
                                          </p:stCondLst>
                                        </p:cTn>
                                        <p:tgtEl>
                                          <p:spTgt spid="63490"/>
                                        </p:tgtEl>
                                      </p:cBhvr>
                                      <p:to x="100000" y="60000"/>
                                    </p:animScale>
                                    <p:animScale>
                                      <p:cBhvr>
                                        <p:cTn id="14" dur="83" decel="50000">
                                          <p:stCondLst>
                                            <p:cond delay="338"/>
                                          </p:stCondLst>
                                        </p:cTn>
                                        <p:tgtEl>
                                          <p:spTgt spid="63490"/>
                                        </p:tgtEl>
                                      </p:cBhvr>
                                      <p:to x="100000" y="100000"/>
                                    </p:animScale>
                                    <p:animScale>
                                      <p:cBhvr>
                                        <p:cTn id="15" dur="13">
                                          <p:stCondLst>
                                            <p:cond delay="656"/>
                                          </p:stCondLst>
                                        </p:cTn>
                                        <p:tgtEl>
                                          <p:spTgt spid="63490"/>
                                        </p:tgtEl>
                                      </p:cBhvr>
                                      <p:to x="100000" y="80000"/>
                                    </p:animScale>
                                    <p:animScale>
                                      <p:cBhvr>
                                        <p:cTn id="16" dur="83" decel="50000">
                                          <p:stCondLst>
                                            <p:cond delay="669"/>
                                          </p:stCondLst>
                                        </p:cTn>
                                        <p:tgtEl>
                                          <p:spTgt spid="63490"/>
                                        </p:tgtEl>
                                      </p:cBhvr>
                                      <p:to x="100000" y="100000"/>
                                    </p:animScale>
                                    <p:animScale>
                                      <p:cBhvr>
                                        <p:cTn id="17" dur="13">
                                          <p:stCondLst>
                                            <p:cond delay="821"/>
                                          </p:stCondLst>
                                        </p:cTn>
                                        <p:tgtEl>
                                          <p:spTgt spid="63490"/>
                                        </p:tgtEl>
                                      </p:cBhvr>
                                      <p:to x="100000" y="90000"/>
                                    </p:animScale>
                                    <p:animScale>
                                      <p:cBhvr>
                                        <p:cTn id="18" dur="83" decel="50000">
                                          <p:stCondLst>
                                            <p:cond delay="834"/>
                                          </p:stCondLst>
                                        </p:cTn>
                                        <p:tgtEl>
                                          <p:spTgt spid="63490"/>
                                        </p:tgtEl>
                                      </p:cBhvr>
                                      <p:to x="100000" y="100000"/>
                                    </p:animScale>
                                    <p:animScale>
                                      <p:cBhvr>
                                        <p:cTn id="19" dur="13">
                                          <p:stCondLst>
                                            <p:cond delay="904"/>
                                          </p:stCondLst>
                                        </p:cTn>
                                        <p:tgtEl>
                                          <p:spTgt spid="63490"/>
                                        </p:tgtEl>
                                      </p:cBhvr>
                                      <p:to x="100000" y="95000"/>
                                    </p:animScale>
                                    <p:animScale>
                                      <p:cBhvr>
                                        <p:cTn id="20" dur="83" decel="50000">
                                          <p:stCondLst>
                                            <p:cond delay="917"/>
                                          </p:stCondLst>
                                        </p:cTn>
                                        <p:tgtEl>
                                          <p:spTgt spid="63490"/>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1508"/>
                                        </p:tgtEl>
                                        <p:attrNameLst>
                                          <p:attrName>style.visibility</p:attrName>
                                        </p:attrNameLst>
                                      </p:cBhvr>
                                      <p:to>
                                        <p:strVal val="visible"/>
                                      </p:to>
                                    </p:set>
                                    <p:animEffect transition="in" filter="wipe(down)">
                                      <p:cBhvr>
                                        <p:cTn id="23" dur="290">
                                          <p:stCondLst>
                                            <p:cond delay="0"/>
                                          </p:stCondLst>
                                        </p:cTn>
                                        <p:tgtEl>
                                          <p:spTgt spid="21508"/>
                                        </p:tgtEl>
                                      </p:cBhvr>
                                    </p:animEffect>
                                    <p:anim calcmode="lin" valueType="num">
                                      <p:cBhvr>
                                        <p:cTn id="24" dur="911" tmFilter="0,0; 0.14,0.36; 0.43,0.73; 0.71,0.91; 1.0,1.0">
                                          <p:stCondLst>
                                            <p:cond delay="0"/>
                                          </p:stCondLst>
                                        </p:cTn>
                                        <p:tgtEl>
                                          <p:spTgt spid="21508"/>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21508"/>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21508"/>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21508"/>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21508"/>
                                        </p:tgtEl>
                                        <p:attrNameLst>
                                          <p:attrName>ppt_y</p:attrName>
                                        </p:attrNameLst>
                                      </p:cBhvr>
                                      <p:tavLst>
                                        <p:tav tm="0" fmla="#ppt_y-sin(pi*$)/81">
                                          <p:val>
                                            <p:fltVal val="0"/>
                                          </p:val>
                                        </p:tav>
                                        <p:tav tm="100000">
                                          <p:val>
                                            <p:fltVal val="1"/>
                                          </p:val>
                                        </p:tav>
                                      </p:tavLst>
                                    </p:anim>
                                    <p:animScale>
                                      <p:cBhvr>
                                        <p:cTn id="29" dur="13">
                                          <p:stCondLst>
                                            <p:cond delay="325"/>
                                          </p:stCondLst>
                                        </p:cTn>
                                        <p:tgtEl>
                                          <p:spTgt spid="21508"/>
                                        </p:tgtEl>
                                      </p:cBhvr>
                                      <p:to x="100000" y="60000"/>
                                    </p:animScale>
                                    <p:animScale>
                                      <p:cBhvr>
                                        <p:cTn id="30" dur="83" decel="50000">
                                          <p:stCondLst>
                                            <p:cond delay="338"/>
                                          </p:stCondLst>
                                        </p:cTn>
                                        <p:tgtEl>
                                          <p:spTgt spid="21508"/>
                                        </p:tgtEl>
                                      </p:cBhvr>
                                      <p:to x="100000" y="100000"/>
                                    </p:animScale>
                                    <p:animScale>
                                      <p:cBhvr>
                                        <p:cTn id="31" dur="13">
                                          <p:stCondLst>
                                            <p:cond delay="656"/>
                                          </p:stCondLst>
                                        </p:cTn>
                                        <p:tgtEl>
                                          <p:spTgt spid="21508"/>
                                        </p:tgtEl>
                                      </p:cBhvr>
                                      <p:to x="100000" y="80000"/>
                                    </p:animScale>
                                    <p:animScale>
                                      <p:cBhvr>
                                        <p:cTn id="32" dur="83" decel="50000">
                                          <p:stCondLst>
                                            <p:cond delay="669"/>
                                          </p:stCondLst>
                                        </p:cTn>
                                        <p:tgtEl>
                                          <p:spTgt spid="21508"/>
                                        </p:tgtEl>
                                      </p:cBhvr>
                                      <p:to x="100000" y="100000"/>
                                    </p:animScale>
                                    <p:animScale>
                                      <p:cBhvr>
                                        <p:cTn id="33" dur="13">
                                          <p:stCondLst>
                                            <p:cond delay="821"/>
                                          </p:stCondLst>
                                        </p:cTn>
                                        <p:tgtEl>
                                          <p:spTgt spid="21508"/>
                                        </p:tgtEl>
                                      </p:cBhvr>
                                      <p:to x="100000" y="90000"/>
                                    </p:animScale>
                                    <p:animScale>
                                      <p:cBhvr>
                                        <p:cTn id="34" dur="83" decel="50000">
                                          <p:stCondLst>
                                            <p:cond delay="834"/>
                                          </p:stCondLst>
                                        </p:cTn>
                                        <p:tgtEl>
                                          <p:spTgt spid="21508"/>
                                        </p:tgtEl>
                                      </p:cBhvr>
                                      <p:to x="100000" y="100000"/>
                                    </p:animScale>
                                    <p:animScale>
                                      <p:cBhvr>
                                        <p:cTn id="35" dur="13">
                                          <p:stCondLst>
                                            <p:cond delay="904"/>
                                          </p:stCondLst>
                                        </p:cTn>
                                        <p:tgtEl>
                                          <p:spTgt spid="21508"/>
                                        </p:tgtEl>
                                      </p:cBhvr>
                                      <p:to x="100000" y="95000"/>
                                    </p:animScale>
                                    <p:animScale>
                                      <p:cBhvr>
                                        <p:cTn id="36" dur="83" decel="50000">
                                          <p:stCondLst>
                                            <p:cond delay="917"/>
                                          </p:stCondLst>
                                        </p:cTn>
                                        <p:tgtEl>
                                          <p:spTgt spid="21508"/>
                                        </p:tgtEl>
                                      </p:cBhvr>
                                      <p:to x="100000" y="100000"/>
                                    </p:animScale>
                                  </p:childTnLst>
                                </p:cTn>
                              </p:par>
                            </p:childTnLst>
                          </p:cTn>
                        </p:par>
                        <p:par>
                          <p:cTn id="37" fill="hold" nodeType="afterGroup">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21507">
                                            <p:txEl>
                                              <p:pRg st="0" end="0"/>
                                            </p:txEl>
                                          </p:spTgt>
                                        </p:tgtEl>
                                        <p:attrNameLst>
                                          <p:attrName>style.visibility</p:attrName>
                                        </p:attrNameLst>
                                      </p:cBhvr>
                                      <p:to>
                                        <p:strVal val="visible"/>
                                      </p:to>
                                    </p:set>
                                    <p:animEffect transition="in" filter="wipe(up)">
                                      <p:cBhvr>
                                        <p:cTn id="40" dur="2000"/>
                                        <p:tgtEl>
                                          <p:spTgt spid="21507">
                                            <p:txEl>
                                              <p:pRg st="0" end="0"/>
                                            </p:txEl>
                                          </p:spTgt>
                                        </p:tgtEl>
                                      </p:cBhvr>
                                    </p:animEffect>
                                  </p:childTnLst>
                                </p:cTn>
                              </p:par>
                            </p:childTnLst>
                          </p:cTn>
                        </p:par>
                        <p:par>
                          <p:cTn id="41" fill="hold" nodeType="afterGroup">
                            <p:stCondLst>
                              <p:cond delay="3000"/>
                            </p:stCondLst>
                            <p:childTnLst>
                              <p:par>
                                <p:cTn id="42" presetID="22" presetClass="entr" presetSubtype="1" fill="hold" grpId="0" nodeType="afterEffect">
                                  <p:stCondLst>
                                    <p:cond delay="0"/>
                                  </p:stCondLst>
                                  <p:childTnLst>
                                    <p:set>
                                      <p:cBhvr>
                                        <p:cTn id="43" dur="1" fill="hold">
                                          <p:stCondLst>
                                            <p:cond delay="0"/>
                                          </p:stCondLst>
                                        </p:cTn>
                                        <p:tgtEl>
                                          <p:spTgt spid="21507">
                                            <p:txEl>
                                              <p:pRg st="1" end="1"/>
                                            </p:txEl>
                                          </p:spTgt>
                                        </p:tgtEl>
                                        <p:attrNameLst>
                                          <p:attrName>style.visibility</p:attrName>
                                        </p:attrNameLst>
                                      </p:cBhvr>
                                      <p:to>
                                        <p:strVal val="visible"/>
                                      </p:to>
                                    </p:set>
                                    <p:animEffect transition="in" filter="wipe(up)">
                                      <p:cBhvr>
                                        <p:cTn id="44"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2150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400"/>
            <a:ext cx="6781800" cy="1600200"/>
          </a:xfrm>
        </p:spPr>
        <p:txBody>
          <a:bodyPr/>
          <a:lstStyle/>
          <a:p>
            <a:pPr algn="l">
              <a:defRPr/>
            </a:pPr>
            <a:r>
              <a:rPr lang="en-US" dirty="0" smtClean="0"/>
              <a:t> </a:t>
            </a:r>
            <a:r>
              <a:rPr lang="en-US" sz="4400" dirty="0" smtClean="0">
                <a:solidFill>
                  <a:srgbClr val="C00000"/>
                </a:solidFill>
              </a:rPr>
              <a:t>Financial Challenges</a:t>
            </a:r>
            <a:endParaRPr lang="en-US" sz="4400" dirty="0">
              <a:solidFill>
                <a:srgbClr val="C00000"/>
              </a:solidFill>
            </a:endParaRPr>
          </a:p>
        </p:txBody>
      </p:sp>
      <p:sp>
        <p:nvSpPr>
          <p:cNvPr id="22531" name="Content Placeholder 2"/>
          <p:cNvSpPr>
            <a:spLocks noGrp="1"/>
          </p:cNvSpPr>
          <p:nvPr>
            <p:ph idx="1"/>
          </p:nvPr>
        </p:nvSpPr>
        <p:spPr>
          <a:xfrm>
            <a:off x="609600" y="1447800"/>
            <a:ext cx="7696200" cy="4419600"/>
          </a:xfrm>
        </p:spPr>
        <p:txBody>
          <a:bodyPr/>
          <a:lstStyle/>
          <a:p>
            <a:pPr>
              <a:buFontTx/>
              <a:buNone/>
            </a:pPr>
            <a:r>
              <a:rPr lang="en-US" altLang="en-US" sz="2800" b="1" dirty="0" smtClean="0"/>
              <a:t>Group Finances</a:t>
            </a:r>
          </a:p>
          <a:p>
            <a:r>
              <a:rPr lang="en-US" altLang="en-US" sz="2800" dirty="0" smtClean="0"/>
              <a:t>It is the goal of every Al-Anon/Alateen group to be “fully self-supporting” (Tradition Seven).</a:t>
            </a:r>
          </a:p>
          <a:p>
            <a:r>
              <a:rPr lang="en-US" altLang="en-US" sz="2800" dirty="0" smtClean="0"/>
              <a:t>Within Al-Anon/Alateen, members and groups help each other to attain the goal of self support.</a:t>
            </a:r>
          </a:p>
          <a:p>
            <a:r>
              <a:rPr lang="en-US" altLang="en-US" sz="2800" dirty="0" smtClean="0"/>
              <a:t>Discussion of Tradition Seven in the Alateen group is helpful.</a:t>
            </a:r>
          </a:p>
        </p:txBody>
      </p:sp>
      <p:pic>
        <p:nvPicPr>
          <p:cNvPr id="22532" name="Picture 2" descr="C:\Documents and Settings\marylou\Local Settings\Temporary Internet Files\Content.IE5\EUZCL4RY\MCj0441315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nodeType="afterGroup">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2531">
                                            <p:txEl>
                                              <p:pRg st="0" end="0"/>
                                            </p:txEl>
                                          </p:spTgt>
                                        </p:tgtEl>
                                        <p:attrNameLst>
                                          <p:attrName>style.visibility</p:attrName>
                                        </p:attrNameLst>
                                      </p:cBhvr>
                                      <p:to>
                                        <p:strVal val="visible"/>
                                      </p:to>
                                    </p:set>
                                    <p:animEffect transition="in" filter="wipe(up)">
                                      <p:cBhvr>
                                        <p:cTn id="18" dur="500"/>
                                        <p:tgtEl>
                                          <p:spTgt spid="22531">
                                            <p:txEl>
                                              <p:pRg st="0" end="0"/>
                                            </p:txEl>
                                          </p:spTgt>
                                        </p:tgtEl>
                                      </p:cBhvr>
                                    </p:animEffect>
                                  </p:childTnLst>
                                </p:cTn>
                              </p:par>
                            </p:childTnLst>
                          </p:cTn>
                        </p:par>
                        <p:par>
                          <p:cTn id="19" fill="hold" nodeType="afterGroup">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2531">
                                            <p:txEl>
                                              <p:pRg st="1" end="1"/>
                                            </p:txEl>
                                          </p:spTgt>
                                        </p:tgtEl>
                                        <p:attrNameLst>
                                          <p:attrName>style.visibility</p:attrName>
                                        </p:attrNameLst>
                                      </p:cBhvr>
                                      <p:to>
                                        <p:strVal val="visible"/>
                                      </p:to>
                                    </p:set>
                                    <p:animEffect transition="in" filter="wipe(up)">
                                      <p:cBhvr>
                                        <p:cTn id="22" dur="500"/>
                                        <p:tgtEl>
                                          <p:spTgt spid="22531">
                                            <p:txEl>
                                              <p:pRg st="1" end="1"/>
                                            </p:txEl>
                                          </p:spTgt>
                                        </p:tgtEl>
                                      </p:cBhvr>
                                    </p:animEffect>
                                  </p:childTnLst>
                                </p:cTn>
                              </p:par>
                            </p:childTnLst>
                          </p:cTn>
                        </p:par>
                        <p:par>
                          <p:cTn id="23" fill="hold" nodeType="afterGroup">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22531">
                                            <p:txEl>
                                              <p:pRg st="2" end="2"/>
                                            </p:txEl>
                                          </p:spTgt>
                                        </p:tgtEl>
                                        <p:attrNameLst>
                                          <p:attrName>style.visibility</p:attrName>
                                        </p:attrNameLst>
                                      </p:cBhvr>
                                      <p:to>
                                        <p:strVal val="visible"/>
                                      </p:to>
                                    </p:set>
                                    <p:animEffect transition="in" filter="wipe(up)">
                                      <p:cBhvr>
                                        <p:cTn id="26" dur="500"/>
                                        <p:tgtEl>
                                          <p:spTgt spid="22531">
                                            <p:txEl>
                                              <p:pRg st="2" end="2"/>
                                            </p:txEl>
                                          </p:spTgt>
                                        </p:tgtEl>
                                      </p:cBhvr>
                                    </p:animEffect>
                                  </p:childTnLst>
                                </p:cTn>
                              </p:par>
                            </p:childTnLst>
                          </p:cTn>
                        </p:par>
                        <p:par>
                          <p:cTn id="27" fill="hold" nodeType="afterGroup">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22531">
                                            <p:txEl>
                                              <p:pRg st="3" end="3"/>
                                            </p:txEl>
                                          </p:spTgt>
                                        </p:tgtEl>
                                        <p:attrNameLst>
                                          <p:attrName>style.visibility</p:attrName>
                                        </p:attrNameLst>
                                      </p:cBhvr>
                                      <p:to>
                                        <p:strVal val="visible"/>
                                      </p:to>
                                    </p:set>
                                    <p:animEffect transition="in" filter="wipe(up)">
                                      <p:cBhvr>
                                        <p:cTn id="30" dur="500"/>
                                        <p:tgtEl>
                                          <p:spTgt spid="22531">
                                            <p:txEl>
                                              <p:pRg st="3" end="3"/>
                                            </p:txEl>
                                          </p:spTgt>
                                        </p:tgtEl>
                                      </p:cBhvr>
                                    </p:animEffect>
                                  </p:childTnLst>
                                </p:cTn>
                              </p:par>
                              <p:par>
                                <p:cTn id="31" presetID="2" presetClass="entr" presetSubtype="12" fill="hold" nodeType="withEffect">
                                  <p:stCondLst>
                                    <p:cond delay="0"/>
                                  </p:stCondLst>
                                  <p:childTnLst>
                                    <p:set>
                                      <p:cBhvr>
                                        <p:cTn id="32" dur="1" fill="hold">
                                          <p:stCondLst>
                                            <p:cond delay="0"/>
                                          </p:stCondLst>
                                        </p:cTn>
                                        <p:tgtEl>
                                          <p:spTgt spid="22532"/>
                                        </p:tgtEl>
                                        <p:attrNameLst>
                                          <p:attrName>style.visibility</p:attrName>
                                        </p:attrNameLst>
                                      </p:cBhvr>
                                      <p:to>
                                        <p:strVal val="visible"/>
                                      </p:to>
                                    </p:set>
                                    <p:anim calcmode="lin" valueType="num">
                                      <p:cBhvr additive="base">
                                        <p:cTn id="33" dur="2000" fill="hold"/>
                                        <p:tgtEl>
                                          <p:spTgt spid="22532"/>
                                        </p:tgtEl>
                                        <p:attrNameLst>
                                          <p:attrName>ppt_x</p:attrName>
                                        </p:attrNameLst>
                                      </p:cBhvr>
                                      <p:tavLst>
                                        <p:tav tm="0">
                                          <p:val>
                                            <p:strVal val="0-#ppt_w/2"/>
                                          </p:val>
                                        </p:tav>
                                        <p:tav tm="100000">
                                          <p:val>
                                            <p:strVal val="#ppt_x"/>
                                          </p:val>
                                        </p:tav>
                                      </p:tavLst>
                                    </p:anim>
                                    <p:anim calcmode="lin" valueType="num">
                                      <p:cBhvr additive="base">
                                        <p:cTn id="34" dur="2000" fill="hold"/>
                                        <p:tgtEl>
                                          <p:spTgt spid="22532"/>
                                        </p:tgtEl>
                                        <p:attrNameLst>
                                          <p:attrName>ppt_y</p:attrName>
                                        </p:attrNameLst>
                                      </p:cBhvr>
                                      <p:tavLst>
                                        <p:tav tm="0">
                                          <p:val>
                                            <p:strVal val="1+#ppt_h/2"/>
                                          </p:val>
                                        </p:tav>
                                        <p:tav tm="100000">
                                          <p:val>
                                            <p:strVal val="#ppt_y"/>
                                          </p:val>
                                        </p:tav>
                                      </p:tavLst>
                                    </p:anim>
                                  </p:childTnLst>
                                </p:cTn>
                              </p:par>
                              <p:par>
                                <p:cTn id="35" presetID="8" presetClass="emph" presetSubtype="0" fill="hold" nodeType="withEffect">
                                  <p:stCondLst>
                                    <p:cond delay="0"/>
                                  </p:stCondLst>
                                  <p:childTnLst>
                                    <p:animRot by="43200000">
                                      <p:cBhvr>
                                        <p:cTn id="36" dur="2000" fill="hold"/>
                                        <p:tgtEl>
                                          <p:spTgt spid="22532"/>
                                        </p:tgtEl>
                                        <p:attrNameLst>
                                          <p:attrName>r</p:attrName>
                                        </p:attrNameLst>
                                      </p:cBhvr>
                                    </p:animRot>
                                  </p:childTnLst>
                                </p:cTn>
                              </p:par>
                            </p:childTnLst>
                          </p:cTn>
                        </p:par>
                        <p:par>
                          <p:cTn id="37" fill="hold" nodeType="afterGroup">
                            <p:stCondLst>
                              <p:cond delay="4500"/>
                            </p:stCondLst>
                            <p:childTnLst>
                              <p:par>
                                <p:cTn id="38" presetID="8" presetClass="emph" presetSubtype="0" fill="hold" nodeType="afterEffect">
                                  <p:stCondLst>
                                    <p:cond delay="0"/>
                                  </p:stCondLst>
                                  <p:childTnLst>
                                    <p:animRot by="43200000">
                                      <p:cBhvr>
                                        <p:cTn id="39" dur="1000" fill="hold"/>
                                        <p:tgtEl>
                                          <p:spTgt spid="225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53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6781800" cy="1600200"/>
          </a:xfrm>
        </p:spPr>
        <p:txBody>
          <a:bodyPr/>
          <a:lstStyle/>
          <a:p>
            <a:pPr algn="l">
              <a:defRPr/>
            </a:pPr>
            <a:r>
              <a:rPr lang="en-US" dirty="0" smtClean="0"/>
              <a:t> </a:t>
            </a:r>
            <a:r>
              <a:rPr lang="en-US" dirty="0" smtClean="0">
                <a:solidFill>
                  <a:srgbClr val="C00000"/>
                </a:solidFill>
              </a:rPr>
              <a:t>Financial Challenges</a:t>
            </a:r>
            <a:endParaRPr lang="en-US" dirty="0">
              <a:solidFill>
                <a:srgbClr val="C00000"/>
              </a:solidFill>
            </a:endParaRPr>
          </a:p>
        </p:txBody>
      </p:sp>
      <p:sp>
        <p:nvSpPr>
          <p:cNvPr id="23555" name="Content Placeholder 2"/>
          <p:cNvSpPr>
            <a:spLocks noGrp="1"/>
          </p:cNvSpPr>
          <p:nvPr>
            <p:ph idx="1"/>
          </p:nvPr>
        </p:nvSpPr>
        <p:spPr>
          <a:xfrm>
            <a:off x="330200" y="1143000"/>
            <a:ext cx="8610600" cy="5029200"/>
          </a:xfrm>
        </p:spPr>
        <p:txBody>
          <a:bodyPr/>
          <a:lstStyle/>
          <a:p>
            <a:pPr>
              <a:buFontTx/>
              <a:buNone/>
            </a:pPr>
            <a:r>
              <a:rPr lang="en-US" altLang="en-US" sz="2600" b="1" dirty="0" smtClean="0"/>
              <a:t>Alateen Conference Expenses</a:t>
            </a:r>
          </a:p>
          <a:p>
            <a:r>
              <a:rPr lang="en-US" altLang="en-US" sz="2200" dirty="0" smtClean="0"/>
              <a:t>Attending Alateen conferences is an individual expense.</a:t>
            </a:r>
          </a:p>
          <a:p>
            <a:r>
              <a:rPr lang="en-US" altLang="en-US" sz="2200" dirty="0" smtClean="0"/>
              <a:t>“Alateens, like Al-Anon members, participate in paying for their attendance at conferences whenever possible.” </a:t>
            </a:r>
            <a:r>
              <a:rPr lang="en-US" altLang="en-US" sz="2000" dirty="0" smtClean="0"/>
              <a:t>(</a:t>
            </a:r>
            <a:r>
              <a:rPr lang="en-US" altLang="en-US" sz="2000" i="1" dirty="0" smtClean="0"/>
              <a:t>Alateen Conferences</a:t>
            </a:r>
            <a:r>
              <a:rPr lang="en-US" altLang="en-US" sz="2000" dirty="0" smtClean="0"/>
              <a:t>, G-16)</a:t>
            </a:r>
          </a:p>
          <a:p>
            <a:r>
              <a:rPr lang="en-US" altLang="en-US" sz="2200" dirty="0" smtClean="0"/>
              <a:t>Alateens should be encouraged to plan their own fundraising activities, and to ask the Al-Anon district/ Area for help.</a:t>
            </a:r>
          </a:p>
          <a:p>
            <a:r>
              <a:rPr lang="en-US" altLang="en-US" sz="2200" dirty="0" smtClean="0"/>
              <a:t>The </a:t>
            </a:r>
            <a:r>
              <a:rPr lang="en-US" altLang="en-US" sz="2200" i="1" dirty="0" smtClean="0"/>
              <a:t>Alateen Conferences </a:t>
            </a:r>
            <a:r>
              <a:rPr lang="en-US" altLang="en-US" sz="2200" dirty="0" smtClean="0"/>
              <a:t>Guideline (G-16) provides shared experience on local/Area Alateen event fundraising.</a:t>
            </a:r>
          </a:p>
          <a:p>
            <a:r>
              <a:rPr lang="en-US" altLang="en-US" sz="2200" b="1" dirty="0" smtClean="0"/>
              <a:t>How can Al-Anon help Alateens to be fully self-supporting?</a:t>
            </a:r>
          </a:p>
        </p:txBody>
      </p:sp>
      <p:pic>
        <p:nvPicPr>
          <p:cNvPr id="23556" name="Picture 2" descr="C:\Documents and Settings\marylou\Local Settings\Temporary Internet Files\Content.IE5\EUZCL4RY\MCj0441315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3556"/>
                                        </p:tgtEl>
                                        <p:attrNameLst>
                                          <p:attrName>style.visibility</p:attrName>
                                        </p:attrNameLst>
                                      </p:cBhvr>
                                      <p:to>
                                        <p:strVal val="visible"/>
                                      </p:to>
                                    </p:set>
                                    <p:animEffect transition="in" filter="fade">
                                      <p:cBhvr>
                                        <p:cTn id="10" dur="2000"/>
                                        <p:tgtEl>
                                          <p:spTgt spid="23556"/>
                                        </p:tgtEl>
                                      </p:cBhvr>
                                    </p:animEffect>
                                  </p:childTnLst>
                                </p:cTn>
                              </p:par>
                              <p:par>
                                <p:cTn id="11" presetID="8" presetClass="emph" presetSubtype="0" fill="hold" nodeType="withEffect">
                                  <p:stCondLst>
                                    <p:cond delay="0"/>
                                  </p:stCondLst>
                                  <p:childTnLst>
                                    <p:animRot by="21600000">
                                      <p:cBhvr>
                                        <p:cTn id="12" dur="1000" fill="hold"/>
                                        <p:tgtEl>
                                          <p:spTgt spid="23556"/>
                                        </p:tgtEl>
                                        <p:attrNameLst>
                                          <p:attrName>r</p:attrName>
                                        </p:attrNameLst>
                                      </p:cBhvr>
                                    </p:animRot>
                                  </p:childTnLst>
                                </p:cTn>
                              </p:par>
                            </p:childTnLst>
                          </p:cTn>
                        </p:par>
                        <p:par>
                          <p:cTn id="13" fill="hold" nodeType="afterGroup">
                            <p:stCondLst>
                              <p:cond delay="2000"/>
                            </p:stCondLst>
                            <p:childTnLst>
                              <p:par>
                                <p:cTn id="14" presetID="3" presetClass="entr" presetSubtype="10" fill="hold" grpId="0" nodeType="afterEffect">
                                  <p:stCondLst>
                                    <p:cond delay="0"/>
                                  </p:stCondLst>
                                  <p:childTnLst>
                                    <p:set>
                                      <p:cBhvr>
                                        <p:cTn id="15"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16" dur="500"/>
                                        <p:tgtEl>
                                          <p:spTgt spid="23555">
                                            <p:txEl>
                                              <p:pRg st="0" end="0"/>
                                            </p:txEl>
                                          </p:spTgt>
                                        </p:tgtEl>
                                      </p:cBhvr>
                                    </p:animEffect>
                                  </p:childTnLst>
                                </p:cTn>
                              </p:par>
                            </p:childTnLst>
                          </p:cTn>
                        </p:par>
                        <p:par>
                          <p:cTn id="17" fill="hold" nodeType="afterGroup">
                            <p:stCondLst>
                              <p:cond delay="2500"/>
                            </p:stCondLst>
                            <p:childTnLst>
                              <p:par>
                                <p:cTn id="18" presetID="3" presetClass="entr" presetSubtype="10" fill="hold" grpId="0" nodeType="afterEffect">
                                  <p:stCondLst>
                                    <p:cond delay="0"/>
                                  </p:stCondLst>
                                  <p:childTnLst>
                                    <p:set>
                                      <p:cBhvr>
                                        <p:cTn id="19"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20" dur="500"/>
                                        <p:tgtEl>
                                          <p:spTgt spid="23555">
                                            <p:txEl>
                                              <p:pRg st="1" end="1"/>
                                            </p:txEl>
                                          </p:spTgt>
                                        </p:tgtEl>
                                      </p:cBhvr>
                                    </p:animEffect>
                                  </p:childTnLst>
                                </p:cTn>
                              </p:par>
                            </p:childTnLst>
                          </p:cTn>
                        </p:par>
                        <p:par>
                          <p:cTn id="21" fill="hold" nodeType="afterGroup">
                            <p:stCondLst>
                              <p:cond delay="3000"/>
                            </p:stCondLst>
                            <p:childTnLst>
                              <p:par>
                                <p:cTn id="22" presetID="3" presetClass="entr" presetSubtype="10" fill="hold" grpId="0" nodeType="afterEffect">
                                  <p:stCondLst>
                                    <p:cond delay="0"/>
                                  </p:stCondLst>
                                  <p:childTnLst>
                                    <p:set>
                                      <p:cBhvr>
                                        <p:cTn id="23"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24" dur="500"/>
                                        <p:tgtEl>
                                          <p:spTgt spid="23555">
                                            <p:txEl>
                                              <p:pRg st="2" end="2"/>
                                            </p:txEl>
                                          </p:spTgt>
                                        </p:tgtEl>
                                      </p:cBhvr>
                                    </p:animEffect>
                                  </p:childTnLst>
                                </p:cTn>
                              </p:par>
                            </p:childTnLst>
                          </p:cTn>
                        </p:par>
                        <p:par>
                          <p:cTn id="25" fill="hold" nodeType="afterGroup">
                            <p:stCondLst>
                              <p:cond delay="3500"/>
                            </p:stCondLst>
                            <p:childTnLst>
                              <p:par>
                                <p:cTn id="26" presetID="3" presetClass="entr" presetSubtype="10" fill="hold" grpId="0" nodeType="afterEffect">
                                  <p:stCondLst>
                                    <p:cond delay="0"/>
                                  </p:stCondLst>
                                  <p:childTnLst>
                                    <p:set>
                                      <p:cBhvr>
                                        <p:cTn id="27"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28" dur="500"/>
                                        <p:tgtEl>
                                          <p:spTgt spid="23555">
                                            <p:txEl>
                                              <p:pRg st="3" end="3"/>
                                            </p:txEl>
                                          </p:spTgt>
                                        </p:tgtEl>
                                      </p:cBhvr>
                                    </p:animEffect>
                                  </p:childTnLst>
                                </p:cTn>
                              </p:par>
                            </p:childTnLst>
                          </p:cTn>
                        </p:par>
                        <p:par>
                          <p:cTn id="29" fill="hold" nodeType="afterGroup">
                            <p:stCondLst>
                              <p:cond delay="4000"/>
                            </p:stCondLst>
                            <p:childTnLst>
                              <p:par>
                                <p:cTn id="30" presetID="3" presetClass="entr" presetSubtype="10" fill="hold" grpId="0" nodeType="afterEffect">
                                  <p:stCondLst>
                                    <p:cond delay="0"/>
                                  </p:stCondLst>
                                  <p:childTnLst>
                                    <p:set>
                                      <p:cBhvr>
                                        <p:cTn id="31" dur="1" fill="hold">
                                          <p:stCondLst>
                                            <p:cond delay="0"/>
                                          </p:stCondLst>
                                        </p:cTn>
                                        <p:tgtEl>
                                          <p:spTgt spid="23555">
                                            <p:txEl>
                                              <p:pRg st="4" end="4"/>
                                            </p:txEl>
                                          </p:spTgt>
                                        </p:tgtEl>
                                        <p:attrNameLst>
                                          <p:attrName>style.visibility</p:attrName>
                                        </p:attrNameLst>
                                      </p:cBhvr>
                                      <p:to>
                                        <p:strVal val="visible"/>
                                      </p:to>
                                    </p:set>
                                    <p:animEffect transition="in" filter="blinds(horizontal)">
                                      <p:cBhvr>
                                        <p:cTn id="32" dur="500"/>
                                        <p:tgtEl>
                                          <p:spTgt spid="23555">
                                            <p:txEl>
                                              <p:pRg st="4" end="4"/>
                                            </p:txEl>
                                          </p:spTgt>
                                        </p:tgtEl>
                                      </p:cBhvr>
                                    </p:animEffect>
                                  </p:childTnLst>
                                </p:cTn>
                              </p:par>
                            </p:childTnLst>
                          </p:cTn>
                        </p:par>
                        <p:par>
                          <p:cTn id="33" fill="hold" nodeType="afterGroup">
                            <p:stCondLst>
                              <p:cond delay="4500"/>
                            </p:stCondLst>
                            <p:childTnLst>
                              <p:par>
                                <p:cTn id="34" presetID="3" presetClass="entr" presetSubtype="10" fill="hold" grpId="0" nodeType="afterEffect">
                                  <p:stCondLst>
                                    <p:cond delay="0"/>
                                  </p:stCondLst>
                                  <p:childTnLst>
                                    <p:set>
                                      <p:cBhvr>
                                        <p:cTn id="35" dur="1" fill="hold">
                                          <p:stCondLst>
                                            <p:cond delay="0"/>
                                          </p:stCondLst>
                                        </p:cTn>
                                        <p:tgtEl>
                                          <p:spTgt spid="23555">
                                            <p:txEl>
                                              <p:pRg st="5" end="5"/>
                                            </p:txEl>
                                          </p:spTgt>
                                        </p:tgtEl>
                                        <p:attrNameLst>
                                          <p:attrName>style.visibility</p:attrName>
                                        </p:attrNameLst>
                                      </p:cBhvr>
                                      <p:to>
                                        <p:strVal val="visible"/>
                                      </p:to>
                                    </p:set>
                                    <p:animEffect transition="in" filter="blinds(horizontal)">
                                      <p:cBhvr>
                                        <p:cTn id="36" dur="500"/>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5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04800" y="457200"/>
            <a:ext cx="8534400" cy="1497013"/>
          </a:xfrm>
        </p:spPr>
        <p:txBody>
          <a:bodyPr/>
          <a:lstStyle/>
          <a:p>
            <a:pPr eaLnBrk="1" hangingPunct="1">
              <a:defRPr/>
            </a:pPr>
            <a:r>
              <a:rPr lang="en-US" sz="4000" dirty="0" smtClean="0">
                <a:solidFill>
                  <a:srgbClr val="C00000"/>
                </a:solidFill>
              </a:rPr>
              <a:t>Applying the Traditions in Alateen meetings/events and in Alateen service</a:t>
            </a:r>
          </a:p>
        </p:txBody>
      </p:sp>
      <p:sp>
        <p:nvSpPr>
          <p:cNvPr id="8195" name="Rectangle 3"/>
          <p:cNvSpPr>
            <a:spLocks noGrp="1" noChangeArrowheads="1"/>
          </p:cNvSpPr>
          <p:nvPr>
            <p:ph idx="1"/>
          </p:nvPr>
        </p:nvSpPr>
        <p:spPr>
          <a:xfrm>
            <a:off x="457200" y="1905000"/>
            <a:ext cx="7239000" cy="4456113"/>
          </a:xfrm>
        </p:spPr>
        <p:txBody>
          <a:bodyPr/>
          <a:lstStyle/>
          <a:p>
            <a:pPr eaLnBrk="1" hangingPunct="1">
              <a:buFontTx/>
              <a:buNone/>
              <a:defRPr/>
            </a:pPr>
            <a:r>
              <a:rPr lang="en-US" sz="2800" dirty="0" smtClean="0"/>
              <a:t>Study of the Traditions can: </a:t>
            </a:r>
          </a:p>
          <a:p>
            <a:pPr eaLnBrk="1" hangingPunct="1">
              <a:defRPr/>
            </a:pPr>
            <a:r>
              <a:rPr lang="en-US" sz="2800" dirty="0" smtClean="0"/>
              <a:t>Help solve problems</a:t>
            </a:r>
          </a:p>
          <a:p>
            <a:pPr eaLnBrk="1" hangingPunct="1">
              <a:defRPr/>
            </a:pPr>
            <a:r>
              <a:rPr lang="en-US" sz="2800" dirty="0" smtClean="0"/>
              <a:t>Help the Alateens to understand the principles of anonymity and self-support</a:t>
            </a:r>
          </a:p>
          <a:p>
            <a:pPr eaLnBrk="1" hangingPunct="1">
              <a:buFontTx/>
              <a:buNone/>
              <a:defRPr/>
            </a:pPr>
            <a:r>
              <a:rPr lang="en-US" sz="2800" dirty="0" smtClean="0"/>
              <a:t>Alateen CAL Resources:  </a:t>
            </a:r>
            <a:endParaRPr lang="en-US" sz="2800" dirty="0" smtClean="0">
              <a:latin typeface="+mj-lt"/>
            </a:endParaRPr>
          </a:p>
          <a:p>
            <a:pPr eaLnBrk="1" hangingPunct="1">
              <a:defRPr/>
            </a:pPr>
            <a:r>
              <a:rPr lang="en-US" sz="2400" i="1" dirty="0" smtClean="0">
                <a:latin typeface="+mj-lt"/>
              </a:rPr>
              <a:t>Alateen—Hope for Children of Alcoholics </a:t>
            </a:r>
            <a:r>
              <a:rPr lang="en-US" sz="2400" dirty="0" smtClean="0">
                <a:latin typeface="+mj-lt"/>
              </a:rPr>
              <a:t>(B-3)</a:t>
            </a:r>
            <a:endParaRPr lang="en-US" sz="2400" i="1" dirty="0" smtClean="0">
              <a:latin typeface="+mj-lt"/>
            </a:endParaRPr>
          </a:p>
          <a:p>
            <a:pPr eaLnBrk="1" hangingPunct="1">
              <a:defRPr/>
            </a:pPr>
            <a:r>
              <a:rPr lang="en-US" sz="2400" i="1" dirty="0" smtClean="0"/>
              <a:t>Twelve Steps and Twelve Traditions for Alateen</a:t>
            </a:r>
            <a:r>
              <a:rPr lang="en-US" sz="2400" dirty="0" smtClean="0"/>
              <a:t> </a:t>
            </a:r>
          </a:p>
          <a:p>
            <a:pPr marL="0" indent="0" eaLnBrk="1" hangingPunct="1">
              <a:buNone/>
              <a:defRPr/>
            </a:pPr>
            <a:r>
              <a:rPr lang="en-US" dirty="0"/>
              <a:t> </a:t>
            </a:r>
            <a:r>
              <a:rPr lang="en-US" dirty="0" smtClean="0"/>
              <a:t>   </a:t>
            </a:r>
            <a:r>
              <a:rPr lang="en-US" sz="2400" dirty="0" smtClean="0"/>
              <a:t>(P-18)</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97598">
            <a:off x="7041233" y="2991858"/>
            <a:ext cx="1698599"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2000"/>
                                        <p:tgtEl>
                                          <p:spTgt spid="55298"/>
                                        </p:tgtEl>
                                      </p:cBhvr>
                                    </p:animEffect>
                                  </p:childTnLst>
                                </p:cTn>
                              </p:par>
                            </p:childTnLst>
                          </p:cTn>
                        </p:par>
                        <p:par>
                          <p:cTn id="8" fill="hold" nodeType="afterGroup">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 calcmode="lin" valueType="num">
                                      <p:cBhvr additive="base">
                                        <p:cTn id="11"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8195">
                                            <p:txEl>
                                              <p:pRg st="1" end="1"/>
                                            </p:txEl>
                                          </p:spTgt>
                                        </p:tgtEl>
                                        <p:attrNameLst>
                                          <p:attrName>style.visibility</p:attrName>
                                        </p:attrNameLst>
                                      </p:cBhvr>
                                      <p:to>
                                        <p:strVal val="visible"/>
                                      </p:to>
                                    </p:set>
                                    <p:anim calcmode="lin" valueType="num">
                                      <p:cBhvr additive="base">
                                        <p:cTn id="16"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 calcmode="lin" valueType="num">
                                      <p:cBhvr additive="base">
                                        <p:cTn id="21"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3500"/>
                            </p:stCondLst>
                            <p:childTnLst>
                              <p:par>
                                <p:cTn id="24" presetID="2" presetClass="entr" presetSubtype="4" fill="hold" grpId="0" nodeType="afterEffect">
                                  <p:stCondLst>
                                    <p:cond delay="0"/>
                                  </p:stCondLst>
                                  <p:childTnLst>
                                    <p:set>
                                      <p:cBhvr>
                                        <p:cTn id="25" dur="1" fill="hold">
                                          <p:stCondLst>
                                            <p:cond delay="0"/>
                                          </p:stCondLst>
                                        </p:cTn>
                                        <p:tgtEl>
                                          <p:spTgt spid="8195">
                                            <p:txEl>
                                              <p:pRg st="3" end="3"/>
                                            </p:txEl>
                                          </p:spTgt>
                                        </p:tgtEl>
                                        <p:attrNameLst>
                                          <p:attrName>style.visibility</p:attrName>
                                        </p:attrNameLst>
                                      </p:cBhvr>
                                      <p:to>
                                        <p:strVal val="visible"/>
                                      </p:to>
                                    </p:set>
                                    <p:anim calcmode="lin" valueType="num">
                                      <p:cBhvr additive="base">
                                        <p:cTn id="26"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4000"/>
                            </p:stCondLst>
                            <p:childTnLst>
                              <p:par>
                                <p:cTn id="29" presetID="2" presetClass="entr" presetSubtype="4" fill="hold" grpId="0" nodeType="after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4500"/>
                            </p:stCondLst>
                            <p:childTnLst>
                              <p:par>
                                <p:cTn id="34" presetID="2" presetClass="entr" presetSubtype="4" fill="hold" grpId="0" nodeType="afterEffect">
                                  <p:stCondLst>
                                    <p:cond delay="0"/>
                                  </p:stCondLst>
                                  <p:childTnLst>
                                    <p:set>
                                      <p:cBhvr>
                                        <p:cTn id="35" dur="1" fill="hold">
                                          <p:stCondLst>
                                            <p:cond delay="0"/>
                                          </p:stCondLst>
                                        </p:cTn>
                                        <p:tgtEl>
                                          <p:spTgt spid="8195">
                                            <p:txEl>
                                              <p:pRg st="5" end="5"/>
                                            </p:txEl>
                                          </p:spTgt>
                                        </p:tgtEl>
                                        <p:attrNameLst>
                                          <p:attrName>style.visibility</p:attrName>
                                        </p:attrNameLst>
                                      </p:cBhvr>
                                      <p:to>
                                        <p:strVal val="visible"/>
                                      </p:to>
                                    </p:set>
                                    <p:anim calcmode="lin" valueType="num">
                                      <p:cBhvr additive="base">
                                        <p:cTn id="36"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000"/>
                            </p:stCondLst>
                            <p:childTnLst>
                              <p:par>
                                <p:cTn id="39" presetID="2" presetClass="entr" presetSubtype="4" fill="hold" grpId="0" nodeType="afterEffect">
                                  <p:stCondLst>
                                    <p:cond delay="0"/>
                                  </p:stCondLst>
                                  <p:childTnLst>
                                    <p:set>
                                      <p:cBhvr>
                                        <p:cTn id="40" dur="1" fill="hold">
                                          <p:stCondLst>
                                            <p:cond delay="0"/>
                                          </p:stCondLst>
                                        </p:cTn>
                                        <p:tgtEl>
                                          <p:spTgt spid="8195">
                                            <p:txEl>
                                              <p:pRg st="6" end="6"/>
                                            </p:txEl>
                                          </p:spTgt>
                                        </p:tgtEl>
                                        <p:attrNameLst>
                                          <p:attrName>style.visibility</p:attrName>
                                        </p:attrNameLst>
                                      </p:cBhvr>
                                      <p:to>
                                        <p:strVal val="visible"/>
                                      </p:to>
                                    </p:set>
                                    <p:anim calcmode="lin" valueType="num">
                                      <p:cBhvr additive="base">
                                        <p:cTn id="41"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81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42913" y="381000"/>
            <a:ext cx="8243887" cy="1801812"/>
          </a:xfrm>
        </p:spPr>
        <p:txBody>
          <a:bodyPr>
            <a:normAutofit fontScale="90000"/>
          </a:bodyPr>
          <a:lstStyle/>
          <a:p>
            <a:pPr eaLnBrk="1" hangingPunct="1">
              <a:defRPr/>
            </a:pPr>
            <a:r>
              <a:rPr lang="en-US" sz="3600" dirty="0" smtClean="0">
                <a:solidFill>
                  <a:srgbClr val="C00000"/>
                </a:solidFill>
              </a:rPr>
              <a:t>Public Outreach</a:t>
            </a:r>
            <a:r>
              <a:rPr lang="en-US" sz="4000" dirty="0" smtClean="0"/>
              <a:t/>
            </a:r>
            <a:br>
              <a:rPr lang="en-US" sz="4000" dirty="0" smtClean="0"/>
            </a:br>
            <a:r>
              <a:rPr lang="en-US" sz="4400" dirty="0" smtClean="0">
                <a:solidFill>
                  <a:srgbClr val="C00000"/>
                </a:solidFill>
              </a:rPr>
              <a:t>The challenge of attracting teens to the group</a:t>
            </a:r>
          </a:p>
        </p:txBody>
      </p:sp>
      <p:sp>
        <p:nvSpPr>
          <p:cNvPr id="25603" name="Rectangle 3"/>
          <p:cNvSpPr>
            <a:spLocks noGrp="1" noChangeArrowheads="1"/>
          </p:cNvSpPr>
          <p:nvPr>
            <p:ph idx="1"/>
          </p:nvPr>
        </p:nvSpPr>
        <p:spPr>
          <a:xfrm>
            <a:off x="609600" y="2095500"/>
            <a:ext cx="7543800" cy="3886200"/>
          </a:xfrm>
        </p:spPr>
        <p:txBody>
          <a:bodyPr>
            <a:normAutofit fontScale="92500" lnSpcReduction="10000"/>
          </a:bodyPr>
          <a:lstStyle/>
          <a:p>
            <a:pPr eaLnBrk="1" hangingPunct="1"/>
            <a:r>
              <a:rPr lang="en-US" altLang="en-US" sz="2800" dirty="0" smtClean="0"/>
              <a:t>Getting the word out about Alateen is an ongoing challenge.</a:t>
            </a:r>
          </a:p>
          <a:p>
            <a:pPr eaLnBrk="1" hangingPunct="1"/>
            <a:r>
              <a:rPr lang="en-US" altLang="en-US" sz="2800" dirty="0" smtClean="0"/>
              <a:t>Work with Area Alateen Coordinator, District/AIS Alateen and Public Outreach contact/committee</a:t>
            </a:r>
          </a:p>
          <a:p>
            <a:pPr eaLnBrk="1" hangingPunct="1"/>
            <a:r>
              <a:rPr lang="en-US" altLang="en-US" sz="2800" dirty="0" smtClean="0"/>
              <a:t>Plan Public Outreach to:</a:t>
            </a:r>
          </a:p>
          <a:p>
            <a:pPr lvl="2" eaLnBrk="1" hangingPunct="1"/>
            <a:r>
              <a:rPr lang="en-US" altLang="en-US" dirty="0" smtClean="0"/>
              <a:t>Al-Anon groups</a:t>
            </a:r>
          </a:p>
          <a:p>
            <a:pPr lvl="2" eaLnBrk="1" hangingPunct="1"/>
            <a:r>
              <a:rPr lang="en-US" altLang="en-US" dirty="0" smtClean="0"/>
              <a:t>A.A. groups</a:t>
            </a:r>
          </a:p>
          <a:p>
            <a:pPr lvl="2" eaLnBrk="1" hangingPunct="1"/>
            <a:r>
              <a:rPr lang="en-US" altLang="en-US" dirty="0" smtClean="0"/>
              <a:t>Schools</a:t>
            </a:r>
          </a:p>
          <a:p>
            <a:pPr lvl="2" eaLnBrk="1" hangingPunct="1"/>
            <a:r>
              <a:rPr lang="en-US" altLang="en-US" dirty="0" smtClean="0"/>
              <a:t>Community</a:t>
            </a:r>
          </a:p>
          <a:p>
            <a:pPr lvl="2" eaLnBrk="1" hangingPunct="1"/>
            <a:r>
              <a:rPr lang="en-US" altLang="en-US" dirty="0" smtClean="0"/>
              <a:t>Local events (health fairs, etc.)</a:t>
            </a:r>
          </a:p>
        </p:txBody>
      </p:sp>
      <p:pic>
        <p:nvPicPr>
          <p:cNvPr id="25604" name="Picture 4" descr="C:\Documents and Settings\marylou\Local Settings\Temporary Internet Files\Content.IE5\20I3DQTI\MCj0310776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038600"/>
            <a:ext cx="22098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1000" fill="hold"/>
                                        <p:tgtEl>
                                          <p:spTgt spid="62466"/>
                                        </p:tgtEl>
                                        <p:attrNameLst>
                                          <p:attrName>ppt_w</p:attrName>
                                        </p:attrNameLst>
                                      </p:cBhvr>
                                      <p:tavLst>
                                        <p:tav tm="0">
                                          <p:val>
                                            <p:fltVal val="0"/>
                                          </p:val>
                                        </p:tav>
                                        <p:tav tm="100000">
                                          <p:val>
                                            <p:strVal val="#ppt_w"/>
                                          </p:val>
                                        </p:tav>
                                      </p:tavLst>
                                    </p:anim>
                                    <p:anim calcmode="lin" valueType="num">
                                      <p:cBhvr>
                                        <p:cTn id="8" dur="1000" fill="hold"/>
                                        <p:tgtEl>
                                          <p:spTgt spid="62466"/>
                                        </p:tgtEl>
                                        <p:attrNameLst>
                                          <p:attrName>ppt_h</p:attrName>
                                        </p:attrNameLst>
                                      </p:cBhvr>
                                      <p:tavLst>
                                        <p:tav tm="0">
                                          <p:val>
                                            <p:fltVal val="0"/>
                                          </p:val>
                                        </p:tav>
                                        <p:tav tm="100000">
                                          <p:val>
                                            <p:strVal val="#ppt_h"/>
                                          </p:val>
                                        </p:tav>
                                      </p:tavLst>
                                    </p:anim>
                                    <p:anim calcmode="lin" valueType="num">
                                      <p:cBhvr>
                                        <p:cTn id="9" dur="1000" fill="hold"/>
                                        <p:tgtEl>
                                          <p:spTgt spid="624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2466"/>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3" presetClass="entr" presetSubtype="10" fill="hold" grpId="0" nodeType="afterEffect">
                                  <p:stCondLst>
                                    <p:cond delay="0"/>
                                  </p:stCondLst>
                                  <p:childTnLst>
                                    <p:set>
                                      <p:cBhvr>
                                        <p:cTn id="13"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14" dur="500"/>
                                        <p:tgtEl>
                                          <p:spTgt spid="25603">
                                            <p:txEl>
                                              <p:pRg st="0" end="0"/>
                                            </p:txEl>
                                          </p:spTgt>
                                        </p:tgtEl>
                                      </p:cBhvr>
                                    </p:animEffect>
                                  </p:childTnLst>
                                </p:cTn>
                              </p:par>
                              <p:par>
                                <p:cTn id="15" presetID="34" presetClass="entr" presetSubtype="0" fill="hold" nodeType="withEffect">
                                  <p:stCondLst>
                                    <p:cond delay="0"/>
                                  </p:stCondLst>
                                  <p:childTnLst>
                                    <p:set>
                                      <p:cBhvr>
                                        <p:cTn id="16" dur="1" fill="hold">
                                          <p:stCondLst>
                                            <p:cond delay="0"/>
                                          </p:stCondLst>
                                        </p:cTn>
                                        <p:tgtEl>
                                          <p:spTgt spid="25604"/>
                                        </p:tgtEl>
                                        <p:attrNameLst>
                                          <p:attrName>style.visibility</p:attrName>
                                        </p:attrNameLst>
                                      </p:cBhvr>
                                      <p:to>
                                        <p:strVal val="visible"/>
                                      </p:to>
                                    </p:set>
                                    <p:anim from="(-#ppt_w/2)" to="(#ppt_x)" calcmode="lin" valueType="num">
                                      <p:cBhvr>
                                        <p:cTn id="17" dur="1200" fill="hold">
                                          <p:stCondLst>
                                            <p:cond delay="0"/>
                                          </p:stCondLst>
                                        </p:cTn>
                                        <p:tgtEl>
                                          <p:spTgt spid="25604"/>
                                        </p:tgtEl>
                                        <p:attrNameLst>
                                          <p:attrName>ppt_x</p:attrName>
                                        </p:attrNameLst>
                                      </p:cBhvr>
                                    </p:anim>
                                    <p:anim from="0" to="-1.0" calcmode="lin" valueType="num">
                                      <p:cBhvr>
                                        <p:cTn id="18" dur="400" decel="50000" autoRev="1" fill="hold">
                                          <p:stCondLst>
                                            <p:cond delay="1200"/>
                                          </p:stCondLst>
                                        </p:cTn>
                                        <p:tgtEl>
                                          <p:spTgt spid="25604"/>
                                        </p:tgtEl>
                                        <p:attrNameLst>
                                          <p:attrName>xshear</p:attrName>
                                        </p:attrNameLst>
                                      </p:cBhvr>
                                    </p:anim>
                                    <p:animScale>
                                      <p:cBhvr>
                                        <p:cTn id="19" dur="400" decel="100000" autoRev="1" fill="hold">
                                          <p:stCondLst>
                                            <p:cond delay="1200"/>
                                          </p:stCondLst>
                                        </p:cTn>
                                        <p:tgtEl>
                                          <p:spTgt spid="25604"/>
                                        </p:tgtEl>
                                      </p:cBhvr>
                                      <p:from x="100000" y="100000"/>
                                      <p:to x="80000" y="100000"/>
                                    </p:animScale>
                                    <p:anim by="(#ppt_h/3+#ppt_w*0.1)" calcmode="lin" valueType="num">
                                      <p:cBhvr additive="sum">
                                        <p:cTn id="20" dur="400" decel="100000" autoRev="1" fill="hold">
                                          <p:stCondLst>
                                            <p:cond delay="1200"/>
                                          </p:stCondLst>
                                        </p:cTn>
                                        <p:tgtEl>
                                          <p:spTgt spid="25604"/>
                                        </p:tgtEl>
                                        <p:attrNameLst>
                                          <p:attrName>ppt_x</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25" dur="500"/>
                                        <p:tgtEl>
                                          <p:spTgt spid="25603">
                                            <p:txEl>
                                              <p:pRg st="1" end="1"/>
                                            </p:txEl>
                                          </p:spTgt>
                                        </p:tgtEl>
                                      </p:cBhvr>
                                    </p:animEffect>
                                  </p:childTnLst>
                                </p:cTn>
                              </p:par>
                            </p:childTnLst>
                          </p:cTn>
                        </p:par>
                        <p:par>
                          <p:cTn id="26" fill="hold" nodeType="afterGroup">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29" dur="500"/>
                                        <p:tgtEl>
                                          <p:spTgt spid="25603">
                                            <p:txEl>
                                              <p:pRg st="2" end="2"/>
                                            </p:txEl>
                                          </p:spTgt>
                                        </p:tgtEl>
                                      </p:cBhvr>
                                    </p:animEffect>
                                  </p:childTnLst>
                                </p:cTn>
                              </p:par>
                            </p:childTnLst>
                          </p:cTn>
                        </p:par>
                        <p:par>
                          <p:cTn id="30" fill="hold" nodeType="afterGroup">
                            <p:stCondLst>
                              <p:cond delay="1000"/>
                            </p:stCondLst>
                            <p:childTnLst>
                              <p:par>
                                <p:cTn id="31" presetID="3" presetClass="entr" presetSubtype="10" fill="hold" grpId="0" nodeType="afterEffect">
                                  <p:stCondLst>
                                    <p:cond delay="0"/>
                                  </p:stCondLst>
                                  <p:childTnLst>
                                    <p:set>
                                      <p:cBhvr>
                                        <p:cTn id="32"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33" dur="500"/>
                                        <p:tgtEl>
                                          <p:spTgt spid="25603">
                                            <p:txEl>
                                              <p:pRg st="3" end="3"/>
                                            </p:txEl>
                                          </p:spTgt>
                                        </p:tgtEl>
                                      </p:cBhvr>
                                    </p:animEffect>
                                  </p:childTnLst>
                                </p:cTn>
                              </p:par>
                            </p:childTnLst>
                          </p:cTn>
                        </p:par>
                        <p:par>
                          <p:cTn id="34" fill="hold" nodeType="afterGroup">
                            <p:stCondLst>
                              <p:cond delay="1500"/>
                            </p:stCondLst>
                            <p:childTnLst>
                              <p:par>
                                <p:cTn id="35" presetID="3" presetClass="entr" presetSubtype="10" fill="hold" grpId="0" nodeType="afterEffect">
                                  <p:stCondLst>
                                    <p:cond delay="0"/>
                                  </p:stCondLst>
                                  <p:childTnLst>
                                    <p:set>
                                      <p:cBhvr>
                                        <p:cTn id="36"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37" dur="500"/>
                                        <p:tgtEl>
                                          <p:spTgt spid="25603">
                                            <p:txEl>
                                              <p:pRg st="4" end="4"/>
                                            </p:txEl>
                                          </p:spTgt>
                                        </p:tgtEl>
                                      </p:cBhvr>
                                    </p:animEffect>
                                  </p:childTnLst>
                                </p:cTn>
                              </p:par>
                            </p:childTnLst>
                          </p:cTn>
                        </p:par>
                        <p:par>
                          <p:cTn id="38" fill="hold" nodeType="afterGroup">
                            <p:stCondLst>
                              <p:cond delay="2000"/>
                            </p:stCondLst>
                            <p:childTnLst>
                              <p:par>
                                <p:cTn id="39" presetID="3" presetClass="entr" presetSubtype="10" fill="hold" grpId="0" nodeType="afterEffect">
                                  <p:stCondLst>
                                    <p:cond delay="0"/>
                                  </p:stCondLst>
                                  <p:childTnLst>
                                    <p:set>
                                      <p:cBhvr>
                                        <p:cTn id="40"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41" dur="500"/>
                                        <p:tgtEl>
                                          <p:spTgt spid="25603">
                                            <p:txEl>
                                              <p:pRg st="5" end="5"/>
                                            </p:txEl>
                                          </p:spTgt>
                                        </p:tgtEl>
                                      </p:cBhvr>
                                    </p:animEffect>
                                  </p:childTnLst>
                                </p:cTn>
                              </p:par>
                            </p:childTnLst>
                          </p:cTn>
                        </p:par>
                        <p:par>
                          <p:cTn id="42" fill="hold" nodeType="afterGroup">
                            <p:stCondLst>
                              <p:cond delay="2500"/>
                            </p:stCondLst>
                            <p:childTnLst>
                              <p:par>
                                <p:cTn id="43" presetID="3" presetClass="entr" presetSubtype="10" fill="hold" grpId="0" nodeType="afterEffect">
                                  <p:stCondLst>
                                    <p:cond delay="0"/>
                                  </p:stCondLst>
                                  <p:childTnLst>
                                    <p:set>
                                      <p:cBhvr>
                                        <p:cTn id="44"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45" dur="500"/>
                                        <p:tgtEl>
                                          <p:spTgt spid="25603">
                                            <p:txEl>
                                              <p:pRg st="6" end="6"/>
                                            </p:txEl>
                                          </p:spTgt>
                                        </p:tgtEl>
                                      </p:cBhvr>
                                    </p:animEffect>
                                  </p:childTnLst>
                                </p:cTn>
                              </p:par>
                            </p:childTnLst>
                          </p:cTn>
                        </p:par>
                        <p:par>
                          <p:cTn id="46" fill="hold" nodeType="afterGroup">
                            <p:stCondLst>
                              <p:cond delay="3000"/>
                            </p:stCondLst>
                            <p:childTnLst>
                              <p:par>
                                <p:cTn id="47" presetID="3" presetClass="entr" presetSubtype="10" fill="hold" grpId="0" nodeType="afterEffect">
                                  <p:stCondLst>
                                    <p:cond delay="0"/>
                                  </p:stCondLst>
                                  <p:childTnLst>
                                    <p:set>
                                      <p:cBhvr>
                                        <p:cTn id="48"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49" dur="500"/>
                                        <p:tgtEl>
                                          <p:spTgt spid="25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2560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781800" cy="1600200"/>
          </a:xfrm>
        </p:spPr>
        <p:txBody>
          <a:bodyPr>
            <a:normAutofit fontScale="90000"/>
          </a:bodyPr>
          <a:lstStyle/>
          <a:p>
            <a:pPr>
              <a:defRPr/>
            </a:pPr>
            <a:r>
              <a:rPr lang="en-US" dirty="0" smtClean="0">
                <a:solidFill>
                  <a:srgbClr val="FF0000"/>
                </a:solidFill>
              </a:rPr>
              <a:t/>
            </a:r>
            <a:br>
              <a:rPr lang="en-US" dirty="0" smtClean="0">
                <a:solidFill>
                  <a:srgbClr val="FF0000"/>
                </a:solidFill>
              </a:rPr>
            </a:br>
            <a:r>
              <a:rPr lang="en-US" dirty="0" smtClean="0">
                <a:solidFill>
                  <a:srgbClr val="C00000"/>
                </a:solidFill>
              </a:rPr>
              <a:t>Dealing with Conflict</a:t>
            </a:r>
            <a:endParaRPr lang="en-US" dirty="0">
              <a:solidFill>
                <a:srgbClr val="C00000"/>
              </a:solidFill>
            </a:endParaRPr>
          </a:p>
        </p:txBody>
      </p:sp>
      <p:sp>
        <p:nvSpPr>
          <p:cNvPr id="8195" name="Content Placeholder 2"/>
          <p:cNvSpPr>
            <a:spLocks noGrp="1"/>
          </p:cNvSpPr>
          <p:nvPr>
            <p:ph idx="1"/>
          </p:nvPr>
        </p:nvSpPr>
        <p:spPr>
          <a:xfrm>
            <a:off x="457200" y="1676400"/>
            <a:ext cx="8229600" cy="4227513"/>
          </a:xfrm>
        </p:spPr>
        <p:txBody>
          <a:bodyPr/>
          <a:lstStyle/>
          <a:p>
            <a:r>
              <a:rPr lang="en-US" altLang="en-US" sz="2800" dirty="0" smtClean="0"/>
              <a:t>Conflict can occur in any group, and dealing with it can make the group and the individuals involved stronger.</a:t>
            </a:r>
          </a:p>
          <a:p>
            <a:r>
              <a:rPr lang="en-US" altLang="en-US" sz="2800" dirty="0" smtClean="0"/>
              <a:t>There may be conflict between the Alateen members and an Alateen Group Sponsor, or between two Group Sponsors or two Alateens.</a:t>
            </a:r>
          </a:p>
          <a:p>
            <a:r>
              <a:rPr lang="en-US" altLang="en-US" sz="2800" dirty="0" smtClean="0"/>
              <a:t>Describe conflicts you may have experienced.</a:t>
            </a:r>
          </a:p>
        </p:txBody>
      </p:sp>
      <p:pic>
        <p:nvPicPr>
          <p:cNvPr id="8196" name="Picture 2" descr="C:\Documents and Settings\marylou\Local Settings\Temporary Internet Files\Content.IE5\0DLXM3KV\MCj0216960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5456238"/>
            <a:ext cx="24384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nodeType="afterGroup">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 calcmode="lin" valueType="num">
                                      <p:cBhvr>
                                        <p:cTn id="11" dur="500" decel="50000" fill="hold">
                                          <p:stCondLst>
                                            <p:cond delay="0"/>
                                          </p:stCondLst>
                                        </p:cTn>
                                        <p:tgtEl>
                                          <p:spTgt spid="8195">
                                            <p:txEl>
                                              <p:pRg st="0" end="0"/>
                                            </p:txEl>
                                          </p:spTgt>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8195">
                                            <p:txEl>
                                              <p:pRg st="0" end="0"/>
                                            </p:txEl>
                                          </p:spTgt>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8195">
                                            <p:txEl>
                                              <p:pRg st="0" end="0"/>
                                            </p:txEl>
                                          </p:spTgt>
                                        </p:tgtEl>
                                        <p:attrNameLst>
                                          <p:attrName>ppt_w</p:attrName>
                                        </p:attrNameLst>
                                      </p:cBhvr>
                                      <p:tavLst>
                                        <p:tav tm="0">
                                          <p:val>
                                            <p:strVal val="#ppt_w*.05"/>
                                          </p:val>
                                        </p:tav>
                                        <p:tav tm="100000">
                                          <p:val>
                                            <p:strVal val="#ppt_w"/>
                                          </p:val>
                                        </p:tav>
                                      </p:tavLst>
                                    </p:anim>
                                    <p:anim calcmode="lin" valueType="num">
                                      <p:cBhvr>
                                        <p:cTn id="14" dur="1000" fill="hold"/>
                                        <p:tgtEl>
                                          <p:spTgt spid="8195">
                                            <p:txEl>
                                              <p:pRg st="0" end="0"/>
                                            </p:txEl>
                                          </p:spTgt>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8195">
                                            <p:txEl>
                                              <p:pRg st="0" end="0"/>
                                            </p:txEl>
                                          </p:spTgt>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8195">
                                            <p:txEl>
                                              <p:pRg st="0" end="0"/>
                                            </p:txEl>
                                          </p:spTgt>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8195">
                                            <p:txEl>
                                              <p:pRg st="0" end="0"/>
                                            </p:txEl>
                                          </p:spTgt>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8195">
                                            <p:txEl>
                                              <p:pRg st="0" end="0"/>
                                            </p:txEl>
                                          </p:spTgt>
                                        </p:tgtEl>
                                      </p:cBhvr>
                                    </p:animEffect>
                                  </p:childTnLst>
                                </p:cTn>
                              </p:par>
                            </p:childTnLst>
                          </p:cTn>
                        </p:par>
                        <p:par>
                          <p:cTn id="19" fill="hold" nodeType="afterGroup">
                            <p:stCondLst>
                              <p:cond delay="1500"/>
                            </p:stCondLst>
                            <p:childTnLst>
                              <p:par>
                                <p:cTn id="20" presetID="25" presetClass="entr" presetSubtype="0" fill="hold" grpId="0" nodeType="afterEffect">
                                  <p:stCondLst>
                                    <p:cond delay="0"/>
                                  </p:stCondLst>
                                  <p:childTnLst>
                                    <p:set>
                                      <p:cBhvr>
                                        <p:cTn id="21" dur="1" fill="hold">
                                          <p:stCondLst>
                                            <p:cond delay="0"/>
                                          </p:stCondLst>
                                        </p:cTn>
                                        <p:tgtEl>
                                          <p:spTgt spid="8195">
                                            <p:txEl>
                                              <p:pRg st="1" end="1"/>
                                            </p:txEl>
                                          </p:spTgt>
                                        </p:tgtEl>
                                        <p:attrNameLst>
                                          <p:attrName>style.visibility</p:attrName>
                                        </p:attrNameLst>
                                      </p:cBhvr>
                                      <p:to>
                                        <p:strVal val="visible"/>
                                      </p:to>
                                    </p:set>
                                    <p:anim calcmode="lin" valueType="num">
                                      <p:cBhvr>
                                        <p:cTn id="22" dur="500" decel="50000" fill="hold">
                                          <p:stCondLst>
                                            <p:cond delay="0"/>
                                          </p:stCondLst>
                                        </p:cTn>
                                        <p:tgtEl>
                                          <p:spTgt spid="8195">
                                            <p:txEl>
                                              <p:pRg st="1" end="1"/>
                                            </p:txEl>
                                          </p:spTgt>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8195">
                                            <p:txEl>
                                              <p:pRg st="1" end="1"/>
                                            </p:txEl>
                                          </p:spTgt>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8195">
                                            <p:txEl>
                                              <p:pRg st="1" end="1"/>
                                            </p:txEl>
                                          </p:spTgt>
                                        </p:tgtEl>
                                        <p:attrNameLst>
                                          <p:attrName>ppt_w</p:attrName>
                                        </p:attrNameLst>
                                      </p:cBhvr>
                                      <p:tavLst>
                                        <p:tav tm="0">
                                          <p:val>
                                            <p:strVal val="#ppt_w*.05"/>
                                          </p:val>
                                        </p:tav>
                                        <p:tav tm="100000">
                                          <p:val>
                                            <p:strVal val="#ppt_w"/>
                                          </p:val>
                                        </p:tav>
                                      </p:tavLst>
                                    </p:anim>
                                    <p:anim calcmode="lin" valueType="num">
                                      <p:cBhvr>
                                        <p:cTn id="25" dur="1000" fill="hold"/>
                                        <p:tgtEl>
                                          <p:spTgt spid="8195">
                                            <p:txEl>
                                              <p:pRg st="1" end="1"/>
                                            </p:txEl>
                                          </p:spTgt>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8195">
                                            <p:txEl>
                                              <p:pRg st="1" end="1"/>
                                            </p:txEl>
                                          </p:spTgt>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8195">
                                            <p:txEl>
                                              <p:pRg st="1" end="1"/>
                                            </p:txEl>
                                          </p:spTgt>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8195">
                                            <p:txEl>
                                              <p:pRg st="1" end="1"/>
                                            </p:txEl>
                                          </p:spTgt>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8195">
                                            <p:txEl>
                                              <p:pRg st="1" end="1"/>
                                            </p:txEl>
                                          </p:spTgt>
                                        </p:tgtEl>
                                      </p:cBhvr>
                                    </p:animEffect>
                                  </p:childTnLst>
                                </p:cTn>
                              </p:par>
                            </p:childTnLst>
                          </p:cTn>
                        </p:par>
                        <p:par>
                          <p:cTn id="30" fill="hold" nodeType="afterGroup">
                            <p:stCondLst>
                              <p:cond delay="2500"/>
                            </p:stCondLst>
                            <p:childTnLst>
                              <p:par>
                                <p:cTn id="31" presetID="25" presetClass="entr" presetSubtype="0" fill="hold" grpId="0" nodeType="afterEffect">
                                  <p:stCondLst>
                                    <p:cond delay="0"/>
                                  </p:stCondLst>
                                  <p:childTnLst>
                                    <p:set>
                                      <p:cBhvr>
                                        <p:cTn id="32" dur="1" fill="hold">
                                          <p:stCondLst>
                                            <p:cond delay="0"/>
                                          </p:stCondLst>
                                        </p:cTn>
                                        <p:tgtEl>
                                          <p:spTgt spid="8195">
                                            <p:txEl>
                                              <p:pRg st="2" end="2"/>
                                            </p:txEl>
                                          </p:spTgt>
                                        </p:tgtEl>
                                        <p:attrNameLst>
                                          <p:attrName>style.visibility</p:attrName>
                                        </p:attrNameLst>
                                      </p:cBhvr>
                                      <p:to>
                                        <p:strVal val="visible"/>
                                      </p:to>
                                    </p:set>
                                    <p:anim calcmode="lin" valueType="num">
                                      <p:cBhvr>
                                        <p:cTn id="33" dur="500" decel="50000" fill="hold">
                                          <p:stCondLst>
                                            <p:cond delay="0"/>
                                          </p:stCondLst>
                                        </p:cTn>
                                        <p:tgtEl>
                                          <p:spTgt spid="8195">
                                            <p:txEl>
                                              <p:pRg st="2" end="2"/>
                                            </p:txEl>
                                          </p:spTgt>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8195">
                                            <p:txEl>
                                              <p:pRg st="2" end="2"/>
                                            </p:txEl>
                                          </p:spTgt>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8195">
                                            <p:txEl>
                                              <p:pRg st="2" end="2"/>
                                            </p:txEl>
                                          </p:spTgt>
                                        </p:tgtEl>
                                        <p:attrNameLst>
                                          <p:attrName>ppt_w</p:attrName>
                                        </p:attrNameLst>
                                      </p:cBhvr>
                                      <p:tavLst>
                                        <p:tav tm="0">
                                          <p:val>
                                            <p:strVal val="#ppt_w*.05"/>
                                          </p:val>
                                        </p:tav>
                                        <p:tav tm="100000">
                                          <p:val>
                                            <p:strVal val="#ppt_w"/>
                                          </p:val>
                                        </p:tav>
                                      </p:tavLst>
                                    </p:anim>
                                    <p:anim calcmode="lin" valueType="num">
                                      <p:cBhvr>
                                        <p:cTn id="36" dur="1000" fill="hold"/>
                                        <p:tgtEl>
                                          <p:spTgt spid="8195">
                                            <p:txEl>
                                              <p:pRg st="2" end="2"/>
                                            </p:txEl>
                                          </p:spTgt>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8195">
                                            <p:txEl>
                                              <p:pRg st="2" end="2"/>
                                            </p:txEl>
                                          </p:spTgt>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8195">
                                            <p:txEl>
                                              <p:pRg st="2" end="2"/>
                                            </p:txEl>
                                          </p:spTgt>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8195">
                                            <p:txEl>
                                              <p:pRg st="2" end="2"/>
                                            </p:txEl>
                                          </p:spTgt>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8195">
                                            <p:txEl>
                                              <p:pRg st="2" end="2"/>
                                            </p:txEl>
                                          </p:spTgt>
                                        </p:tgtEl>
                                      </p:cBhvr>
                                    </p:animEffect>
                                  </p:childTnLst>
                                </p:cTn>
                              </p:par>
                            </p:childTnLst>
                          </p:cTn>
                        </p:par>
                        <p:par>
                          <p:cTn id="41" fill="hold" nodeType="afterGroup">
                            <p:stCondLst>
                              <p:cond delay="3500"/>
                            </p:stCondLst>
                            <p:childTnLst>
                              <p:par>
                                <p:cTn id="42" presetID="48" presetClass="entr" presetSubtype="0" accel="50000" fill="hold" nodeType="afterEffect">
                                  <p:stCondLst>
                                    <p:cond delay="0"/>
                                  </p:stCondLst>
                                  <p:childTnLst>
                                    <p:set>
                                      <p:cBhvr>
                                        <p:cTn id="43" dur="1" fill="hold">
                                          <p:stCondLst>
                                            <p:cond delay="0"/>
                                          </p:stCondLst>
                                        </p:cTn>
                                        <p:tgtEl>
                                          <p:spTgt spid="8196"/>
                                        </p:tgtEl>
                                        <p:attrNameLst>
                                          <p:attrName>style.visibility</p:attrName>
                                        </p:attrNameLst>
                                      </p:cBhvr>
                                      <p:to>
                                        <p:strVal val="visible"/>
                                      </p:to>
                                    </p:set>
                                    <p:anim calcmode="lin" valueType="num">
                                      <p:cBhvr>
                                        <p:cTn id="44" dur="1000" fill="hold"/>
                                        <p:tgtEl>
                                          <p:spTgt spid="819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5" dur="1000" fill="hold"/>
                                        <p:tgtEl>
                                          <p:spTgt spid="8196"/>
                                        </p:tgtEl>
                                        <p:attrNameLst>
                                          <p:attrName>ppt_x</p:attrName>
                                        </p:attrNameLst>
                                      </p:cBhvr>
                                      <p:tavLst>
                                        <p:tav tm="0">
                                          <p:val>
                                            <p:fltVal val="-1"/>
                                          </p:val>
                                        </p:tav>
                                        <p:tav tm="50000">
                                          <p:val>
                                            <p:fltVal val="0.95"/>
                                          </p:val>
                                        </p:tav>
                                        <p:tav tm="100000">
                                          <p:val>
                                            <p:strVal val="#ppt_x"/>
                                          </p:val>
                                        </p:tav>
                                      </p:tavLst>
                                    </p:anim>
                                    <p:anim calcmode="lin" valueType="num">
                                      <p:cBhvr>
                                        <p:cTn id="46" dur="1000" fill="hold"/>
                                        <p:tgtEl>
                                          <p:spTgt spid="8196"/>
                                        </p:tgtEl>
                                        <p:attrNameLst>
                                          <p:attrName>ppt_y</p:attrName>
                                        </p:attrNameLst>
                                      </p:cBhvr>
                                      <p:tavLst>
                                        <p:tav tm="0">
                                          <p:val>
                                            <p:strVal val="#ppt_y"/>
                                          </p:val>
                                        </p:tav>
                                        <p:tav tm="100000">
                                          <p:val>
                                            <p:strVal val="#ppt_y"/>
                                          </p:val>
                                        </p:tav>
                                      </p:tavLst>
                                    </p:anim>
                                    <p:animEffect transition="in" filter="fade">
                                      <p:cBhvr>
                                        <p:cTn id="47"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609600"/>
            <a:ext cx="8243888" cy="1497013"/>
          </a:xfrm>
        </p:spPr>
        <p:txBody>
          <a:bodyPr>
            <a:normAutofit fontScale="90000"/>
          </a:bodyPr>
          <a:lstStyle/>
          <a:p>
            <a:pPr eaLnBrk="1" hangingPunct="1">
              <a:defRPr/>
            </a:pPr>
            <a:r>
              <a:rPr lang="en-US" sz="3600" dirty="0" smtClean="0">
                <a:solidFill>
                  <a:srgbClr val="C00000"/>
                </a:solidFill>
              </a:rPr>
              <a:t>Public Outreach</a:t>
            </a:r>
            <a:r>
              <a:rPr lang="en-US" dirty="0" smtClean="0">
                <a:solidFill>
                  <a:srgbClr val="C00000"/>
                </a:solidFill>
              </a:rPr>
              <a:t/>
            </a:r>
            <a:br>
              <a:rPr lang="en-US" dirty="0" smtClean="0">
                <a:solidFill>
                  <a:srgbClr val="C00000"/>
                </a:solidFill>
              </a:rPr>
            </a:br>
            <a:r>
              <a:rPr lang="en-US" sz="4400" dirty="0" smtClean="0">
                <a:solidFill>
                  <a:srgbClr val="C00000"/>
                </a:solidFill>
              </a:rPr>
              <a:t>The challenge of attracting teens to the group</a:t>
            </a:r>
          </a:p>
        </p:txBody>
      </p:sp>
      <p:sp>
        <p:nvSpPr>
          <p:cNvPr id="26627" name="Rectangle 3"/>
          <p:cNvSpPr>
            <a:spLocks noGrp="1" noChangeArrowheads="1"/>
          </p:cNvSpPr>
          <p:nvPr>
            <p:ph idx="1"/>
          </p:nvPr>
        </p:nvSpPr>
        <p:spPr>
          <a:xfrm>
            <a:off x="457200" y="1905000"/>
            <a:ext cx="8229600" cy="4114800"/>
          </a:xfrm>
        </p:spPr>
        <p:txBody>
          <a:bodyPr/>
          <a:lstStyle/>
          <a:p>
            <a:pPr eaLnBrk="1" hangingPunct="1"/>
            <a:r>
              <a:rPr lang="en-US" altLang="en-US" sz="2600" dirty="0" smtClean="0"/>
              <a:t>Participate in local/Area service meetings.  Demonstrate that Alateen is part of Al-Anon.</a:t>
            </a:r>
          </a:p>
          <a:p>
            <a:pPr eaLnBrk="1" hangingPunct="1"/>
            <a:r>
              <a:rPr lang="en-US" altLang="en-US" sz="2600" dirty="0" smtClean="0"/>
              <a:t>Encourage Alateens to attend local fellowship events, in compliance with Area Alateen Safety and Behavioral Requirements.</a:t>
            </a:r>
          </a:p>
          <a:p>
            <a:pPr eaLnBrk="1" hangingPunct="1"/>
            <a:r>
              <a:rPr lang="en-US" altLang="en-US" sz="2600" dirty="0" smtClean="0"/>
              <a:t>Work with your local district/AIS public outreach committee to help get the word out to schools, professionals, and the community.</a:t>
            </a:r>
          </a:p>
        </p:txBody>
      </p:sp>
      <p:pic>
        <p:nvPicPr>
          <p:cNvPr id="4" name="Picture 4" descr="C:\Documents and Settings\marylou\Local Settings\Temporary Internet Files\Content.IE5\20I3DQTI\MCj0310776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4058" y="4876800"/>
            <a:ext cx="1682742"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blinds(horizontal)">
                                      <p:cBhvr>
                                        <p:cTn id="7" dur="500"/>
                                        <p:tgtEl>
                                          <p:spTgt spid="6246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627">
                                            <p:txEl>
                                              <p:pRg st="0" end="0"/>
                                            </p:txEl>
                                          </p:spTgt>
                                        </p:tgtEl>
                                        <p:attrNameLst>
                                          <p:attrName>style.visibility</p:attrName>
                                        </p:attrNameLst>
                                      </p:cBhvr>
                                      <p:to>
                                        <p:strVal val="visible"/>
                                      </p:to>
                                    </p:set>
                                    <p:animEffect transition="in" filter="fade">
                                      <p:cBhvr>
                                        <p:cTn id="11" dur="2000"/>
                                        <p:tgtEl>
                                          <p:spTgt spid="26627">
                                            <p:txEl>
                                              <p:pRg st="0" end="0"/>
                                            </p:txEl>
                                          </p:spTgt>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6627">
                                            <p:txEl>
                                              <p:pRg st="1" end="1"/>
                                            </p:txEl>
                                          </p:spTgt>
                                        </p:tgtEl>
                                        <p:attrNameLst>
                                          <p:attrName>style.visibility</p:attrName>
                                        </p:attrNameLst>
                                      </p:cBhvr>
                                      <p:to>
                                        <p:strVal val="visible"/>
                                      </p:to>
                                    </p:set>
                                    <p:animEffect transition="in" filter="fade">
                                      <p:cBhvr>
                                        <p:cTn id="15" dur="2000"/>
                                        <p:tgtEl>
                                          <p:spTgt spid="26627">
                                            <p:txEl>
                                              <p:pRg st="1" end="1"/>
                                            </p:txEl>
                                          </p:spTgt>
                                        </p:tgtEl>
                                      </p:cBhvr>
                                    </p:animEffect>
                                  </p:childTnLst>
                                </p:cTn>
                              </p:par>
                            </p:childTnLst>
                          </p:cTn>
                        </p:par>
                        <p:par>
                          <p:cTn id="16" fill="hold" nodeType="afterGroup">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Effect transition="in" filter="fade">
                                      <p:cBhvr>
                                        <p:cTn id="19" dur="2000"/>
                                        <p:tgtEl>
                                          <p:spTgt spid="26627">
                                            <p:txEl>
                                              <p:pRg st="2" end="2"/>
                                            </p:txEl>
                                          </p:spTgt>
                                        </p:tgtEl>
                                      </p:cBhvr>
                                    </p:animEffect>
                                  </p:childTnLst>
                                </p:cTn>
                              </p:par>
                              <p:par>
                                <p:cTn id="20" presetID="34"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from="(-#ppt_w/2)" to="(#ppt_x)" calcmode="lin" valueType="num">
                                      <p:cBhvr>
                                        <p:cTn id="22" dur="1200" fill="hold">
                                          <p:stCondLst>
                                            <p:cond delay="0"/>
                                          </p:stCondLst>
                                        </p:cTn>
                                        <p:tgtEl>
                                          <p:spTgt spid="4"/>
                                        </p:tgtEl>
                                        <p:attrNameLst>
                                          <p:attrName>ppt_x</p:attrName>
                                        </p:attrNameLst>
                                      </p:cBhvr>
                                    </p:anim>
                                    <p:anim from="0" to="-1.0" calcmode="lin" valueType="num">
                                      <p:cBhvr>
                                        <p:cTn id="23" dur="400" decel="50000" autoRev="1" fill="hold">
                                          <p:stCondLst>
                                            <p:cond delay="1200"/>
                                          </p:stCondLst>
                                        </p:cTn>
                                        <p:tgtEl>
                                          <p:spTgt spid="4"/>
                                        </p:tgtEl>
                                        <p:attrNameLst>
                                          <p:attrName>xshear</p:attrName>
                                        </p:attrNameLst>
                                      </p:cBhvr>
                                    </p:anim>
                                    <p:animScale>
                                      <p:cBhvr>
                                        <p:cTn id="24" dur="400" decel="100000" autoRev="1" fill="hold">
                                          <p:stCondLst>
                                            <p:cond delay="1200"/>
                                          </p:stCondLst>
                                        </p:cTn>
                                        <p:tgtEl>
                                          <p:spTgt spid="4"/>
                                        </p:tgtEl>
                                      </p:cBhvr>
                                      <p:from x="100000" y="100000"/>
                                      <p:to x="80000" y="100000"/>
                                    </p:animScale>
                                    <p:anim by="(#ppt_h/3+#ppt_w*0.1)" calcmode="lin" valueType="num">
                                      <p:cBhvr additive="sum">
                                        <p:cTn id="25" dur="400" decel="100000" autoRev="1" fill="hold">
                                          <p:stCondLst>
                                            <p:cond delay="12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2662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1600" y="1524000"/>
            <a:ext cx="6400800" cy="2743200"/>
          </a:xfrm>
        </p:spPr>
        <p:txBody>
          <a:bodyPr/>
          <a:lstStyle/>
          <a:p>
            <a:pPr eaLnBrk="1" hangingPunct="1">
              <a:defRPr/>
            </a:pPr>
            <a:r>
              <a:rPr lang="en-US" sz="3200" dirty="0" smtClean="0">
                <a:solidFill>
                  <a:srgbClr val="FFFF00"/>
                </a:solidFill>
              </a:rPr>
              <a:t>Alateen Training Module IV</a:t>
            </a:r>
            <a:br>
              <a:rPr lang="en-US" sz="3200" dirty="0" smtClean="0">
                <a:solidFill>
                  <a:srgbClr val="FFFF00"/>
                </a:solidFill>
              </a:rPr>
            </a:br>
            <a:r>
              <a:rPr lang="en-US" sz="4400" dirty="0" smtClean="0"/>
              <a:t/>
            </a:r>
            <a:br>
              <a:rPr lang="en-US" sz="4400" dirty="0" smtClean="0"/>
            </a:br>
            <a:r>
              <a:rPr lang="en-US" sz="4400" dirty="0" smtClean="0"/>
              <a:t/>
            </a:r>
            <a:br>
              <a:rPr lang="en-US" sz="4400" dirty="0" smtClean="0"/>
            </a:br>
            <a:r>
              <a:rPr lang="en-US" sz="4000" dirty="0" smtClean="0"/>
              <a:t>Dealing with Challenges in Alateen</a:t>
            </a:r>
          </a:p>
        </p:txBody>
      </p:sp>
      <p:sp>
        <p:nvSpPr>
          <p:cNvPr id="2051" name="Rectangle 3"/>
          <p:cNvSpPr>
            <a:spLocks noGrp="1" noChangeArrowheads="1"/>
          </p:cNvSpPr>
          <p:nvPr>
            <p:ph type="subTitle" idx="1"/>
          </p:nvPr>
        </p:nvSpPr>
        <p:spPr>
          <a:xfrm>
            <a:off x="3276600" y="4724400"/>
            <a:ext cx="4584700" cy="1905000"/>
          </a:xfrm>
        </p:spPr>
        <p:txBody>
          <a:bodyPr>
            <a:normAutofit/>
          </a:bodyPr>
          <a:lstStyle/>
          <a:p>
            <a:pPr eaLnBrk="1" hangingPunct="1">
              <a:lnSpc>
                <a:spcPct val="90000"/>
              </a:lnSpc>
              <a:defRPr/>
            </a:pPr>
            <a:r>
              <a:rPr lang="en-US" sz="3200" dirty="0" smtClean="0">
                <a:solidFill>
                  <a:srgbClr val="FF0000"/>
                </a:solidFill>
              </a:rPr>
              <a:t>End Part B:</a:t>
            </a:r>
          </a:p>
          <a:p>
            <a:pPr eaLnBrk="1" hangingPunct="1">
              <a:lnSpc>
                <a:spcPct val="90000"/>
              </a:lnSpc>
              <a:defRPr/>
            </a:pPr>
            <a:r>
              <a:rPr lang="en-US" sz="3200" dirty="0" smtClean="0">
                <a:solidFill>
                  <a:srgbClr val="FF0000"/>
                </a:solidFill>
              </a:rPr>
              <a:t>continue with Part C.</a:t>
            </a:r>
          </a:p>
        </p:txBody>
      </p:sp>
      <p:pic>
        <p:nvPicPr>
          <p:cNvPr id="27652" name="Picture 4" descr="C:\Documents and Settings\marylou\Local Settings\Temporary Internet Files\Content.IE5\XFQN3WQ1\MCBD07022_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267200"/>
            <a:ext cx="1190625"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6781800" cy="1600200"/>
          </a:xfrm>
        </p:spPr>
        <p:txBody>
          <a:bodyPr/>
          <a:lstStyle/>
          <a:p>
            <a:pPr>
              <a:defRPr/>
            </a:pPr>
            <a:r>
              <a:rPr lang="en-US" sz="4000" dirty="0" smtClean="0">
                <a:solidFill>
                  <a:srgbClr val="C00000"/>
                </a:solidFill>
              </a:rPr>
              <a:t>Conflict between Alateens and an Alateen Group Sponsor</a:t>
            </a:r>
            <a:endParaRPr lang="en-US" sz="4000" dirty="0">
              <a:solidFill>
                <a:srgbClr val="C00000"/>
              </a:solidFill>
            </a:endParaRPr>
          </a:p>
        </p:txBody>
      </p:sp>
      <p:sp>
        <p:nvSpPr>
          <p:cNvPr id="9219" name="Content Placeholder 2"/>
          <p:cNvSpPr>
            <a:spLocks noGrp="1"/>
          </p:cNvSpPr>
          <p:nvPr>
            <p:ph idx="1"/>
          </p:nvPr>
        </p:nvSpPr>
        <p:spPr>
          <a:xfrm>
            <a:off x="304800" y="1371600"/>
            <a:ext cx="8610600" cy="5181600"/>
          </a:xfrm>
        </p:spPr>
        <p:txBody>
          <a:bodyPr/>
          <a:lstStyle/>
          <a:p>
            <a:r>
              <a:rPr lang="en-US" altLang="en-US" sz="2100" dirty="0" smtClean="0"/>
              <a:t>An open discussion in the group may be helpful.  All parties practice the Twelfth Tradition by placing principles above personalities.</a:t>
            </a:r>
          </a:p>
          <a:p>
            <a:r>
              <a:rPr lang="en-US" altLang="en-US" sz="2100" dirty="0" smtClean="0">
                <a:cs typeface="Arial" charset="0"/>
              </a:rPr>
              <a:t>The Alateen Group Sponsor the Alateens are having difficulty with may be asked to leave the room as long as there is another AMIAS present. </a:t>
            </a:r>
          </a:p>
          <a:p>
            <a:r>
              <a:rPr lang="en-US" altLang="en-US" sz="2100" dirty="0" smtClean="0"/>
              <a:t>The group might ask the District Representative (DR), Alateen Coordinator, or another trusted servant to participate in the discussion. An impartial party may provide a new perspective.</a:t>
            </a:r>
          </a:p>
          <a:p>
            <a:r>
              <a:rPr lang="en-US" altLang="en-US" sz="2100" dirty="0" smtClean="0"/>
              <a:t>The DR or Alateen Coordinator may also help the group take a group inventory.</a:t>
            </a:r>
          </a:p>
          <a:p>
            <a:r>
              <a:rPr lang="en-US" altLang="en-US" sz="2100" dirty="0" smtClean="0"/>
              <a:t>In order to resolve the conflict, the Alateen Group Sponsor may step down for a time.</a:t>
            </a:r>
            <a:r>
              <a:rPr lang="en-US" altLang="en-US" sz="2100" b="1" dirty="0"/>
              <a:t> </a:t>
            </a:r>
            <a:endParaRPr lang="en-US" altLang="en-US" sz="2100" dirty="0"/>
          </a:p>
          <a:p>
            <a:pPr marL="320040" lvl="1" indent="0" algn="ctr">
              <a:buNone/>
            </a:pPr>
            <a:r>
              <a:rPr lang="en-US" altLang="en-US" sz="1900" b="1" i="1" dirty="0" smtClean="0">
                <a:solidFill>
                  <a:srgbClr val="C00000"/>
                </a:solidFill>
              </a:rPr>
              <a:t>Remember, the meeting is for the Alateens!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nodeType="afterGroup">
                            <p:stCondLst>
                              <p:cond delay="1000"/>
                            </p:stCondLst>
                            <p:childTnLst>
                              <p:par>
                                <p:cTn id="16" presetID="3" presetClass="entr" presetSubtype="10" fill="hold" nodeType="afterEffect">
                                  <p:stCondLst>
                                    <p:cond delay="0"/>
                                  </p:stCondLst>
                                  <p:childTnLst>
                                    <p:set>
                                      <p:cBhvr>
                                        <p:cTn id="17" dur="1" fill="hold">
                                          <p:stCondLst>
                                            <p:cond delay="0"/>
                                          </p:stCondLst>
                                        </p:cTn>
                                        <p:tgtEl>
                                          <p:spTgt spid="9219">
                                            <p:txEl>
                                              <p:pRg st="0" end="0"/>
                                            </p:txEl>
                                          </p:spTgt>
                                        </p:tgtEl>
                                        <p:attrNameLst>
                                          <p:attrName>style.visibility</p:attrName>
                                        </p:attrNameLst>
                                      </p:cBhvr>
                                      <p:to>
                                        <p:strVal val="visible"/>
                                      </p:to>
                                    </p:set>
                                    <p:animEffect transition="in" filter="blinds(horizontal)">
                                      <p:cBhvr>
                                        <p:cTn id="18" dur="500"/>
                                        <p:tgtEl>
                                          <p:spTgt spid="9219">
                                            <p:txEl>
                                              <p:pRg st="0" end="0"/>
                                            </p:txEl>
                                          </p:spTgt>
                                        </p:tgtEl>
                                      </p:cBhvr>
                                    </p:animEffect>
                                  </p:childTnLst>
                                </p:cTn>
                              </p:par>
                            </p:childTnLst>
                          </p:cTn>
                        </p:par>
                        <p:par>
                          <p:cTn id="19" fill="hold" nodeType="afterGroup">
                            <p:stCondLst>
                              <p:cond delay="1500"/>
                            </p:stCondLst>
                            <p:childTnLst>
                              <p:par>
                                <p:cTn id="20" presetID="3" presetClass="entr" presetSubtype="10" fill="hold" nodeType="afterEffect">
                                  <p:stCondLst>
                                    <p:cond delay="0"/>
                                  </p:stCondLst>
                                  <p:childTnLst>
                                    <p:set>
                                      <p:cBhvr>
                                        <p:cTn id="21" dur="1" fill="hold">
                                          <p:stCondLst>
                                            <p:cond delay="0"/>
                                          </p:stCondLst>
                                        </p:cTn>
                                        <p:tgtEl>
                                          <p:spTgt spid="9219">
                                            <p:txEl>
                                              <p:pRg st="1" end="1"/>
                                            </p:txEl>
                                          </p:spTgt>
                                        </p:tgtEl>
                                        <p:attrNameLst>
                                          <p:attrName>style.visibility</p:attrName>
                                        </p:attrNameLst>
                                      </p:cBhvr>
                                      <p:to>
                                        <p:strVal val="visible"/>
                                      </p:to>
                                    </p:set>
                                    <p:animEffect transition="in" filter="blinds(horizontal)">
                                      <p:cBhvr>
                                        <p:cTn id="22" dur="500"/>
                                        <p:tgtEl>
                                          <p:spTgt spid="9219">
                                            <p:txEl>
                                              <p:pRg st="1" end="1"/>
                                            </p:txEl>
                                          </p:spTgt>
                                        </p:tgtEl>
                                      </p:cBhvr>
                                    </p:animEffect>
                                  </p:childTnLst>
                                </p:cTn>
                              </p:par>
                            </p:childTnLst>
                          </p:cTn>
                        </p:par>
                        <p:par>
                          <p:cTn id="23" fill="hold" nodeType="afterGroup">
                            <p:stCondLst>
                              <p:cond delay="2000"/>
                            </p:stCondLst>
                            <p:childTnLst>
                              <p:par>
                                <p:cTn id="24" presetID="3" presetClass="entr" presetSubtype="10" fill="hold" nodeType="afterEffect">
                                  <p:stCondLst>
                                    <p:cond delay="0"/>
                                  </p:stCondLst>
                                  <p:childTnLst>
                                    <p:set>
                                      <p:cBhvr>
                                        <p:cTn id="25" dur="1" fill="hold">
                                          <p:stCondLst>
                                            <p:cond delay="0"/>
                                          </p:stCondLst>
                                        </p:cTn>
                                        <p:tgtEl>
                                          <p:spTgt spid="9219">
                                            <p:txEl>
                                              <p:pRg st="2" end="2"/>
                                            </p:txEl>
                                          </p:spTgt>
                                        </p:tgtEl>
                                        <p:attrNameLst>
                                          <p:attrName>style.visibility</p:attrName>
                                        </p:attrNameLst>
                                      </p:cBhvr>
                                      <p:to>
                                        <p:strVal val="visible"/>
                                      </p:to>
                                    </p:set>
                                    <p:animEffect transition="in" filter="blinds(horizontal)">
                                      <p:cBhvr>
                                        <p:cTn id="26" dur="500"/>
                                        <p:tgtEl>
                                          <p:spTgt spid="9219">
                                            <p:txEl>
                                              <p:pRg st="2" end="2"/>
                                            </p:txEl>
                                          </p:spTgt>
                                        </p:tgtEl>
                                      </p:cBhvr>
                                    </p:animEffect>
                                  </p:childTnLst>
                                </p:cTn>
                              </p:par>
                            </p:childTnLst>
                          </p:cTn>
                        </p:par>
                        <p:par>
                          <p:cTn id="27" fill="hold" nodeType="afterGroup">
                            <p:stCondLst>
                              <p:cond delay="2500"/>
                            </p:stCondLst>
                            <p:childTnLst>
                              <p:par>
                                <p:cTn id="28" presetID="3" presetClass="entr" presetSubtype="10" fill="hold" nodeType="afterEffect">
                                  <p:stCondLst>
                                    <p:cond delay="0"/>
                                  </p:stCondLst>
                                  <p:childTnLst>
                                    <p:set>
                                      <p:cBhvr>
                                        <p:cTn id="29" dur="1" fill="hold">
                                          <p:stCondLst>
                                            <p:cond delay="0"/>
                                          </p:stCondLst>
                                        </p:cTn>
                                        <p:tgtEl>
                                          <p:spTgt spid="9219">
                                            <p:txEl>
                                              <p:pRg st="3" end="3"/>
                                            </p:txEl>
                                          </p:spTgt>
                                        </p:tgtEl>
                                        <p:attrNameLst>
                                          <p:attrName>style.visibility</p:attrName>
                                        </p:attrNameLst>
                                      </p:cBhvr>
                                      <p:to>
                                        <p:strVal val="visible"/>
                                      </p:to>
                                    </p:set>
                                    <p:animEffect transition="in" filter="blinds(horizontal)">
                                      <p:cBhvr>
                                        <p:cTn id="30" dur="500"/>
                                        <p:tgtEl>
                                          <p:spTgt spid="9219">
                                            <p:txEl>
                                              <p:pRg st="3" end="3"/>
                                            </p:txEl>
                                          </p:spTgt>
                                        </p:tgtEl>
                                      </p:cBhvr>
                                    </p:animEffect>
                                  </p:childTnLst>
                                </p:cTn>
                              </p:par>
                            </p:childTnLst>
                          </p:cTn>
                        </p:par>
                        <p:par>
                          <p:cTn id="31" fill="hold" nodeType="afterGroup">
                            <p:stCondLst>
                              <p:cond delay="3000"/>
                            </p:stCondLst>
                            <p:childTnLst>
                              <p:par>
                                <p:cTn id="32" presetID="3" presetClass="entr" presetSubtype="10" fill="hold" nodeType="afterEffect">
                                  <p:stCondLst>
                                    <p:cond delay="0"/>
                                  </p:stCondLst>
                                  <p:childTnLst>
                                    <p:set>
                                      <p:cBhvr>
                                        <p:cTn id="33" dur="1" fill="hold">
                                          <p:stCondLst>
                                            <p:cond delay="0"/>
                                          </p:stCondLst>
                                        </p:cTn>
                                        <p:tgtEl>
                                          <p:spTgt spid="9219">
                                            <p:txEl>
                                              <p:pRg st="4" end="4"/>
                                            </p:txEl>
                                          </p:spTgt>
                                        </p:tgtEl>
                                        <p:attrNameLst>
                                          <p:attrName>style.visibility</p:attrName>
                                        </p:attrNameLst>
                                      </p:cBhvr>
                                      <p:to>
                                        <p:strVal val="visible"/>
                                      </p:to>
                                    </p:set>
                                    <p:animEffect transition="in" filter="blinds(horizontal)">
                                      <p:cBhvr>
                                        <p:cTn id="34" dur="500"/>
                                        <p:tgtEl>
                                          <p:spTgt spid="9219">
                                            <p:txEl>
                                              <p:pRg st="4" end="4"/>
                                            </p:txEl>
                                          </p:spTgt>
                                        </p:tgtEl>
                                      </p:cBhvr>
                                    </p:animEffect>
                                  </p:childTnLst>
                                </p:cTn>
                              </p:par>
                            </p:childTnLst>
                          </p:cTn>
                        </p:par>
                        <p:par>
                          <p:cTn id="35" fill="hold">
                            <p:stCondLst>
                              <p:cond delay="3500"/>
                            </p:stCondLst>
                            <p:childTnLst>
                              <p:par>
                                <p:cTn id="36" presetID="3" presetClass="entr" presetSubtype="10" fill="hold" nodeType="afterEffect">
                                  <p:stCondLst>
                                    <p:cond delay="0"/>
                                  </p:stCondLst>
                                  <p:childTnLst>
                                    <p:set>
                                      <p:cBhvr>
                                        <p:cTn id="37" dur="1" fill="hold">
                                          <p:stCondLst>
                                            <p:cond delay="0"/>
                                          </p:stCondLst>
                                        </p:cTn>
                                        <p:tgtEl>
                                          <p:spTgt spid="9219">
                                            <p:txEl>
                                              <p:pRg st="5" end="5"/>
                                            </p:txEl>
                                          </p:spTgt>
                                        </p:tgtEl>
                                        <p:attrNameLst>
                                          <p:attrName>style.visibility</p:attrName>
                                        </p:attrNameLst>
                                      </p:cBhvr>
                                      <p:to>
                                        <p:strVal val="visible"/>
                                      </p:to>
                                    </p:set>
                                    <p:animEffect transition="in" filter="blinds(horizontal)">
                                      <p:cBhvr>
                                        <p:cTn id="38"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5400"/>
            <a:ext cx="6781800" cy="1600200"/>
          </a:xfrm>
        </p:spPr>
        <p:txBody>
          <a:bodyPr>
            <a:normAutofit/>
          </a:bodyPr>
          <a:lstStyle/>
          <a:p>
            <a:pPr eaLnBrk="1" hangingPunct="1">
              <a:defRPr/>
            </a:pPr>
            <a:r>
              <a:rPr lang="en-US" sz="4000" dirty="0" smtClean="0">
                <a:solidFill>
                  <a:srgbClr val="C00000"/>
                </a:solidFill>
              </a:rPr>
              <a:t>Conflict between </a:t>
            </a:r>
            <a:br>
              <a:rPr lang="en-US" sz="4000" dirty="0" smtClean="0">
                <a:solidFill>
                  <a:srgbClr val="C00000"/>
                </a:solidFill>
              </a:rPr>
            </a:br>
            <a:r>
              <a:rPr lang="en-US" sz="4000" dirty="0" smtClean="0">
                <a:solidFill>
                  <a:srgbClr val="C00000"/>
                </a:solidFill>
              </a:rPr>
              <a:t>Alateen Group Sponsors</a:t>
            </a:r>
          </a:p>
        </p:txBody>
      </p:sp>
      <p:sp>
        <p:nvSpPr>
          <p:cNvPr id="10243" name="Rectangle 3"/>
          <p:cNvSpPr>
            <a:spLocks noGrp="1" noChangeArrowheads="1"/>
          </p:cNvSpPr>
          <p:nvPr>
            <p:ph idx="1"/>
          </p:nvPr>
        </p:nvSpPr>
        <p:spPr>
          <a:xfrm>
            <a:off x="685800" y="1590675"/>
            <a:ext cx="8229600" cy="4953000"/>
          </a:xfrm>
        </p:spPr>
        <p:txBody>
          <a:bodyPr/>
          <a:lstStyle/>
          <a:p>
            <a:pPr eaLnBrk="1" hangingPunct="1">
              <a:buFontTx/>
              <a:buNone/>
            </a:pPr>
            <a:r>
              <a:rPr lang="en-US" altLang="en-US" b="1" dirty="0" smtClean="0"/>
              <a:t>Some conflicts are personal in nature:</a:t>
            </a:r>
          </a:p>
          <a:p>
            <a:pPr eaLnBrk="1" hangingPunct="1"/>
            <a:r>
              <a:rPr lang="en-US" altLang="en-US" sz="2800" dirty="0" smtClean="0"/>
              <a:t>Personality conflicts</a:t>
            </a:r>
          </a:p>
          <a:p>
            <a:pPr eaLnBrk="1" hangingPunct="1"/>
            <a:r>
              <a:rPr lang="en-US" altLang="en-US" sz="2800" dirty="0" smtClean="0"/>
              <a:t>Differences in style of Sponsoring</a:t>
            </a:r>
          </a:p>
          <a:p>
            <a:pPr eaLnBrk="1" hangingPunct="1"/>
            <a:r>
              <a:rPr lang="en-US" altLang="en-US" sz="2800" dirty="0" smtClean="0"/>
              <a:t>Dominating the group and other Alateen Group Sponsors</a:t>
            </a:r>
          </a:p>
          <a:p>
            <a:pPr eaLnBrk="1" hangingPunct="1">
              <a:buFontTx/>
              <a:buNone/>
            </a:pPr>
            <a:r>
              <a:rPr lang="en-US" altLang="en-US" sz="2800" b="1" dirty="0" smtClean="0"/>
              <a:t>Use your resources: </a:t>
            </a:r>
          </a:p>
          <a:p>
            <a:pPr eaLnBrk="1" hangingPunct="1">
              <a:buFontTx/>
              <a:buNone/>
            </a:pPr>
            <a:r>
              <a:rPr lang="en-US" altLang="en-US" sz="2800" dirty="0" smtClean="0"/>
              <a:t>Talk to your DR, Alateen Coordinator, </a:t>
            </a:r>
          </a:p>
          <a:p>
            <a:pPr eaLnBrk="1" hangingPunct="1">
              <a:buFontTx/>
              <a:buNone/>
            </a:pPr>
            <a:r>
              <a:rPr lang="en-US" altLang="en-US" sz="2800" dirty="0" smtClean="0"/>
              <a:t>other trusted servants</a:t>
            </a:r>
          </a:p>
          <a:p>
            <a:pPr eaLnBrk="1" hangingPunct="1">
              <a:buFontTx/>
              <a:buNone/>
            </a:pPr>
            <a:endParaRPr lang="en-US" altLang="en-US" dirty="0" smtClean="0"/>
          </a:p>
        </p:txBody>
      </p:sp>
      <p:pic>
        <p:nvPicPr>
          <p:cNvPr id="10244" name="Picture 6" descr="C:\Documents and Settings\marylou\Local Settings\Temporary Internet Files\Content.IE5\HEEKASBU\MCj0320634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5963" y="4343400"/>
            <a:ext cx="2078037"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diamond(in)">
                                      <p:cBhvr>
                                        <p:cTn id="7" dur="1000"/>
                                        <p:tgtEl>
                                          <p:spTgt spid="47106"/>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11" dur="500"/>
                                        <p:tgtEl>
                                          <p:spTgt spid="10243">
                                            <p:txEl>
                                              <p:pRg st="0" end="0"/>
                                            </p:txEl>
                                          </p:spTgt>
                                        </p:tgtEl>
                                      </p:cBhvr>
                                    </p:animEffect>
                                  </p:childTnLst>
                                </p:cTn>
                              </p:par>
                            </p:childTnLst>
                          </p:cTn>
                        </p:par>
                        <p:par>
                          <p:cTn id="12" fill="hold" nodeType="afterGroup">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5" dur="500"/>
                                        <p:tgtEl>
                                          <p:spTgt spid="10243">
                                            <p:txEl>
                                              <p:pRg st="1" end="1"/>
                                            </p:txEl>
                                          </p:spTgt>
                                        </p:tgtEl>
                                      </p:cBhvr>
                                    </p:animEffect>
                                  </p:childTnLst>
                                </p:cTn>
                              </p:par>
                            </p:childTnLst>
                          </p:cTn>
                        </p:par>
                        <p:par>
                          <p:cTn id="16" fill="hold" nodeType="afterGroup">
                            <p:stCondLst>
                              <p:cond delay="2000"/>
                            </p:stCondLst>
                            <p:childTnLst>
                              <p:par>
                                <p:cTn id="17" presetID="3" presetClass="entr" presetSubtype="10" fill="hold" grpId="0" nodeType="after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9" dur="500"/>
                                        <p:tgtEl>
                                          <p:spTgt spid="10243">
                                            <p:txEl>
                                              <p:pRg st="2" end="2"/>
                                            </p:txEl>
                                          </p:spTgt>
                                        </p:tgtEl>
                                      </p:cBhvr>
                                    </p:animEffect>
                                  </p:childTnLst>
                                </p:cTn>
                              </p:par>
                            </p:childTnLst>
                          </p:cTn>
                        </p:par>
                        <p:par>
                          <p:cTn id="20" fill="hold" nodeType="afterGroup">
                            <p:stCondLst>
                              <p:cond delay="2500"/>
                            </p:stCondLst>
                            <p:childTnLst>
                              <p:par>
                                <p:cTn id="21" presetID="3" presetClass="entr" presetSubtype="10" fill="hold" grpId="0" nodeType="after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3" dur="500"/>
                                        <p:tgtEl>
                                          <p:spTgt spid="10243">
                                            <p:txEl>
                                              <p:pRg st="3" end="3"/>
                                            </p:txEl>
                                          </p:spTgt>
                                        </p:tgtEl>
                                      </p:cBhvr>
                                    </p:animEffect>
                                  </p:childTnLst>
                                </p:cTn>
                              </p:par>
                            </p:childTnLst>
                          </p:cTn>
                        </p:par>
                        <p:par>
                          <p:cTn id="24" fill="hold" nodeType="afterGroup">
                            <p:stCondLst>
                              <p:cond delay="3000"/>
                            </p:stCondLst>
                            <p:childTnLst>
                              <p:par>
                                <p:cTn id="25" presetID="30" presetClass="entr" presetSubtype="0" fill="hold" nodeType="after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fade">
                                      <p:cBhvr>
                                        <p:cTn id="27" dur="800" decel="100000"/>
                                        <p:tgtEl>
                                          <p:spTgt spid="10243">
                                            <p:txEl>
                                              <p:pRg st="4" end="4"/>
                                            </p:txEl>
                                          </p:spTgt>
                                        </p:tgtEl>
                                      </p:cBhvr>
                                    </p:animEffect>
                                    <p:anim calcmode="lin" valueType="num">
                                      <p:cBhvr>
                                        <p:cTn id="28" dur="800" decel="100000" fill="hold"/>
                                        <p:tgtEl>
                                          <p:spTgt spid="10243">
                                            <p:txEl>
                                              <p:pRg st="4" end="4"/>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0243">
                                            <p:txEl>
                                              <p:pRg st="4" end="4"/>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0243">
                                            <p:txEl>
                                              <p:pRg st="4" end="4"/>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0243">
                                            <p:txEl>
                                              <p:pRg st="4" end="4"/>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024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Effect transition="in" filter="fade">
                                      <p:cBhvr>
                                        <p:cTn id="37" dur="800" decel="100000"/>
                                        <p:tgtEl>
                                          <p:spTgt spid="10243">
                                            <p:txEl>
                                              <p:pRg st="5" end="5"/>
                                            </p:txEl>
                                          </p:spTgt>
                                        </p:tgtEl>
                                      </p:cBhvr>
                                    </p:animEffect>
                                    <p:anim calcmode="lin" valueType="num">
                                      <p:cBhvr>
                                        <p:cTn id="38" dur="800" decel="100000" fill="hold"/>
                                        <p:tgtEl>
                                          <p:spTgt spid="10243">
                                            <p:txEl>
                                              <p:pRg st="5" end="5"/>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0243">
                                            <p:txEl>
                                              <p:pRg st="5" end="5"/>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0243">
                                            <p:txEl>
                                              <p:pRg st="5" end="5"/>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0243">
                                            <p:txEl>
                                              <p:pRg st="5" end="5"/>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0243">
                                            <p:txEl>
                                              <p:pRg st="5" end="5"/>
                                            </p:txEl>
                                          </p:spTgt>
                                        </p:tgtEl>
                                        <p:attrNameLst>
                                          <p:attrName>ppt_y</p:attrName>
                                        </p:attrNameLst>
                                      </p:cBhvr>
                                      <p:tavLst>
                                        <p:tav tm="0">
                                          <p:val>
                                            <p:strVal val="#ppt_y+0.1"/>
                                          </p:val>
                                        </p:tav>
                                        <p:tav tm="100000">
                                          <p:val>
                                            <p:strVal val="#ppt_y"/>
                                          </p:val>
                                        </p:tav>
                                      </p:tavLst>
                                    </p:anim>
                                  </p:childTnLst>
                                </p:cTn>
                              </p:par>
                              <p:par>
                                <p:cTn id="43" presetID="30" presetClass="entr" presetSubtype="0" fill="hold" nodeType="withEffect">
                                  <p:stCondLst>
                                    <p:cond delay="0"/>
                                  </p:stCondLst>
                                  <p:childTnLst>
                                    <p:set>
                                      <p:cBhvr>
                                        <p:cTn id="44" dur="1" fill="hold">
                                          <p:stCondLst>
                                            <p:cond delay="0"/>
                                          </p:stCondLst>
                                        </p:cTn>
                                        <p:tgtEl>
                                          <p:spTgt spid="10243">
                                            <p:txEl>
                                              <p:pRg st="6" end="6"/>
                                            </p:txEl>
                                          </p:spTgt>
                                        </p:tgtEl>
                                        <p:attrNameLst>
                                          <p:attrName>style.visibility</p:attrName>
                                        </p:attrNameLst>
                                      </p:cBhvr>
                                      <p:to>
                                        <p:strVal val="visible"/>
                                      </p:to>
                                    </p:set>
                                    <p:animEffect transition="in" filter="fade">
                                      <p:cBhvr>
                                        <p:cTn id="45" dur="800" decel="100000"/>
                                        <p:tgtEl>
                                          <p:spTgt spid="10243">
                                            <p:txEl>
                                              <p:pRg st="6" end="6"/>
                                            </p:txEl>
                                          </p:spTgt>
                                        </p:tgtEl>
                                      </p:cBhvr>
                                    </p:animEffect>
                                    <p:anim calcmode="lin" valueType="num">
                                      <p:cBhvr>
                                        <p:cTn id="46" dur="800" decel="100000" fill="hold"/>
                                        <p:tgtEl>
                                          <p:spTgt spid="10243">
                                            <p:txEl>
                                              <p:pRg st="6" end="6"/>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10243">
                                            <p:txEl>
                                              <p:pRg st="6" end="6"/>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10243">
                                            <p:txEl>
                                              <p:pRg st="6" end="6"/>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0243">
                                            <p:txEl>
                                              <p:pRg st="6" end="6"/>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0243">
                                            <p:txEl>
                                              <p:pRg st="6" end="6"/>
                                            </p:txEl>
                                          </p:spTgt>
                                        </p:tgtEl>
                                        <p:attrNameLst>
                                          <p:attrName>ppt_y</p:attrName>
                                        </p:attrNameLst>
                                      </p:cBhvr>
                                      <p:tavLst>
                                        <p:tav tm="0">
                                          <p:val>
                                            <p:strVal val="#ppt_y+0.1"/>
                                          </p:val>
                                        </p:tav>
                                        <p:tav tm="100000">
                                          <p:val>
                                            <p:strVal val="#ppt_y"/>
                                          </p:val>
                                        </p:tav>
                                      </p:tavLst>
                                    </p:anim>
                                  </p:childTnLst>
                                </p:cTn>
                              </p:par>
                            </p:childTnLst>
                          </p:cTn>
                        </p:par>
                        <p:par>
                          <p:cTn id="51" fill="hold" nodeType="afterGroup">
                            <p:stCondLst>
                              <p:cond delay="1000"/>
                            </p:stCondLst>
                            <p:childTnLst>
                              <p:par>
                                <p:cTn id="52" presetID="26" presetClass="entr" presetSubtype="0" fill="hold" nodeType="afterEffect">
                                  <p:stCondLst>
                                    <p:cond delay="0"/>
                                  </p:stCondLst>
                                  <p:childTnLst>
                                    <p:set>
                                      <p:cBhvr>
                                        <p:cTn id="53" dur="1" fill="hold">
                                          <p:stCondLst>
                                            <p:cond delay="0"/>
                                          </p:stCondLst>
                                        </p:cTn>
                                        <p:tgtEl>
                                          <p:spTgt spid="10244"/>
                                        </p:tgtEl>
                                        <p:attrNameLst>
                                          <p:attrName>style.visibility</p:attrName>
                                        </p:attrNameLst>
                                      </p:cBhvr>
                                      <p:to>
                                        <p:strVal val="visible"/>
                                      </p:to>
                                    </p:set>
                                    <p:animEffect transition="in" filter="wipe(down)">
                                      <p:cBhvr>
                                        <p:cTn id="54" dur="580">
                                          <p:stCondLst>
                                            <p:cond delay="0"/>
                                          </p:stCondLst>
                                        </p:cTn>
                                        <p:tgtEl>
                                          <p:spTgt spid="10244"/>
                                        </p:tgtEl>
                                      </p:cBhvr>
                                    </p:animEffect>
                                    <p:anim calcmode="lin" valueType="num">
                                      <p:cBhvr>
                                        <p:cTn id="55" dur="1822" tmFilter="0,0; 0.14,0.36; 0.43,0.73; 0.71,0.91; 1.0,1.0">
                                          <p:stCondLst>
                                            <p:cond delay="0"/>
                                          </p:stCondLst>
                                        </p:cTn>
                                        <p:tgtEl>
                                          <p:spTgt spid="10244"/>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0244"/>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0244"/>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0244"/>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0244"/>
                                        </p:tgtEl>
                                        <p:attrNameLst>
                                          <p:attrName>ppt_y</p:attrName>
                                        </p:attrNameLst>
                                      </p:cBhvr>
                                      <p:tavLst>
                                        <p:tav tm="0" fmla="#ppt_y-sin(pi*$)/81">
                                          <p:val>
                                            <p:fltVal val="0"/>
                                          </p:val>
                                        </p:tav>
                                        <p:tav tm="100000">
                                          <p:val>
                                            <p:fltVal val="1"/>
                                          </p:val>
                                        </p:tav>
                                      </p:tavLst>
                                    </p:anim>
                                    <p:animScale>
                                      <p:cBhvr>
                                        <p:cTn id="60" dur="26">
                                          <p:stCondLst>
                                            <p:cond delay="650"/>
                                          </p:stCondLst>
                                        </p:cTn>
                                        <p:tgtEl>
                                          <p:spTgt spid="10244"/>
                                        </p:tgtEl>
                                      </p:cBhvr>
                                      <p:to x="100000" y="60000"/>
                                    </p:animScale>
                                    <p:animScale>
                                      <p:cBhvr>
                                        <p:cTn id="61" dur="166" decel="50000">
                                          <p:stCondLst>
                                            <p:cond delay="676"/>
                                          </p:stCondLst>
                                        </p:cTn>
                                        <p:tgtEl>
                                          <p:spTgt spid="10244"/>
                                        </p:tgtEl>
                                      </p:cBhvr>
                                      <p:to x="100000" y="100000"/>
                                    </p:animScale>
                                    <p:animScale>
                                      <p:cBhvr>
                                        <p:cTn id="62" dur="26">
                                          <p:stCondLst>
                                            <p:cond delay="1312"/>
                                          </p:stCondLst>
                                        </p:cTn>
                                        <p:tgtEl>
                                          <p:spTgt spid="10244"/>
                                        </p:tgtEl>
                                      </p:cBhvr>
                                      <p:to x="100000" y="80000"/>
                                    </p:animScale>
                                    <p:animScale>
                                      <p:cBhvr>
                                        <p:cTn id="63" dur="166" decel="50000">
                                          <p:stCondLst>
                                            <p:cond delay="1338"/>
                                          </p:stCondLst>
                                        </p:cTn>
                                        <p:tgtEl>
                                          <p:spTgt spid="10244"/>
                                        </p:tgtEl>
                                      </p:cBhvr>
                                      <p:to x="100000" y="100000"/>
                                    </p:animScale>
                                    <p:animScale>
                                      <p:cBhvr>
                                        <p:cTn id="64" dur="26">
                                          <p:stCondLst>
                                            <p:cond delay="1642"/>
                                          </p:stCondLst>
                                        </p:cTn>
                                        <p:tgtEl>
                                          <p:spTgt spid="10244"/>
                                        </p:tgtEl>
                                      </p:cBhvr>
                                      <p:to x="100000" y="90000"/>
                                    </p:animScale>
                                    <p:animScale>
                                      <p:cBhvr>
                                        <p:cTn id="65" dur="166" decel="50000">
                                          <p:stCondLst>
                                            <p:cond delay="1668"/>
                                          </p:stCondLst>
                                        </p:cTn>
                                        <p:tgtEl>
                                          <p:spTgt spid="10244"/>
                                        </p:tgtEl>
                                      </p:cBhvr>
                                      <p:to x="100000" y="100000"/>
                                    </p:animScale>
                                    <p:animScale>
                                      <p:cBhvr>
                                        <p:cTn id="66" dur="26">
                                          <p:stCondLst>
                                            <p:cond delay="1808"/>
                                          </p:stCondLst>
                                        </p:cTn>
                                        <p:tgtEl>
                                          <p:spTgt spid="10244"/>
                                        </p:tgtEl>
                                      </p:cBhvr>
                                      <p:to x="100000" y="95000"/>
                                    </p:animScale>
                                    <p:animScale>
                                      <p:cBhvr>
                                        <p:cTn id="67" dur="166" decel="50000">
                                          <p:stCondLst>
                                            <p:cond delay="1834"/>
                                          </p:stCondLst>
                                        </p:cTn>
                                        <p:tgtEl>
                                          <p:spTgt spid="102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102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6781800" cy="2362200"/>
          </a:xfrm>
        </p:spPr>
        <p:txBody>
          <a:bodyPr>
            <a:normAutofit fontScale="90000"/>
          </a:bodyPr>
          <a:lstStyle/>
          <a:p>
            <a:pPr>
              <a:defRPr/>
            </a:pPr>
            <a:r>
              <a:rPr lang="en-US" dirty="0" smtClean="0">
                <a:solidFill>
                  <a:srgbClr val="C00000"/>
                </a:solidFill>
              </a:rPr>
              <a:t>Alateen </a:t>
            </a:r>
            <a:r>
              <a:rPr lang="en-US" dirty="0">
                <a:solidFill>
                  <a:srgbClr val="C00000"/>
                </a:solidFill>
              </a:rPr>
              <a:t>Group </a:t>
            </a:r>
            <a:r>
              <a:rPr lang="en-US" dirty="0" smtClean="0">
                <a:solidFill>
                  <a:srgbClr val="C00000"/>
                </a:solidFill>
              </a:rPr>
              <a:t>Sponsors in conflict </a:t>
            </a:r>
            <a:r>
              <a:rPr lang="en-US" dirty="0">
                <a:solidFill>
                  <a:srgbClr val="C00000"/>
                </a:solidFill>
              </a:rPr>
              <a:t>with </a:t>
            </a:r>
            <a:r>
              <a:rPr lang="en-US" dirty="0" smtClean="0">
                <a:solidFill>
                  <a:srgbClr val="C00000"/>
                </a:solidFill>
              </a:rPr>
              <a:t>the Area</a:t>
            </a:r>
            <a:r>
              <a:rPr lang="en-US" dirty="0">
                <a:solidFill>
                  <a:srgbClr val="C00000"/>
                </a:solidFill>
              </a:rPr>
              <a:t/>
            </a:r>
            <a:br>
              <a:rPr lang="en-US" dirty="0">
                <a:solidFill>
                  <a:srgbClr val="C00000"/>
                </a:solidFill>
              </a:rPr>
            </a:br>
            <a:endParaRPr lang="en-US" dirty="0">
              <a:solidFill>
                <a:srgbClr val="C00000"/>
              </a:solidFill>
            </a:endParaRPr>
          </a:p>
        </p:txBody>
      </p:sp>
      <p:sp>
        <p:nvSpPr>
          <p:cNvPr id="11267" name="Content Placeholder 2"/>
          <p:cNvSpPr>
            <a:spLocks noGrp="1"/>
          </p:cNvSpPr>
          <p:nvPr>
            <p:ph idx="1"/>
          </p:nvPr>
        </p:nvSpPr>
        <p:spPr>
          <a:xfrm>
            <a:off x="609600" y="1219200"/>
            <a:ext cx="8077200" cy="5486400"/>
          </a:xfrm>
        </p:spPr>
        <p:txBody>
          <a:bodyPr/>
          <a:lstStyle/>
          <a:p>
            <a:pPr eaLnBrk="1" hangingPunct="1">
              <a:buFontTx/>
              <a:buNone/>
            </a:pPr>
            <a:r>
              <a:rPr lang="en-US" altLang="en-US" b="1" dirty="0" smtClean="0"/>
              <a:t>Some conflicts are with the Area Alateen Process:</a:t>
            </a:r>
          </a:p>
          <a:p>
            <a:pPr eaLnBrk="1" hangingPunct="1"/>
            <a:r>
              <a:rPr lang="en-US" altLang="en-US" sz="2400" dirty="0" smtClean="0">
                <a:solidFill>
                  <a:srgbClr val="C00000"/>
                </a:solidFill>
                <a:latin typeface="Arial" charset="0"/>
                <a:cs typeface="Arial" charset="0"/>
              </a:rPr>
              <a:t>Use of the Alateen name requires compliance with the Area Alateen Safety and Behavioral Requirements.  </a:t>
            </a:r>
          </a:p>
          <a:p>
            <a:pPr algn="ctr" eaLnBrk="1" hangingPunct="1">
              <a:buFontTx/>
              <a:buNone/>
            </a:pPr>
            <a:r>
              <a:rPr lang="en-US" altLang="en-US" sz="2400" b="1" dirty="0" smtClean="0">
                <a:solidFill>
                  <a:srgbClr val="C00000"/>
                </a:solidFill>
                <a:latin typeface="Arial" charset="0"/>
                <a:cs typeface="Arial" charset="0"/>
              </a:rPr>
              <a:t>This is not optional.  </a:t>
            </a:r>
          </a:p>
          <a:p>
            <a:pPr eaLnBrk="1" hangingPunct="1"/>
            <a:r>
              <a:rPr lang="en-US" altLang="en-US" sz="2400" dirty="0" smtClean="0">
                <a:latin typeface="Arial" charset="0"/>
                <a:cs typeface="Arial" charset="0"/>
              </a:rPr>
              <a:t>The Area Requirements  define the qualifications for Alateen Group Sponsor. </a:t>
            </a:r>
            <a:endParaRPr lang="en-US" altLang="en-US" dirty="0">
              <a:latin typeface="Arial" charset="0"/>
              <a:cs typeface="Arial" charset="0"/>
            </a:endParaRPr>
          </a:p>
          <a:p>
            <a:pPr eaLnBrk="1" hangingPunct="1"/>
            <a:r>
              <a:rPr lang="en-US" altLang="en-US" sz="2400" dirty="0" smtClean="0">
                <a:latin typeface="Arial" charset="0"/>
                <a:cs typeface="Arial" charset="0"/>
              </a:rPr>
              <a:t>Any questions or problems regarding certification are generally referred to an Area committee. </a:t>
            </a:r>
          </a:p>
          <a:p>
            <a:r>
              <a:rPr lang="en-US" altLang="en-US" sz="2400" dirty="0" smtClean="0">
                <a:latin typeface="Arial" charset="0"/>
                <a:cs typeface="Arial" charset="0"/>
              </a:rPr>
              <a:t>The Area Alateen Coordinator, Alateen Process Person, and Delegate are the contacts for Area Process questions.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animEffect transition="in" filter="wipe(left)">
                                      <p:cBhvr>
                                        <p:cTn id="11" dur="1000"/>
                                        <p:tgtEl>
                                          <p:spTgt spid="11267">
                                            <p:txEl>
                                              <p:pRg st="0" end="0"/>
                                            </p:txEl>
                                          </p:spTgt>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animEffect transition="in" filter="wipe(left)">
                                      <p:cBhvr>
                                        <p:cTn id="15" dur="1000"/>
                                        <p:tgtEl>
                                          <p:spTgt spid="11267">
                                            <p:txEl>
                                              <p:pRg st="1" end="1"/>
                                            </p:txEl>
                                          </p:spTgt>
                                        </p:tgtEl>
                                      </p:cBhvr>
                                    </p:animEffect>
                                  </p:childTnLst>
                                </p:cTn>
                              </p:par>
                            </p:childTnLst>
                          </p:cTn>
                        </p:par>
                        <p:par>
                          <p:cTn id="16" fill="hold" nodeType="afterGroup">
                            <p:stCondLst>
                              <p:cond delay="2500"/>
                            </p:stCondLst>
                            <p:childTnLst>
                              <p:par>
                                <p:cTn id="17" presetID="30" presetClass="entr" presetSubtype="0" fill="hold" nodeType="after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Effect transition="in" filter="fade">
                                      <p:cBhvr>
                                        <p:cTn id="19" dur="800" decel="100000"/>
                                        <p:tgtEl>
                                          <p:spTgt spid="11267">
                                            <p:txEl>
                                              <p:pRg st="2" end="2"/>
                                            </p:txEl>
                                          </p:spTgt>
                                        </p:tgtEl>
                                      </p:cBhvr>
                                    </p:animEffect>
                                    <p:anim calcmode="lin" valueType="num">
                                      <p:cBhvr>
                                        <p:cTn id="20" dur="800" decel="100000" fill="hold"/>
                                        <p:tgtEl>
                                          <p:spTgt spid="11267">
                                            <p:txEl>
                                              <p:pRg st="2" end="2"/>
                                            </p:txEl>
                                          </p:spTgt>
                                        </p:tgtEl>
                                        <p:attrNameLst>
                                          <p:attrName>style.rotation</p:attrName>
                                        </p:attrNameLst>
                                      </p:cBhvr>
                                      <p:tavLst>
                                        <p:tav tm="0">
                                          <p:val>
                                            <p:fltVal val="-90"/>
                                          </p:val>
                                        </p:tav>
                                        <p:tav tm="100000">
                                          <p:val>
                                            <p:fltVal val="0"/>
                                          </p:val>
                                        </p:tav>
                                      </p:tavLst>
                                    </p:anim>
                                    <p:anim calcmode="lin" valueType="num">
                                      <p:cBhvr>
                                        <p:cTn id="21" dur="800" decel="100000" fill="hold"/>
                                        <p:tgtEl>
                                          <p:spTgt spid="11267">
                                            <p:txEl>
                                              <p:pRg st="2" end="2"/>
                                            </p:txEl>
                                          </p:spTgt>
                                        </p:tgtEl>
                                        <p:attrNameLst>
                                          <p:attrName>ppt_x</p:attrName>
                                        </p:attrNameLst>
                                      </p:cBhvr>
                                      <p:tavLst>
                                        <p:tav tm="0">
                                          <p:val>
                                            <p:strVal val="#ppt_x+0.4"/>
                                          </p:val>
                                        </p:tav>
                                        <p:tav tm="100000">
                                          <p:val>
                                            <p:strVal val="#ppt_x-0.05"/>
                                          </p:val>
                                        </p:tav>
                                      </p:tavLst>
                                    </p:anim>
                                    <p:anim calcmode="lin" valueType="num">
                                      <p:cBhvr>
                                        <p:cTn id="22" dur="800" decel="100000" fill="hold"/>
                                        <p:tgtEl>
                                          <p:spTgt spid="11267">
                                            <p:txEl>
                                              <p:pRg st="2" end="2"/>
                                            </p:txEl>
                                          </p:spTgt>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1267">
                                            <p:txEl>
                                              <p:pRg st="2" end="2"/>
                                            </p:txEl>
                                          </p:spTgt>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1267">
                                            <p:txEl>
                                              <p:pRg st="2" end="2"/>
                                            </p:txEl>
                                          </p:spTgt>
                                        </p:tgtEl>
                                        <p:attrNameLst>
                                          <p:attrName>ppt_y</p:attrName>
                                        </p:attrNameLst>
                                      </p:cBhvr>
                                      <p:tavLst>
                                        <p:tav tm="0">
                                          <p:val>
                                            <p:strVal val="#ppt_y+0.1"/>
                                          </p:val>
                                        </p:tav>
                                        <p:tav tm="100000">
                                          <p:val>
                                            <p:strVal val="#ppt_y"/>
                                          </p:val>
                                        </p:tav>
                                      </p:tavLst>
                                    </p:anim>
                                  </p:childTnLst>
                                </p:cTn>
                              </p:par>
                            </p:childTnLst>
                          </p:cTn>
                        </p:par>
                        <p:par>
                          <p:cTn id="25" fill="hold" nodeType="afterGroup">
                            <p:stCondLst>
                              <p:cond delay="3500"/>
                            </p:stCondLst>
                            <p:childTnLst>
                              <p:par>
                                <p:cTn id="26" presetID="35" presetClass="emph" presetSubtype="0" fill="hold" nodeType="afterEffect">
                                  <p:stCondLst>
                                    <p:cond delay="0"/>
                                  </p:stCondLst>
                                  <p:childTnLst>
                                    <p:anim calcmode="discrete" valueType="str">
                                      <p:cBhvr>
                                        <p:cTn id="27" dur="1000" fill="hold"/>
                                        <p:tgtEl>
                                          <p:spTgt spid="11267">
                                            <p:txEl>
                                              <p:pRg st="2" end="2"/>
                                            </p:txEl>
                                          </p:spTgt>
                                        </p:tgtEl>
                                        <p:attrNameLst>
                                          <p:attrName>style.visibility</p:attrName>
                                        </p:attrNameLst>
                                      </p:cBhvr>
                                      <p:tavLst>
                                        <p:tav tm="0">
                                          <p:val>
                                            <p:strVal val="hidden"/>
                                          </p:val>
                                        </p:tav>
                                        <p:tav tm="50000">
                                          <p:val>
                                            <p:strVal val="visible"/>
                                          </p:val>
                                        </p:tav>
                                      </p:tavLst>
                                    </p:anim>
                                  </p:childTnLst>
                                </p:cTn>
                              </p:par>
                            </p:childTnLst>
                          </p:cTn>
                        </p:par>
                        <p:par>
                          <p:cTn id="28" fill="hold" nodeType="afterGroup">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11267">
                                            <p:txEl>
                                              <p:pRg st="3" end="3"/>
                                            </p:txEl>
                                          </p:spTgt>
                                        </p:tgtEl>
                                        <p:attrNameLst>
                                          <p:attrName>style.visibility</p:attrName>
                                        </p:attrNameLst>
                                      </p:cBhvr>
                                      <p:to>
                                        <p:strVal val="visible"/>
                                      </p:to>
                                    </p:set>
                                    <p:animEffect transition="in" filter="wipe(left)">
                                      <p:cBhvr>
                                        <p:cTn id="31" dur="1000"/>
                                        <p:tgtEl>
                                          <p:spTgt spid="1126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267">
                                            <p:txEl>
                                              <p:pRg st="4" end="4"/>
                                            </p:txEl>
                                          </p:spTgt>
                                        </p:tgtEl>
                                        <p:attrNameLst>
                                          <p:attrName>style.visibility</p:attrName>
                                        </p:attrNameLst>
                                      </p:cBhvr>
                                      <p:to>
                                        <p:strVal val="visible"/>
                                      </p:to>
                                    </p:set>
                                    <p:animEffect transition="in" filter="wipe(left)">
                                      <p:cBhvr>
                                        <p:cTn id="36" dur="1000"/>
                                        <p:tgtEl>
                                          <p:spTgt spid="11267">
                                            <p:txEl>
                                              <p:pRg st="4" end="4"/>
                                            </p:txEl>
                                          </p:spTgt>
                                        </p:tgtEl>
                                      </p:cBhvr>
                                    </p:animEffect>
                                  </p:childTnLst>
                                </p:cTn>
                              </p:par>
                            </p:childTnLst>
                          </p:cTn>
                        </p:par>
                        <p:par>
                          <p:cTn id="37" fill="hold" nodeType="afterGroup">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1267">
                                            <p:txEl>
                                              <p:pRg st="5" end="5"/>
                                            </p:txEl>
                                          </p:spTgt>
                                        </p:tgtEl>
                                        <p:attrNameLst>
                                          <p:attrName>style.visibility</p:attrName>
                                        </p:attrNameLst>
                                      </p:cBhvr>
                                      <p:to>
                                        <p:strVal val="visible"/>
                                      </p:to>
                                    </p:set>
                                    <p:animEffect transition="in" filter="wipe(left)">
                                      <p:cBhvr>
                                        <p:cTn id="40" dur="10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2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228600"/>
            <a:ext cx="6781800" cy="1600200"/>
          </a:xfrm>
        </p:spPr>
        <p:txBody>
          <a:bodyPr>
            <a:normAutofit/>
          </a:bodyPr>
          <a:lstStyle/>
          <a:p>
            <a:pPr eaLnBrk="1" hangingPunct="1">
              <a:defRPr/>
            </a:pPr>
            <a:r>
              <a:rPr lang="en-US" sz="4000" dirty="0" smtClean="0">
                <a:solidFill>
                  <a:srgbClr val="C00000"/>
                </a:solidFill>
              </a:rPr>
              <a:t>Alateens and </a:t>
            </a:r>
            <a:br>
              <a:rPr lang="en-US" sz="4000" dirty="0" smtClean="0">
                <a:solidFill>
                  <a:srgbClr val="C00000"/>
                </a:solidFill>
              </a:rPr>
            </a:br>
            <a:r>
              <a:rPr lang="en-US" sz="4000" dirty="0" smtClean="0">
                <a:solidFill>
                  <a:srgbClr val="C00000"/>
                </a:solidFill>
              </a:rPr>
              <a:t>Difficult Situations </a:t>
            </a:r>
          </a:p>
        </p:txBody>
      </p:sp>
      <p:sp>
        <p:nvSpPr>
          <p:cNvPr id="12291" name="Rectangle 3"/>
          <p:cNvSpPr>
            <a:spLocks noGrp="1" noChangeArrowheads="1"/>
          </p:cNvSpPr>
          <p:nvPr>
            <p:ph idx="1"/>
          </p:nvPr>
        </p:nvSpPr>
        <p:spPr>
          <a:xfrm>
            <a:off x="228600" y="1524000"/>
            <a:ext cx="5105400" cy="4724400"/>
          </a:xfrm>
        </p:spPr>
        <p:txBody>
          <a:bodyPr/>
          <a:lstStyle/>
          <a:p>
            <a:pPr eaLnBrk="1" hangingPunct="1">
              <a:buFontTx/>
              <a:buNone/>
            </a:pPr>
            <a:r>
              <a:rPr lang="en-US" altLang="en-US" sz="2800" b="1" dirty="0" smtClean="0"/>
              <a:t>Topics teens bring up could be:</a:t>
            </a:r>
          </a:p>
          <a:p>
            <a:pPr eaLnBrk="1" hangingPunct="1"/>
            <a:r>
              <a:rPr lang="en-US" altLang="en-US" sz="2800" dirty="0" smtClean="0"/>
              <a:t>Living with physical violence</a:t>
            </a:r>
          </a:p>
          <a:p>
            <a:pPr eaLnBrk="1" hangingPunct="1"/>
            <a:r>
              <a:rPr lang="en-US" altLang="en-US" sz="2800" dirty="0" smtClean="0"/>
              <a:t>Running away</a:t>
            </a:r>
          </a:p>
          <a:p>
            <a:pPr eaLnBrk="1" hangingPunct="1"/>
            <a:r>
              <a:rPr lang="en-US" altLang="en-US" sz="2800" dirty="0" smtClean="0"/>
              <a:t>Peer pressure</a:t>
            </a:r>
          </a:p>
          <a:p>
            <a:pPr eaLnBrk="1" hangingPunct="1"/>
            <a:r>
              <a:rPr lang="en-US" altLang="en-US" sz="2800" dirty="0" smtClean="0"/>
              <a:t>Abuse</a:t>
            </a:r>
          </a:p>
          <a:p>
            <a:pPr eaLnBrk="1" hangingPunct="1"/>
            <a:r>
              <a:rPr lang="en-US" altLang="en-US" sz="2800" dirty="0" smtClean="0"/>
              <a:t>Sex &amp; sexuality</a:t>
            </a:r>
          </a:p>
          <a:p>
            <a:pPr eaLnBrk="1" hangingPunct="1"/>
            <a:r>
              <a:rPr lang="en-US" altLang="en-US" sz="2800" dirty="0" smtClean="0"/>
              <a:t>Suicide</a:t>
            </a:r>
          </a:p>
        </p:txBody>
      </p:sp>
      <p:sp>
        <p:nvSpPr>
          <p:cNvPr id="7" name="Rectangle 3"/>
          <p:cNvSpPr txBox="1">
            <a:spLocks noChangeArrowheads="1"/>
          </p:cNvSpPr>
          <p:nvPr/>
        </p:nvSpPr>
        <p:spPr bwMode="auto">
          <a:xfrm>
            <a:off x="5105400" y="1981200"/>
            <a:ext cx="4038600" cy="4533900"/>
          </a:xfrm>
          <a:prstGeom prst="rect">
            <a:avLst/>
          </a:prstGeom>
          <a:noFill/>
          <a:ln w="9525">
            <a:noFill/>
            <a:miter lim="800000"/>
            <a:headEnd/>
            <a:tailEnd/>
          </a:ln>
        </p:spPr>
        <p:txBody>
          <a:bodyPr/>
          <a:lstStyle/>
          <a:p>
            <a:pPr marL="342900" indent="-342900" eaLnBrk="1" hangingPunct="1">
              <a:spcBef>
                <a:spcPct val="20000"/>
              </a:spcBef>
              <a:defRPr/>
            </a:pPr>
            <a:r>
              <a:rPr lang="en-US" sz="2800" b="1" kern="0" dirty="0">
                <a:latin typeface="+mn-lt"/>
              </a:rPr>
              <a:t>You might notice these behaviors:</a:t>
            </a:r>
          </a:p>
          <a:p>
            <a:pPr marL="342900" indent="-342900" eaLnBrk="1" hangingPunct="1">
              <a:spcBef>
                <a:spcPct val="20000"/>
              </a:spcBef>
              <a:buFontTx/>
              <a:buChar char="•"/>
              <a:defRPr/>
            </a:pPr>
            <a:r>
              <a:rPr lang="en-US" sz="2800" kern="0" dirty="0">
                <a:latin typeface="+mn-lt"/>
              </a:rPr>
              <a:t>Fidgeting or moving around</a:t>
            </a:r>
          </a:p>
          <a:p>
            <a:pPr marL="342900" indent="-342900" eaLnBrk="1" hangingPunct="1">
              <a:spcBef>
                <a:spcPct val="20000"/>
              </a:spcBef>
              <a:buFontTx/>
              <a:buChar char="•"/>
              <a:defRPr/>
            </a:pPr>
            <a:r>
              <a:rPr lang="en-US" sz="2800" kern="0" dirty="0">
                <a:latin typeface="+mn-lt"/>
              </a:rPr>
              <a:t>Crying</a:t>
            </a:r>
          </a:p>
          <a:p>
            <a:pPr marL="342900" indent="-342900" eaLnBrk="1" hangingPunct="1">
              <a:spcBef>
                <a:spcPct val="20000"/>
              </a:spcBef>
              <a:buFontTx/>
              <a:buChar char="•"/>
              <a:defRPr/>
            </a:pPr>
            <a:r>
              <a:rPr lang="en-US" sz="2800" kern="0" dirty="0">
                <a:latin typeface="+mn-lt"/>
              </a:rPr>
              <a:t>Seeming angry or confused</a:t>
            </a:r>
          </a:p>
          <a:p>
            <a:pPr marL="342900" indent="-342900" eaLnBrk="1" hangingPunct="1">
              <a:spcBef>
                <a:spcPct val="20000"/>
              </a:spcBef>
              <a:buFontTx/>
              <a:buChar char="•"/>
              <a:defRPr/>
            </a:pPr>
            <a:r>
              <a:rPr lang="en-US" sz="2800" kern="0" dirty="0">
                <a:latin typeface="+mn-lt"/>
              </a:rPr>
              <a:t>Doodling</a:t>
            </a:r>
          </a:p>
        </p:txBody>
      </p:sp>
      <p:pic>
        <p:nvPicPr>
          <p:cNvPr id="6" name="Picture 6" descr="http://ecomm.al-anon.org/ProductImages100/P29.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7955">
            <a:off x="3352800" y="3581400"/>
            <a:ext cx="1524000" cy="352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diamond(in)">
                                      <p:cBhvr>
                                        <p:cTn id="7" dur="1000"/>
                                        <p:tgtEl>
                                          <p:spTgt spid="61442"/>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11" dur="500"/>
                                        <p:tgtEl>
                                          <p:spTgt spid="12291">
                                            <p:txEl>
                                              <p:pRg st="0" end="0"/>
                                            </p:txEl>
                                          </p:spTgt>
                                        </p:tgtEl>
                                      </p:cBhvr>
                                    </p:animEffect>
                                  </p:childTnLst>
                                </p:cTn>
                              </p:par>
                            </p:childTnLst>
                          </p:cTn>
                        </p:par>
                        <p:par>
                          <p:cTn id="12" fill="hold" nodeType="afterGroup">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5" dur="500"/>
                                        <p:tgtEl>
                                          <p:spTgt spid="12291">
                                            <p:txEl>
                                              <p:pRg st="1" end="1"/>
                                            </p:txEl>
                                          </p:spTgt>
                                        </p:tgtEl>
                                      </p:cBhvr>
                                    </p:animEffect>
                                  </p:childTnLst>
                                </p:cTn>
                              </p:par>
                            </p:childTnLst>
                          </p:cTn>
                        </p:par>
                        <p:par>
                          <p:cTn id="16" fill="hold" nodeType="afterGroup">
                            <p:stCondLst>
                              <p:cond delay="2000"/>
                            </p:stCondLst>
                            <p:childTnLst>
                              <p:par>
                                <p:cTn id="17" presetID="3" presetClass="entr" presetSubtype="10" fill="hold" grpId="0" nodeType="after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9" dur="500"/>
                                        <p:tgtEl>
                                          <p:spTgt spid="12291">
                                            <p:txEl>
                                              <p:pRg st="2" end="2"/>
                                            </p:txEl>
                                          </p:spTgt>
                                        </p:tgtEl>
                                      </p:cBhvr>
                                    </p:animEffect>
                                  </p:childTnLst>
                                </p:cTn>
                              </p:par>
                            </p:childTnLst>
                          </p:cTn>
                        </p:par>
                        <p:par>
                          <p:cTn id="20" fill="hold" nodeType="afterGroup">
                            <p:stCondLst>
                              <p:cond delay="2500"/>
                            </p:stCondLst>
                            <p:childTnLst>
                              <p:par>
                                <p:cTn id="21" presetID="3" presetClass="entr" presetSubtype="10" fill="hold" grpId="0" nodeType="afterEffect">
                                  <p:stCondLst>
                                    <p:cond delay="0"/>
                                  </p:stCondLst>
                                  <p:childTnLst>
                                    <p:set>
                                      <p:cBhvr>
                                        <p:cTn id="22"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23" dur="500"/>
                                        <p:tgtEl>
                                          <p:spTgt spid="12291">
                                            <p:txEl>
                                              <p:pRg st="3" end="3"/>
                                            </p:txEl>
                                          </p:spTgt>
                                        </p:tgtEl>
                                      </p:cBhvr>
                                    </p:animEffect>
                                  </p:childTnLst>
                                </p:cTn>
                              </p:par>
                            </p:childTnLst>
                          </p:cTn>
                        </p:par>
                        <p:par>
                          <p:cTn id="24" fill="hold" nodeType="afterGroup">
                            <p:stCondLst>
                              <p:cond delay="3000"/>
                            </p:stCondLst>
                            <p:childTnLst>
                              <p:par>
                                <p:cTn id="25" presetID="3" presetClass="entr" presetSubtype="10" fill="hold" grpId="0" nodeType="after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27" dur="500"/>
                                        <p:tgtEl>
                                          <p:spTgt spid="12291">
                                            <p:txEl>
                                              <p:pRg st="4" end="4"/>
                                            </p:txEl>
                                          </p:spTgt>
                                        </p:tgtEl>
                                      </p:cBhvr>
                                    </p:animEffect>
                                  </p:childTnLst>
                                </p:cTn>
                              </p:par>
                            </p:childTnLst>
                          </p:cTn>
                        </p:par>
                        <p:par>
                          <p:cTn id="28" fill="hold" nodeType="afterGroup">
                            <p:stCondLst>
                              <p:cond delay="3500"/>
                            </p:stCondLst>
                            <p:childTnLst>
                              <p:par>
                                <p:cTn id="29" presetID="3" presetClass="entr" presetSubtype="10" fill="hold" grpId="0" nodeType="afterEffect">
                                  <p:stCondLst>
                                    <p:cond delay="0"/>
                                  </p:stCondLst>
                                  <p:childTnLst>
                                    <p:set>
                                      <p:cBhvr>
                                        <p:cTn id="30" dur="1" fill="hold">
                                          <p:stCondLst>
                                            <p:cond delay="0"/>
                                          </p:stCondLst>
                                        </p:cTn>
                                        <p:tgtEl>
                                          <p:spTgt spid="12291">
                                            <p:txEl>
                                              <p:pRg st="5" end="5"/>
                                            </p:txEl>
                                          </p:spTgt>
                                        </p:tgtEl>
                                        <p:attrNameLst>
                                          <p:attrName>style.visibility</p:attrName>
                                        </p:attrNameLst>
                                      </p:cBhvr>
                                      <p:to>
                                        <p:strVal val="visible"/>
                                      </p:to>
                                    </p:set>
                                    <p:animEffect transition="in" filter="blinds(horizontal)">
                                      <p:cBhvr>
                                        <p:cTn id="31" dur="500"/>
                                        <p:tgtEl>
                                          <p:spTgt spid="12291">
                                            <p:txEl>
                                              <p:pRg st="5" end="5"/>
                                            </p:txEl>
                                          </p:spTgt>
                                        </p:tgtEl>
                                      </p:cBhvr>
                                    </p:animEffect>
                                  </p:childTnLst>
                                </p:cTn>
                              </p:par>
                            </p:childTnLst>
                          </p:cTn>
                        </p:par>
                        <p:par>
                          <p:cTn id="32" fill="hold" nodeType="afterGroup">
                            <p:stCondLst>
                              <p:cond delay="4000"/>
                            </p:stCondLst>
                            <p:childTnLst>
                              <p:par>
                                <p:cTn id="33" presetID="3" presetClass="entr" presetSubtype="10" fill="hold" grpId="0" nodeType="afterEffect">
                                  <p:stCondLst>
                                    <p:cond delay="0"/>
                                  </p:stCondLst>
                                  <p:childTnLst>
                                    <p:set>
                                      <p:cBhvr>
                                        <p:cTn id="34" dur="1" fill="hold">
                                          <p:stCondLst>
                                            <p:cond delay="0"/>
                                          </p:stCondLst>
                                        </p:cTn>
                                        <p:tgtEl>
                                          <p:spTgt spid="12291">
                                            <p:txEl>
                                              <p:pRg st="6" end="6"/>
                                            </p:txEl>
                                          </p:spTgt>
                                        </p:tgtEl>
                                        <p:attrNameLst>
                                          <p:attrName>style.visibility</p:attrName>
                                        </p:attrNameLst>
                                      </p:cBhvr>
                                      <p:to>
                                        <p:strVal val="visible"/>
                                      </p:to>
                                    </p:set>
                                    <p:animEffect transition="in" filter="blinds(horizontal)">
                                      <p:cBhvr>
                                        <p:cTn id="35" dur="500"/>
                                        <p:tgtEl>
                                          <p:spTgt spid="12291">
                                            <p:txEl>
                                              <p:pRg st="6" end="6"/>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linds(horizontal)">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12291"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01088" cy="1314450"/>
          </a:xfrm>
        </p:spPr>
        <p:txBody>
          <a:bodyPr>
            <a:normAutofit fontScale="90000"/>
          </a:bodyPr>
          <a:lstStyle/>
          <a:p>
            <a:pPr>
              <a:spcBef>
                <a:spcPts val="0"/>
              </a:spcBef>
              <a:defRPr/>
            </a:pPr>
            <a:r>
              <a:rPr lang="en-US" dirty="0" smtClean="0"/>
              <a:t/>
            </a:r>
            <a:br>
              <a:rPr lang="en-US" dirty="0" smtClean="0"/>
            </a:br>
            <a:r>
              <a:rPr lang="en-US" dirty="0" smtClean="0">
                <a:solidFill>
                  <a:srgbClr val="C00000"/>
                </a:solidFill>
              </a:rPr>
              <a:t> </a:t>
            </a:r>
            <a:r>
              <a:rPr lang="en-US" sz="3600" dirty="0">
                <a:solidFill>
                  <a:srgbClr val="C00000"/>
                </a:solidFill>
              </a:rPr>
              <a:t>Difficult Situations </a:t>
            </a:r>
            <a:br>
              <a:rPr lang="en-US" sz="3600" dirty="0">
                <a:solidFill>
                  <a:srgbClr val="C00000"/>
                </a:solidFill>
              </a:rPr>
            </a:br>
            <a:r>
              <a:rPr lang="en-US" sz="3200" dirty="0" smtClean="0">
                <a:solidFill>
                  <a:srgbClr val="C00000"/>
                </a:solidFill>
              </a:rPr>
              <a:t>  </a:t>
            </a:r>
            <a:r>
              <a:rPr lang="en-US" sz="4000" dirty="0" smtClean="0">
                <a:solidFill>
                  <a:srgbClr val="C00000"/>
                </a:solidFill>
              </a:rPr>
              <a:t>When you encounter tough stuff</a:t>
            </a:r>
            <a:endParaRPr lang="en-US" sz="4000" dirty="0">
              <a:solidFill>
                <a:srgbClr val="C00000"/>
              </a:solidFill>
            </a:endParaRPr>
          </a:p>
        </p:txBody>
      </p:sp>
      <p:sp>
        <p:nvSpPr>
          <p:cNvPr id="13315" name="Content Placeholder 2"/>
          <p:cNvSpPr>
            <a:spLocks noGrp="1"/>
          </p:cNvSpPr>
          <p:nvPr>
            <p:ph idx="1"/>
          </p:nvPr>
        </p:nvSpPr>
        <p:spPr>
          <a:xfrm>
            <a:off x="457200" y="1600200"/>
            <a:ext cx="8458200" cy="4456113"/>
          </a:xfrm>
        </p:spPr>
        <p:txBody>
          <a:bodyPr/>
          <a:lstStyle/>
          <a:p>
            <a:r>
              <a:rPr lang="en-US" altLang="en-US" dirty="0" smtClean="0"/>
              <a:t>What can Alateen Group Sponsors do?</a:t>
            </a:r>
          </a:p>
          <a:p>
            <a:pPr lvl="1"/>
            <a:r>
              <a:rPr lang="en-US" altLang="en-US" sz="2400" dirty="0" smtClean="0"/>
              <a:t>Let the child talk about it.  Encourage members to find their own solutions.</a:t>
            </a:r>
          </a:p>
          <a:p>
            <a:pPr lvl="1"/>
            <a:r>
              <a:rPr lang="en-US" altLang="en-US" sz="2400" dirty="0" smtClean="0"/>
              <a:t>Suggest a meeting topic to engage the group in general discussion on living with violence or anger.</a:t>
            </a:r>
          </a:p>
          <a:p>
            <a:pPr lvl="1"/>
            <a:r>
              <a:rPr lang="en-US" altLang="en-US" sz="2400" dirty="0" smtClean="0"/>
              <a:t>Know your local laws, especially regarding mandatory reporting. Keep a list of community resources to provide to Alateens if needed.</a:t>
            </a:r>
          </a:p>
          <a:p>
            <a:pPr lvl="1"/>
            <a:r>
              <a:rPr lang="en-US" altLang="en-US" sz="2400" dirty="0" smtClean="0"/>
              <a:t>Talk to other Alateen Group Sponsors and your Service Sponsor.  Share your concerns without violating the Alateen’s anonymity.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nodeType="afterGroup">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18" dur="500"/>
                                        <p:tgtEl>
                                          <p:spTgt spid="1331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315">
                                            <p:txEl>
                                              <p:pRg st="1" end="1"/>
                                            </p:txEl>
                                          </p:spTgt>
                                        </p:tgtEl>
                                        <p:attrNameLst>
                                          <p:attrName>style.visibility</p:attrName>
                                        </p:attrNameLst>
                                      </p:cBhvr>
                                      <p:to>
                                        <p:strVal val="visible"/>
                                      </p:to>
                                    </p:set>
                                    <p:animEffect transition="in" filter="blinds(horizontal)">
                                      <p:cBhvr>
                                        <p:cTn id="23" dur="500"/>
                                        <p:tgtEl>
                                          <p:spTgt spid="13315">
                                            <p:txEl>
                                              <p:pRg st="1" end="1"/>
                                            </p:txEl>
                                          </p:spTgt>
                                        </p:tgtEl>
                                      </p:cBhvr>
                                    </p:animEffect>
                                  </p:childTnLst>
                                </p:cTn>
                              </p:par>
                            </p:childTnLst>
                          </p:cTn>
                        </p:par>
                        <p:par>
                          <p:cTn id="24" fill="hold" nodeType="afterGroup">
                            <p:stCondLst>
                              <p:cond delay="500"/>
                            </p:stCondLst>
                            <p:childTnLst>
                              <p:par>
                                <p:cTn id="25" presetID="3" presetClass="entr" presetSubtype="10" fill="hold" grpId="0" nodeType="afterEffect">
                                  <p:stCondLst>
                                    <p:cond delay="0"/>
                                  </p:stCondLst>
                                  <p:childTnLst>
                                    <p:set>
                                      <p:cBhvr>
                                        <p:cTn id="26" dur="1" fill="hold">
                                          <p:stCondLst>
                                            <p:cond delay="0"/>
                                          </p:stCondLst>
                                        </p:cTn>
                                        <p:tgtEl>
                                          <p:spTgt spid="13315">
                                            <p:txEl>
                                              <p:pRg st="2" end="2"/>
                                            </p:txEl>
                                          </p:spTgt>
                                        </p:tgtEl>
                                        <p:attrNameLst>
                                          <p:attrName>style.visibility</p:attrName>
                                        </p:attrNameLst>
                                      </p:cBhvr>
                                      <p:to>
                                        <p:strVal val="visible"/>
                                      </p:to>
                                    </p:set>
                                    <p:animEffect transition="in" filter="blinds(horizontal)">
                                      <p:cBhvr>
                                        <p:cTn id="27" dur="500"/>
                                        <p:tgtEl>
                                          <p:spTgt spid="13315">
                                            <p:txEl>
                                              <p:pRg st="2" end="2"/>
                                            </p:txEl>
                                          </p:spTgt>
                                        </p:tgtEl>
                                      </p:cBhvr>
                                    </p:animEffect>
                                  </p:childTnLst>
                                </p:cTn>
                              </p:par>
                            </p:childTnLst>
                          </p:cTn>
                        </p:par>
                        <p:par>
                          <p:cTn id="28" fill="hold" nodeType="afterGroup">
                            <p:stCondLst>
                              <p:cond delay="1000"/>
                            </p:stCondLst>
                            <p:childTnLst>
                              <p:par>
                                <p:cTn id="29" presetID="3" presetClass="entr" presetSubtype="10" fill="hold" grpId="0" nodeType="afterEffect">
                                  <p:stCondLst>
                                    <p:cond delay="0"/>
                                  </p:stCondLst>
                                  <p:childTnLst>
                                    <p:set>
                                      <p:cBhvr>
                                        <p:cTn id="30" dur="1" fill="hold">
                                          <p:stCondLst>
                                            <p:cond delay="0"/>
                                          </p:stCondLst>
                                        </p:cTn>
                                        <p:tgtEl>
                                          <p:spTgt spid="13315">
                                            <p:txEl>
                                              <p:pRg st="3" end="3"/>
                                            </p:txEl>
                                          </p:spTgt>
                                        </p:tgtEl>
                                        <p:attrNameLst>
                                          <p:attrName>style.visibility</p:attrName>
                                        </p:attrNameLst>
                                      </p:cBhvr>
                                      <p:to>
                                        <p:strVal val="visible"/>
                                      </p:to>
                                    </p:set>
                                    <p:animEffect transition="in" filter="blinds(horizontal)">
                                      <p:cBhvr>
                                        <p:cTn id="31" dur="500"/>
                                        <p:tgtEl>
                                          <p:spTgt spid="13315">
                                            <p:txEl>
                                              <p:pRg st="3" end="3"/>
                                            </p:txEl>
                                          </p:spTgt>
                                        </p:tgtEl>
                                      </p:cBhvr>
                                    </p:animEffect>
                                  </p:childTnLst>
                                </p:cTn>
                              </p:par>
                            </p:childTnLst>
                          </p:cTn>
                        </p:par>
                        <p:par>
                          <p:cTn id="32" fill="hold" nodeType="afterGroup">
                            <p:stCondLst>
                              <p:cond delay="1500"/>
                            </p:stCondLst>
                            <p:childTnLst>
                              <p:par>
                                <p:cTn id="33" presetID="3" presetClass="entr" presetSubtype="10" fill="hold" grpId="0" nodeType="afterEffect">
                                  <p:stCondLst>
                                    <p:cond delay="0"/>
                                  </p:stCondLst>
                                  <p:childTnLst>
                                    <p:set>
                                      <p:cBhvr>
                                        <p:cTn id="34" dur="1" fill="hold">
                                          <p:stCondLst>
                                            <p:cond delay="0"/>
                                          </p:stCondLst>
                                        </p:cTn>
                                        <p:tgtEl>
                                          <p:spTgt spid="13315">
                                            <p:txEl>
                                              <p:pRg st="4" end="4"/>
                                            </p:txEl>
                                          </p:spTgt>
                                        </p:tgtEl>
                                        <p:attrNameLst>
                                          <p:attrName>style.visibility</p:attrName>
                                        </p:attrNameLst>
                                      </p:cBhvr>
                                      <p:to>
                                        <p:strVal val="visible"/>
                                      </p:to>
                                    </p:set>
                                    <p:animEffect transition="in" filter="blinds(horizontal)">
                                      <p:cBhvr>
                                        <p:cTn id="35"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3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28600"/>
            <a:ext cx="8243888" cy="1497013"/>
          </a:xfrm>
        </p:spPr>
        <p:txBody>
          <a:bodyPr>
            <a:normAutofit fontScale="90000"/>
          </a:bodyPr>
          <a:lstStyle/>
          <a:p>
            <a:pPr eaLnBrk="1" hangingPunct="1">
              <a:defRPr/>
            </a:pPr>
            <a:r>
              <a:rPr lang="en-US" sz="3600" dirty="0" smtClean="0">
                <a:solidFill>
                  <a:srgbClr val="C00000"/>
                </a:solidFill>
              </a:rPr>
              <a:t>Difficult Situations </a:t>
            </a:r>
            <a:r>
              <a:rPr lang="en-US" dirty="0" smtClean="0">
                <a:solidFill>
                  <a:srgbClr val="C00000"/>
                </a:solidFill>
              </a:rPr>
              <a:t/>
            </a:r>
            <a:br>
              <a:rPr lang="en-US" dirty="0" smtClean="0">
                <a:solidFill>
                  <a:srgbClr val="C00000"/>
                </a:solidFill>
              </a:rPr>
            </a:br>
            <a:r>
              <a:rPr lang="en-US" sz="4000" dirty="0" smtClean="0">
                <a:solidFill>
                  <a:srgbClr val="C00000"/>
                </a:solidFill>
              </a:rPr>
              <a:t>Detaching from things you hear in Alateen</a:t>
            </a:r>
          </a:p>
        </p:txBody>
      </p:sp>
      <p:sp>
        <p:nvSpPr>
          <p:cNvPr id="14339" name="Rectangle 3"/>
          <p:cNvSpPr>
            <a:spLocks noGrp="1" noChangeArrowheads="1"/>
          </p:cNvSpPr>
          <p:nvPr>
            <p:ph idx="1"/>
          </p:nvPr>
        </p:nvSpPr>
        <p:spPr>
          <a:xfrm>
            <a:off x="457200" y="1676400"/>
            <a:ext cx="8229600" cy="4648200"/>
          </a:xfrm>
        </p:spPr>
        <p:txBody>
          <a:bodyPr/>
          <a:lstStyle/>
          <a:p>
            <a:pPr eaLnBrk="1" hangingPunct="1">
              <a:lnSpc>
                <a:spcPct val="90000"/>
              </a:lnSpc>
            </a:pPr>
            <a:r>
              <a:rPr lang="en-US" altLang="en-US" sz="2400" dirty="0" smtClean="0"/>
              <a:t>Alateens may share family matters that are disturbing. Remember they are only sharing one side of the story.  It is important that the Alateen Group Sponsor not place themselves between the child and the parent.</a:t>
            </a:r>
          </a:p>
          <a:p>
            <a:pPr eaLnBrk="1" hangingPunct="1">
              <a:lnSpc>
                <a:spcPct val="90000"/>
              </a:lnSpc>
            </a:pPr>
            <a:r>
              <a:rPr lang="en-US" altLang="en-US" sz="2400" dirty="0" smtClean="0"/>
              <a:t>The Alateen Group Sponsors’ or AMIAS’ role is not to “fix” each Alateen’s problems.</a:t>
            </a:r>
          </a:p>
          <a:p>
            <a:pPr eaLnBrk="1" hangingPunct="1">
              <a:lnSpc>
                <a:spcPct val="90000"/>
              </a:lnSpc>
            </a:pPr>
            <a:r>
              <a:rPr lang="en-US" altLang="en-US" sz="2400" dirty="0" smtClean="0"/>
              <a:t>Alateen group meetings and events are a safe haven for the Alateens.  </a:t>
            </a:r>
          </a:p>
          <a:p>
            <a:pPr eaLnBrk="1" hangingPunct="1">
              <a:lnSpc>
                <a:spcPct val="90000"/>
              </a:lnSpc>
            </a:pPr>
            <a:r>
              <a:rPr lang="en-US" altLang="en-US" sz="2400" dirty="0" smtClean="0"/>
              <a:t>Alateen Group Sponsors and AMIAS need to keep their focus on their own recovery, and not let others’ problems become overwhelming.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blinds(horizontal)">
                                      <p:cBhvr>
                                        <p:cTn id="7" dur="500"/>
                                        <p:tgtEl>
                                          <p:spTgt spid="6041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Effect transition="in" filter="wipe(left)">
                                      <p:cBhvr>
                                        <p:cTn id="11" dur="1000"/>
                                        <p:tgtEl>
                                          <p:spTgt spid="14339">
                                            <p:txEl>
                                              <p:pRg st="0" end="0"/>
                                            </p:txEl>
                                          </p:spTgt>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Effect transition="in" filter="wipe(left)">
                                      <p:cBhvr>
                                        <p:cTn id="15" dur="1000"/>
                                        <p:tgtEl>
                                          <p:spTgt spid="14339">
                                            <p:txEl>
                                              <p:pRg st="1" end="1"/>
                                            </p:txEl>
                                          </p:spTgt>
                                        </p:tgtEl>
                                      </p:cBhvr>
                                    </p:animEffect>
                                  </p:childTnLst>
                                </p:cTn>
                              </p:par>
                            </p:childTnLst>
                          </p:cTn>
                        </p:par>
                        <p:par>
                          <p:cTn id="16" fill="hold" nodeType="afterGroup">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Effect transition="in" filter="wipe(left)">
                                      <p:cBhvr>
                                        <p:cTn id="19" dur="1000"/>
                                        <p:tgtEl>
                                          <p:spTgt spid="14339">
                                            <p:txEl>
                                              <p:pRg st="2" end="2"/>
                                            </p:txEl>
                                          </p:spTgt>
                                        </p:tgtEl>
                                      </p:cBhvr>
                                    </p:animEffect>
                                  </p:childTnLst>
                                </p:cTn>
                              </p:par>
                            </p:childTnLst>
                          </p:cTn>
                        </p:par>
                        <p:par>
                          <p:cTn id="20" fill="hold" nodeType="afterGroup">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14339">
                                            <p:txEl>
                                              <p:pRg st="3" end="3"/>
                                            </p:txEl>
                                          </p:spTgt>
                                        </p:tgtEl>
                                        <p:attrNameLst>
                                          <p:attrName>style.visibility</p:attrName>
                                        </p:attrNameLst>
                                      </p:cBhvr>
                                      <p:to>
                                        <p:strVal val="visible"/>
                                      </p:to>
                                    </p:set>
                                    <p:animEffect transition="in" filter="wipe(left)">
                                      <p:cBhvr>
                                        <p:cTn id="23" dur="10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143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6781800" cy="1600200"/>
          </a:xfrm>
        </p:spPr>
        <p:txBody>
          <a:bodyPr/>
          <a:lstStyle/>
          <a:p>
            <a:pPr algn="l">
              <a:defRPr/>
            </a:pPr>
            <a:r>
              <a:rPr lang="en-US" sz="2800" dirty="0" smtClean="0">
                <a:solidFill>
                  <a:srgbClr val="C00000"/>
                </a:solidFill>
              </a:rPr>
              <a:t>Difficult Situations </a:t>
            </a:r>
            <a:r>
              <a:rPr lang="en-US" dirty="0" smtClean="0"/>
              <a:t/>
            </a:r>
            <a:br>
              <a:rPr lang="en-US" dirty="0" smtClean="0"/>
            </a:br>
            <a:r>
              <a:rPr lang="en-US" sz="4000" dirty="0" smtClean="0">
                <a:solidFill>
                  <a:srgbClr val="C00000"/>
                </a:solidFill>
              </a:rPr>
              <a:t>Avoiding Sponsor burnout</a:t>
            </a:r>
            <a:endParaRPr lang="en-US" sz="4000" dirty="0">
              <a:solidFill>
                <a:srgbClr val="C00000"/>
              </a:solidFill>
            </a:endParaRPr>
          </a:p>
        </p:txBody>
      </p:sp>
      <p:sp>
        <p:nvSpPr>
          <p:cNvPr id="15363" name="Content Placeholder 2"/>
          <p:cNvSpPr>
            <a:spLocks noGrp="1"/>
          </p:cNvSpPr>
          <p:nvPr>
            <p:ph idx="1"/>
          </p:nvPr>
        </p:nvSpPr>
        <p:spPr>
          <a:xfrm>
            <a:off x="457200" y="1905000"/>
            <a:ext cx="8153400" cy="4456113"/>
          </a:xfrm>
        </p:spPr>
        <p:txBody>
          <a:bodyPr/>
          <a:lstStyle/>
          <a:p>
            <a:pPr>
              <a:buFontTx/>
              <a:buNone/>
            </a:pPr>
            <a:r>
              <a:rPr lang="en-US" altLang="en-US" sz="2800" dirty="0" smtClean="0"/>
              <a:t>Alateen Group Sponsors need to take steps to avoid burnout, as Alateen sponsorship can be stressful and emotionally draining.</a:t>
            </a:r>
          </a:p>
          <a:p>
            <a:r>
              <a:rPr lang="en-US" altLang="en-US" sz="2400" dirty="0" smtClean="0"/>
              <a:t>Attend additional Al-Anon meetings.</a:t>
            </a:r>
          </a:p>
          <a:p>
            <a:r>
              <a:rPr lang="en-US" altLang="en-US" sz="2400" dirty="0" smtClean="0"/>
              <a:t>Attend or chair a meeting on “laughter”!</a:t>
            </a:r>
          </a:p>
          <a:p>
            <a:r>
              <a:rPr lang="en-US" altLang="en-US" sz="2400" dirty="0" smtClean="0"/>
              <a:t>Attend Alateen Sponsor meetings/weekends in your district/Area.</a:t>
            </a:r>
          </a:p>
          <a:p>
            <a:r>
              <a:rPr lang="en-US" altLang="en-US" sz="2400" dirty="0" smtClean="0"/>
              <a:t>Use your personal and service Sponsors.</a:t>
            </a:r>
          </a:p>
          <a:p>
            <a:r>
              <a:rPr lang="en-US" altLang="en-US" sz="2400" dirty="0" smtClean="0"/>
              <a:t>Put your emotional and spiritual needs first.</a:t>
            </a:r>
          </a:p>
          <a:p>
            <a:r>
              <a:rPr lang="en-US" altLang="en-US" sz="2400" dirty="0" smtClean="0"/>
              <a:t>Take a break from sponsoring.  </a:t>
            </a:r>
          </a:p>
          <a:p>
            <a:endParaRPr lang="en-US" altLang="en-US" dirty="0" smtClean="0"/>
          </a:p>
        </p:txBody>
      </p:sp>
      <p:pic>
        <p:nvPicPr>
          <p:cNvPr id="15364" name="Picture 2" descr="C:\Documents and Settings\marylou\Local Settings\Temporary Internet Files\Content.IE5\0DLXM3KV\MCj0231045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4400" y="0"/>
            <a:ext cx="1879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childTnLst>
                          </p:cTn>
                        </p:par>
                        <p:par>
                          <p:cTn id="11" fill="hold" nodeType="afterGroup">
                            <p:stCondLst>
                              <p:cond delay="1000"/>
                            </p:stCondLst>
                            <p:childTnLst>
                              <p:par>
                                <p:cTn id="12" presetID="35" presetClass="entr" presetSubtype="0" fill="hold" nodeType="afterEffect">
                                  <p:stCondLst>
                                    <p:cond delay="0"/>
                                  </p:stCondLst>
                                  <p:childTnLst>
                                    <p:set>
                                      <p:cBhvr>
                                        <p:cTn id="13" dur="1" fill="hold">
                                          <p:stCondLst>
                                            <p:cond delay="0"/>
                                          </p:stCondLst>
                                        </p:cTn>
                                        <p:tgtEl>
                                          <p:spTgt spid="15364"/>
                                        </p:tgtEl>
                                        <p:attrNameLst>
                                          <p:attrName>style.visibility</p:attrName>
                                        </p:attrNameLst>
                                      </p:cBhvr>
                                      <p:to>
                                        <p:strVal val="visible"/>
                                      </p:to>
                                    </p:set>
                                    <p:animEffect transition="in" filter="fade">
                                      <p:cBhvr>
                                        <p:cTn id="14" dur="500"/>
                                        <p:tgtEl>
                                          <p:spTgt spid="15364"/>
                                        </p:tgtEl>
                                      </p:cBhvr>
                                    </p:animEffect>
                                    <p:anim calcmode="lin" valueType="num">
                                      <p:cBhvr>
                                        <p:cTn id="15" dur="500" fill="hold"/>
                                        <p:tgtEl>
                                          <p:spTgt spid="15364"/>
                                        </p:tgtEl>
                                        <p:attrNameLst>
                                          <p:attrName>style.rotation</p:attrName>
                                        </p:attrNameLst>
                                      </p:cBhvr>
                                      <p:tavLst>
                                        <p:tav tm="0">
                                          <p:val>
                                            <p:fltVal val="720"/>
                                          </p:val>
                                        </p:tav>
                                        <p:tav tm="100000">
                                          <p:val>
                                            <p:fltVal val="0"/>
                                          </p:val>
                                        </p:tav>
                                      </p:tavLst>
                                    </p:anim>
                                    <p:anim calcmode="lin" valueType="num">
                                      <p:cBhvr>
                                        <p:cTn id="16" dur="500" fill="hold"/>
                                        <p:tgtEl>
                                          <p:spTgt spid="15364"/>
                                        </p:tgtEl>
                                        <p:attrNameLst>
                                          <p:attrName>ppt_h</p:attrName>
                                        </p:attrNameLst>
                                      </p:cBhvr>
                                      <p:tavLst>
                                        <p:tav tm="0">
                                          <p:val>
                                            <p:fltVal val="0"/>
                                          </p:val>
                                        </p:tav>
                                        <p:tav tm="100000">
                                          <p:val>
                                            <p:strVal val="#ppt_h"/>
                                          </p:val>
                                        </p:tav>
                                      </p:tavLst>
                                    </p:anim>
                                    <p:anim calcmode="lin" valueType="num">
                                      <p:cBhvr>
                                        <p:cTn id="17" dur="500" fill="hold"/>
                                        <p:tgtEl>
                                          <p:spTgt spid="15364"/>
                                        </p:tgtEl>
                                        <p:attrNameLst>
                                          <p:attrName>ppt_w</p:attrName>
                                        </p:attrNameLst>
                                      </p:cBhvr>
                                      <p:tavLst>
                                        <p:tav tm="0">
                                          <p:val>
                                            <p:fltVal val="0"/>
                                          </p:val>
                                        </p:tav>
                                        <p:tav tm="100000">
                                          <p:val>
                                            <p:strVal val="#ppt_w"/>
                                          </p:val>
                                        </p:tav>
                                      </p:tavLst>
                                    </p:anim>
                                  </p:childTnLst>
                                </p:cTn>
                              </p:par>
                            </p:childTnLst>
                          </p:cTn>
                        </p:par>
                        <p:par>
                          <p:cTn id="18" fill="hold" nodeType="afterGroup">
                            <p:stCondLst>
                              <p:cond delay="1500"/>
                            </p:stCondLst>
                            <p:childTnLst>
                              <p:par>
                                <p:cTn id="19" presetID="3" presetClass="entr" presetSubtype="10" fill="hold" grpId="0" nodeType="afterEffect">
                                  <p:stCondLst>
                                    <p:cond delay="0"/>
                                  </p:stCondLst>
                                  <p:childTnLst>
                                    <p:set>
                                      <p:cBhvr>
                                        <p:cTn id="20"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21" dur="500"/>
                                        <p:tgtEl>
                                          <p:spTgt spid="15363">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26" dur="500"/>
                                        <p:tgtEl>
                                          <p:spTgt spid="15363">
                                            <p:txEl>
                                              <p:pRg st="1" end="1"/>
                                            </p:txEl>
                                          </p:spTgt>
                                        </p:tgtEl>
                                      </p:cBhvr>
                                    </p:animEffect>
                                  </p:childTnLst>
                                </p:cTn>
                              </p:par>
                            </p:childTnLst>
                          </p:cTn>
                        </p:par>
                        <p:par>
                          <p:cTn id="27" fill="hold" nodeType="afterGroup">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30" dur="500"/>
                                        <p:tgtEl>
                                          <p:spTgt spid="15363">
                                            <p:txEl>
                                              <p:pRg st="2" end="2"/>
                                            </p:txEl>
                                          </p:spTgt>
                                        </p:tgtEl>
                                      </p:cBhvr>
                                    </p:animEffect>
                                  </p:childTnLst>
                                </p:cTn>
                              </p:par>
                            </p:childTnLst>
                          </p:cTn>
                        </p:par>
                        <p:par>
                          <p:cTn id="31" fill="hold" nodeType="afterGroup">
                            <p:stCondLst>
                              <p:cond delay="1000"/>
                            </p:stCondLst>
                            <p:childTnLst>
                              <p:par>
                                <p:cTn id="32" presetID="3" presetClass="entr" presetSubtype="10" fill="hold" grpId="0" nodeType="afterEffect">
                                  <p:stCondLst>
                                    <p:cond delay="0"/>
                                  </p:stCondLst>
                                  <p:childTnLst>
                                    <p:set>
                                      <p:cBhvr>
                                        <p:cTn id="33"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34" dur="500"/>
                                        <p:tgtEl>
                                          <p:spTgt spid="15363">
                                            <p:txEl>
                                              <p:pRg st="3" end="3"/>
                                            </p:txEl>
                                          </p:spTgt>
                                        </p:tgtEl>
                                      </p:cBhvr>
                                    </p:animEffect>
                                  </p:childTnLst>
                                </p:cTn>
                              </p:par>
                            </p:childTnLst>
                          </p:cTn>
                        </p:par>
                        <p:par>
                          <p:cTn id="35" fill="hold" nodeType="afterGroup">
                            <p:stCondLst>
                              <p:cond delay="1500"/>
                            </p:stCondLst>
                            <p:childTnLst>
                              <p:par>
                                <p:cTn id="36" presetID="3" presetClass="entr" presetSubtype="10" fill="hold" grpId="0" nodeType="afterEffect">
                                  <p:stCondLst>
                                    <p:cond delay="0"/>
                                  </p:stCondLst>
                                  <p:childTnLst>
                                    <p:set>
                                      <p:cBhvr>
                                        <p:cTn id="37"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38" dur="500"/>
                                        <p:tgtEl>
                                          <p:spTgt spid="15363">
                                            <p:txEl>
                                              <p:pRg st="4" end="4"/>
                                            </p:txEl>
                                          </p:spTgt>
                                        </p:tgtEl>
                                      </p:cBhvr>
                                    </p:animEffect>
                                  </p:childTnLst>
                                </p:cTn>
                              </p:par>
                            </p:childTnLst>
                          </p:cTn>
                        </p:par>
                        <p:par>
                          <p:cTn id="39" fill="hold" nodeType="afterGroup">
                            <p:stCondLst>
                              <p:cond delay="2000"/>
                            </p:stCondLst>
                            <p:childTnLst>
                              <p:par>
                                <p:cTn id="40" presetID="3" presetClass="entr" presetSubtype="10" fill="hold" grpId="0" nodeType="afterEffect">
                                  <p:stCondLst>
                                    <p:cond delay="0"/>
                                  </p:stCondLst>
                                  <p:childTnLst>
                                    <p:set>
                                      <p:cBhvr>
                                        <p:cTn id="41" dur="1" fill="hold">
                                          <p:stCondLst>
                                            <p:cond delay="0"/>
                                          </p:stCondLst>
                                        </p:cTn>
                                        <p:tgtEl>
                                          <p:spTgt spid="15363">
                                            <p:txEl>
                                              <p:pRg st="5" end="5"/>
                                            </p:txEl>
                                          </p:spTgt>
                                        </p:tgtEl>
                                        <p:attrNameLst>
                                          <p:attrName>style.visibility</p:attrName>
                                        </p:attrNameLst>
                                      </p:cBhvr>
                                      <p:to>
                                        <p:strVal val="visible"/>
                                      </p:to>
                                    </p:set>
                                    <p:animEffect transition="in" filter="blinds(horizontal)">
                                      <p:cBhvr>
                                        <p:cTn id="42" dur="500"/>
                                        <p:tgtEl>
                                          <p:spTgt spid="15363">
                                            <p:txEl>
                                              <p:pRg st="5" end="5"/>
                                            </p:txEl>
                                          </p:spTgt>
                                        </p:tgtEl>
                                      </p:cBhvr>
                                    </p:animEffect>
                                  </p:childTnLst>
                                </p:cTn>
                              </p:par>
                            </p:childTnLst>
                          </p:cTn>
                        </p:par>
                        <p:par>
                          <p:cTn id="43" fill="hold" nodeType="afterGroup">
                            <p:stCondLst>
                              <p:cond delay="2500"/>
                            </p:stCondLst>
                            <p:childTnLst>
                              <p:par>
                                <p:cTn id="44" presetID="3" presetClass="entr" presetSubtype="10" fill="hold" grpId="0" nodeType="afterEffect">
                                  <p:stCondLst>
                                    <p:cond delay="0"/>
                                  </p:stCondLst>
                                  <p:childTnLst>
                                    <p:set>
                                      <p:cBhvr>
                                        <p:cTn id="45" dur="1" fill="hold">
                                          <p:stCondLst>
                                            <p:cond delay="0"/>
                                          </p:stCondLst>
                                        </p:cTn>
                                        <p:tgtEl>
                                          <p:spTgt spid="15363">
                                            <p:txEl>
                                              <p:pRg st="6" end="6"/>
                                            </p:txEl>
                                          </p:spTgt>
                                        </p:tgtEl>
                                        <p:attrNameLst>
                                          <p:attrName>style.visibility</p:attrName>
                                        </p:attrNameLst>
                                      </p:cBhvr>
                                      <p:to>
                                        <p:strVal val="visible"/>
                                      </p:to>
                                    </p:set>
                                    <p:animEffect transition="in" filter="blinds(horizontal)">
                                      <p:cBhvr>
                                        <p:cTn id="46"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36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5424</TotalTime>
  <Words>3946</Words>
  <Application>Microsoft Office PowerPoint</Application>
  <PresentationFormat>On-screen Show (4:3)</PresentationFormat>
  <Paragraphs>351</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NewsPrint</vt:lpstr>
      <vt:lpstr>   Part B: Conflict  Alateens in difficult situations (“Tough Stuff”) Interactions with parents Public Outreach—building attendance  Broken Anonymity Finances    </vt:lpstr>
      <vt:lpstr> Dealing with Conflict</vt:lpstr>
      <vt:lpstr>Conflict between Alateens and an Alateen Group Sponsor</vt:lpstr>
      <vt:lpstr>Conflict between  Alateen Group Sponsors</vt:lpstr>
      <vt:lpstr>Alateen Group Sponsors in conflict with the Area </vt:lpstr>
      <vt:lpstr>Alateens and  Difficult Situations </vt:lpstr>
      <vt:lpstr>  Difficult Situations    When you encounter tough stuff</vt:lpstr>
      <vt:lpstr>Difficult Situations  Detaching from things you hear in Alateen</vt:lpstr>
      <vt:lpstr>Difficult Situations  Avoiding Sponsor burnout</vt:lpstr>
      <vt:lpstr>Interactions with parents  When parents ask questions</vt:lpstr>
      <vt:lpstr>Interacting with Parents  When parents ask questions</vt:lpstr>
      <vt:lpstr>Anonymity</vt:lpstr>
      <vt:lpstr>Anonymity  Challenges of technology</vt:lpstr>
      <vt:lpstr>Anonymity  Challenges of technology</vt:lpstr>
      <vt:lpstr>Anonymity  Challenges of technology</vt:lpstr>
      <vt:lpstr> Financial Challenges</vt:lpstr>
      <vt:lpstr> Financial Challenges</vt:lpstr>
      <vt:lpstr>Applying the Traditions in Alateen meetings/events and in Alateen service</vt:lpstr>
      <vt:lpstr>Public Outreach The challenge of attracting teens to the group</vt:lpstr>
      <vt:lpstr>Public Outreach The challenge of attracting teens to the group</vt:lpstr>
      <vt:lpstr>Alateen Training Module IV   Dealing with Challenges in Alateen</vt:lpstr>
    </vt:vector>
  </TitlesOfParts>
  <Company>afgwso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Al-Anon Members Involved in Alateen Service</dc:title>
  <dc:creator>Marylou</dc:creator>
  <cp:lastModifiedBy>MaryLou Mahlman</cp:lastModifiedBy>
  <cp:revision>405</cp:revision>
  <cp:lastPrinted>2016-08-19T15:39:10Z</cp:lastPrinted>
  <dcterms:created xsi:type="dcterms:W3CDTF">2007-09-18T20:41:48Z</dcterms:created>
  <dcterms:modified xsi:type="dcterms:W3CDTF">2016-08-19T15:42:33Z</dcterms:modified>
</cp:coreProperties>
</file>