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sldIdLst>
    <p:sldId id="256" r:id="rId2"/>
    <p:sldId id="257" r:id="rId3"/>
    <p:sldId id="258" r:id="rId4"/>
    <p:sldId id="266" r:id="rId5"/>
    <p:sldId id="261" r:id="rId6"/>
    <p:sldId id="263" r:id="rId7"/>
    <p:sldId id="260" r:id="rId8"/>
    <p:sldId id="264" r:id="rId9"/>
  </p:sldIdLst>
  <p:sldSz cx="12192000" cy="6858000"/>
  <p:notesSz cx="6858000" cy="2200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est User" initials="GU" lastIdx="1" clrIdx="0">
    <p:extLst/>
  </p:cmAuthor>
  <p:cmAuthor id="2" name="Guest User" initials="GU [2]" lastIdx="5" clrIdx="1">
    <p:extLst/>
  </p:cmAuthor>
  <p:cmAuthor id="3" name="HP" initials="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4521" autoAdjust="0"/>
  </p:normalViewPr>
  <p:slideViewPr>
    <p:cSldViewPr snapToGrid="0">
      <p:cViewPr varScale="1">
        <p:scale>
          <a:sx n="114" d="100"/>
          <a:sy n="114" d="100"/>
        </p:scale>
        <p:origin x="18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2-07T10:07:04.265" idx="1">
    <p:pos x="10" y="10"/>
    <p:text>you and YOUR Board Connect
</p:text>
    <p:extLst>
      <p:ext uri="{C676402C-5697-4E1C-873F-D02D1690AC5C}">
        <p15:threadingInfo xmlns:p15="http://schemas.microsoft.com/office/powerpoint/2012/main" timeZoneBias="480"/>
      </p:ext>
    </p:extLst>
  </p:cm>
  <p:cm authorId="2" dt="2019-02-07T10:07:42.796" idx="2">
    <p:pos x="106" y="106"/>
    <p:text>This is choppy. not sure how to re-word it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650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65088"/>
          </a:xfrm>
          <a:prstGeom prst="rect">
            <a:avLst/>
          </a:prstGeom>
        </p:spPr>
        <p:txBody>
          <a:bodyPr vert="horz" lIns="91440" tIns="45720" rIns="91440" bIns="45720" rtlCol="0"/>
          <a:lstStyle>
            <a:lvl1pPr algn="r">
              <a:defRPr sz="1200"/>
            </a:lvl1pPr>
          </a:lstStyle>
          <a:p>
            <a:fld id="{4785B49F-0F68-468C-B503-1A553F2AF174}" type="datetimeFigureOut">
              <a:rPr lang="en-US"/>
              <a:t>4/24/2019</a:t>
            </a:fld>
            <a:endParaRPr lang="en-US"/>
          </a:p>
        </p:txBody>
      </p:sp>
      <p:sp>
        <p:nvSpPr>
          <p:cNvPr id="4" name="Slide Image Placeholder 3"/>
          <p:cNvSpPr>
            <a:spLocks noGrp="1" noRot="1" noChangeAspect="1"/>
          </p:cNvSpPr>
          <p:nvPr>
            <p:ph type="sldImg" idx="2"/>
          </p:nvPr>
        </p:nvSpPr>
        <p:spPr>
          <a:xfrm>
            <a:off x="3041650" y="160338"/>
            <a:ext cx="774700" cy="434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619125"/>
            <a:ext cx="5486400" cy="5064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220788"/>
            <a:ext cx="2971800" cy="650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1220788"/>
            <a:ext cx="2971800" cy="65087"/>
          </a:xfrm>
          <a:prstGeom prst="rect">
            <a:avLst/>
          </a:prstGeom>
        </p:spPr>
        <p:txBody>
          <a:bodyPr vert="horz" lIns="91440" tIns="45720" rIns="91440" bIns="45720" rtlCol="0" anchor="b"/>
          <a:lstStyle>
            <a:lvl1pPr algn="r">
              <a:defRPr sz="1200"/>
            </a:lvl1pPr>
          </a:lstStyle>
          <a:p>
            <a:fld id="{5CB660D7-29F0-46B6-BB9A-7F1A1552FF54}" type="slidenum">
              <a:rPr lang="en-US"/>
              <a:t>‹#›</a:t>
            </a:fld>
            <a:endParaRPr lang="en-US"/>
          </a:p>
        </p:txBody>
      </p:sp>
    </p:spTree>
    <p:extLst>
      <p:ext uri="{BB962C8B-B14F-4D97-AF65-F5344CB8AC3E}">
        <p14:creationId xmlns:p14="http://schemas.microsoft.com/office/powerpoint/2010/main" val="204977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Today we are presenting the "</a:t>
            </a:r>
            <a:r>
              <a:rPr lang="en-US" dirty="0"/>
              <a:t>Road Trip! You and Your Board Connect" event so you as delegates can extend the invitation to your Area.</a:t>
            </a:r>
          </a:p>
          <a:p>
            <a:endParaRPr lang="en-US" dirty="0">
              <a:cs typeface="Calibri"/>
            </a:endParaRPr>
          </a:p>
          <a:p>
            <a:r>
              <a:rPr lang="en-US" dirty="0">
                <a:cs typeface="Calibri"/>
              </a:rPr>
              <a:t>We began Road Trip! You and your Board Connect, in </a:t>
            </a:r>
            <a:r>
              <a:rPr lang="en-US" dirty="0"/>
              <a:t>St. John’s, Newfoundland</a:t>
            </a:r>
            <a:endParaRPr lang="en-US" dirty="0">
              <a:cs typeface="Calibri"/>
            </a:endParaRPr>
          </a:p>
          <a:p>
            <a:r>
              <a:rPr lang="en-US" dirty="0"/>
              <a:t>July 19, 2014 it was call </a:t>
            </a:r>
            <a:r>
              <a:rPr lang="en-US" b="1" dirty="0"/>
              <a:t>Meet the Board</a:t>
            </a:r>
            <a:r>
              <a:rPr lang="en-US" dirty="0"/>
              <a:t> at that time. This</a:t>
            </a:r>
            <a:r>
              <a:rPr lang="en-US" baseline="0" dirty="0"/>
              <a:t> quickly </a:t>
            </a:r>
            <a:r>
              <a:rPr lang="en-US" u="none" baseline="0" dirty="0"/>
              <a:t>became</a:t>
            </a:r>
            <a:r>
              <a:rPr lang="en-US" u="none" strike="noStrike" dirty="0"/>
              <a:t> an opportunity for the entire Board and Executive Committee</a:t>
            </a:r>
            <a:r>
              <a:rPr lang="en-US" dirty="0"/>
              <a:t> </a:t>
            </a:r>
            <a:r>
              <a:rPr lang="en-US" u="none" strike="noStrike" dirty="0"/>
              <a:t> to interact with the fellowship,</a:t>
            </a:r>
            <a:r>
              <a:rPr lang="en-US" u="none" strike="noStrike" baseline="0" dirty="0"/>
              <a:t> and </a:t>
            </a:r>
            <a:r>
              <a:rPr lang="en-US" dirty="0"/>
              <a:t>for the fellowship to learn</a:t>
            </a:r>
            <a:r>
              <a:rPr lang="en-US" u="none" strike="noStrike" baseline="0" dirty="0"/>
              <a:t> what many of the Board and </a:t>
            </a:r>
            <a:r>
              <a:rPr lang="en-US" dirty="0"/>
              <a:t>Executive Committee</a:t>
            </a:r>
            <a:r>
              <a:rPr lang="en-US" u="none" strike="noStrike" baseline="0" dirty="0"/>
              <a:t> members are doing.</a:t>
            </a:r>
            <a:r>
              <a:rPr lang="en-US" dirty="0"/>
              <a:t> </a:t>
            </a:r>
            <a:r>
              <a:rPr lang="en-US" u="none" strike="noStrike" baseline="0" dirty="0"/>
              <a:t> </a:t>
            </a:r>
            <a:r>
              <a:rPr lang="en-US" b="0" dirty="0"/>
              <a:t>Typically, </a:t>
            </a:r>
            <a:r>
              <a:rPr lang="en-US" dirty="0"/>
              <a:t>new trustees attend there first Board meeting in July and planning for an event so soon after WSC was difficult.</a:t>
            </a:r>
            <a:r>
              <a:rPr lang="en-US" b="1" baseline="0" dirty="0"/>
              <a:t> </a:t>
            </a:r>
            <a:r>
              <a:rPr lang="en-US" dirty="0"/>
              <a:t>It was then moved to October and new trustees had a chance to come on board. The name changed in 2016 to Road Trip! You and Your Board Connect. </a:t>
            </a:r>
            <a:endParaRPr lang="en-US" dirty="0">
              <a:cs typeface="Calibri"/>
            </a:endParaRPr>
          </a:p>
          <a:p>
            <a:endParaRPr lang="en-US" dirty="0">
              <a:cs typeface="Calibri"/>
            </a:endParaRPr>
          </a:p>
          <a:p>
            <a:r>
              <a:rPr lang="en-US" dirty="0">
                <a:cs typeface="Calibri"/>
              </a:rPr>
              <a:t>We have taken Road Trip to:  </a:t>
            </a:r>
            <a:endParaRPr lang="en-US" dirty="0"/>
          </a:p>
          <a:p>
            <a:r>
              <a:rPr lang="en-US" b="1" dirty="0">
                <a:cs typeface="Calibri"/>
              </a:rPr>
              <a:t>Newfoundland, Alberta ,</a:t>
            </a:r>
            <a:r>
              <a:rPr lang="en-US" b="1" dirty="0"/>
              <a:t> Arkansas, Colorado and Texas. </a:t>
            </a:r>
            <a:endParaRPr lang="en-US" b="1" dirty="0">
              <a:cs typeface="Calibri"/>
            </a:endParaRPr>
          </a:p>
          <a:p>
            <a:r>
              <a:rPr lang="en-US" dirty="0"/>
              <a:t> This year will make the 6th Road Trip!</a:t>
            </a:r>
            <a:endParaRPr lang="en-US" dirty="0">
              <a:cs typeface="Calibri"/>
            </a:endParaRPr>
          </a:p>
          <a:p>
            <a:endParaRPr lang="en-US" dirty="0">
              <a:cs typeface="Calibri"/>
            </a:endParaRPr>
          </a:p>
          <a:p>
            <a:r>
              <a:rPr lang="en-US" dirty="0">
                <a:cs typeface="Calibri"/>
              </a:rPr>
              <a:t>Each year the WG creates evaluation for the  members attending and uses them to assist the next years event.</a:t>
            </a:r>
          </a:p>
          <a:p>
            <a:r>
              <a:rPr lang="en-US" dirty="0">
                <a:cs typeface="Calibri"/>
              </a:rPr>
              <a:t>The Road Trip! has been evolving, with great success. </a:t>
            </a:r>
          </a:p>
          <a:p>
            <a:r>
              <a:rPr lang="en-US" b="1" dirty="0">
                <a:cs typeface="Calibri"/>
              </a:rPr>
              <a:t>(CLICK)</a:t>
            </a:r>
          </a:p>
        </p:txBody>
      </p:sp>
      <p:sp>
        <p:nvSpPr>
          <p:cNvPr id="4" name="Slide Number Placeholder 3"/>
          <p:cNvSpPr>
            <a:spLocks noGrp="1"/>
          </p:cNvSpPr>
          <p:nvPr>
            <p:ph type="sldNum" sz="quarter" idx="5"/>
          </p:nvPr>
        </p:nvSpPr>
        <p:spPr/>
        <p:txBody>
          <a:bodyPr/>
          <a:lstStyle/>
          <a:p>
            <a:fld id="{5CB660D7-29F0-46B6-BB9A-7F1A1552FF54}" type="slidenum">
              <a:rPr lang="en-US"/>
              <a:t>1</a:t>
            </a:fld>
            <a:endParaRPr lang="en-US"/>
          </a:p>
        </p:txBody>
      </p:sp>
    </p:spTree>
    <p:extLst>
      <p:ext uri="{BB962C8B-B14F-4D97-AF65-F5344CB8AC3E}">
        <p14:creationId xmlns:p14="http://schemas.microsoft.com/office/powerpoint/2010/main" val="3992529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The Board of Trustees, and the members of the Executive Committee have their Board Meeting in a selected city and stay an extra day to have an event that usually last from 9 a.m. to 4:30p.m. we call it </a:t>
            </a:r>
            <a:r>
              <a:rPr lang="en-US" b="1" dirty="0">
                <a:cs typeface="Calibri"/>
              </a:rPr>
              <a:t>Road Trip! You and Your Board Connect!</a:t>
            </a:r>
          </a:p>
          <a:p>
            <a:endParaRPr lang="en-US" dirty="0">
              <a:cs typeface="Calibri"/>
            </a:endParaRPr>
          </a:p>
          <a:p>
            <a:r>
              <a:rPr lang="en-US" dirty="0">
                <a:cs typeface="Calibri"/>
              </a:rPr>
              <a:t> The Road</a:t>
            </a:r>
            <a:r>
              <a:rPr lang="en-US" baseline="0" dirty="0">
                <a:cs typeface="Calibri"/>
              </a:rPr>
              <a:t> Trip!</a:t>
            </a:r>
            <a:r>
              <a:rPr lang="en-US" dirty="0">
                <a:cs typeface="Calibri"/>
              </a:rPr>
              <a:t> WG creates a full, fast moving agenda, packed with  presentations on how the different committees of the Board and Executive</a:t>
            </a:r>
            <a:r>
              <a:rPr lang="en-US" baseline="0" dirty="0">
                <a:cs typeface="Calibri"/>
              </a:rPr>
              <a:t> Committee</a:t>
            </a:r>
            <a:r>
              <a:rPr lang="en-US" dirty="0">
                <a:cs typeface="Calibri"/>
              </a:rPr>
              <a:t> work. Staff not only works behind the scenes in helping us put this event together, they play an important role in supporting the committees as you will hear at the event itself. Members get a first hand look at the business portion of our fellowship. A round table breakout discussion with topics submitted by the hosting area, is always a hit at the Road Trip! an example of these topics might be reaching out to rural areas or  discussions about our legacies, to name a few. Also brief shares from the</a:t>
            </a:r>
            <a:r>
              <a:rPr lang="en-US" baseline="0" dirty="0">
                <a:cs typeface="Calibri"/>
              </a:rPr>
              <a:t> Board and Executive Committee, members</a:t>
            </a:r>
            <a:r>
              <a:rPr lang="en-US" dirty="0">
                <a:cs typeface="Calibri"/>
              </a:rPr>
              <a:t> </a:t>
            </a:r>
            <a:r>
              <a:rPr lang="en-US" dirty="0"/>
              <a:t>really </a:t>
            </a:r>
            <a:r>
              <a:rPr lang="en-US" dirty="0">
                <a:cs typeface="Calibri"/>
              </a:rPr>
              <a:t>seem</a:t>
            </a:r>
            <a:r>
              <a:rPr lang="en-US" baseline="0" dirty="0">
                <a:cs typeface="Calibri"/>
              </a:rPr>
              <a:t> enjoy</a:t>
            </a:r>
            <a:r>
              <a:rPr lang="en-US" dirty="0">
                <a:cs typeface="Calibri"/>
              </a:rPr>
              <a:t> </a:t>
            </a:r>
            <a:r>
              <a:rPr lang="en-US" baseline="0" dirty="0">
                <a:cs typeface="Calibri"/>
              </a:rPr>
              <a:t> all of it.</a:t>
            </a:r>
            <a:r>
              <a:rPr lang="en-US" dirty="0">
                <a:cs typeface="Calibri"/>
              </a:rPr>
              <a:t> </a:t>
            </a:r>
            <a:endParaRPr lang="en-US" b="1" dirty="0">
              <a:cs typeface="Calibri"/>
            </a:endParaRPr>
          </a:p>
          <a:p>
            <a:endParaRPr lang="en-US" dirty="0">
              <a:cs typeface="Calibri"/>
            </a:endParaRPr>
          </a:p>
          <a:p>
            <a:r>
              <a:rPr lang="en-US" dirty="0">
                <a:cs typeface="Calibri"/>
              </a:rPr>
              <a:t>A delicious lunch, is provided by the hotel and  fellowship continues throughout the day. </a:t>
            </a:r>
          </a:p>
          <a:p>
            <a:r>
              <a:rPr lang="en-US" dirty="0">
                <a:cs typeface="Calibri"/>
              </a:rPr>
              <a:t> At the conclusion of Board Week the energy continues to ignite, as we prepare for the event and we are reminded of our first tradition and love of Al-Anon.</a:t>
            </a:r>
            <a:endParaRPr lang="en-US" dirty="0"/>
          </a:p>
          <a:p>
            <a:endParaRPr lang="en-US" dirty="0">
              <a:cs typeface="Calibri"/>
            </a:endParaRPr>
          </a:p>
          <a:p>
            <a:r>
              <a:rPr lang="en-US" b="1" dirty="0">
                <a:cs typeface="Calibri"/>
              </a:rPr>
              <a:t>GOAL: All participants will realize that we are all Al-Anon members, working in different capacities, for the good of the fellowship </a:t>
            </a:r>
          </a:p>
          <a:p>
            <a:endParaRPr lang="en-US" dirty="0"/>
          </a:p>
          <a:p>
            <a:r>
              <a:rPr lang="en-US" b="1" dirty="0"/>
              <a:t>(CLICK)</a:t>
            </a:r>
            <a:endParaRPr lang="en-US" dirty="0"/>
          </a:p>
          <a:p>
            <a:endParaRPr lang="en-US" dirty="0">
              <a:cs typeface="Calibri"/>
            </a:endParaRP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5CB660D7-29F0-46B6-BB9A-7F1A1552FF54}" type="slidenum">
              <a:rPr lang="en-US"/>
              <a:t>2</a:t>
            </a:fld>
            <a:endParaRPr lang="en-US"/>
          </a:p>
        </p:txBody>
      </p:sp>
    </p:spTree>
    <p:extLst>
      <p:ext uri="{BB962C8B-B14F-4D97-AF65-F5344CB8AC3E}">
        <p14:creationId xmlns:p14="http://schemas.microsoft.com/office/powerpoint/2010/main" val="2358234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Houston Texas, was no exception to the fellowship that was shared.</a:t>
            </a:r>
          </a:p>
          <a:p>
            <a:endParaRPr lang="en-US" dirty="0">
              <a:cs typeface="Calibri"/>
            </a:endParaRPr>
          </a:p>
          <a:p>
            <a:r>
              <a:rPr lang="en-US" dirty="0">
                <a:cs typeface="Calibri"/>
              </a:rPr>
              <a:t>Things that are new:</a:t>
            </a:r>
          </a:p>
          <a:p>
            <a:pPr marL="171450" indent="-171450">
              <a:buFont typeface="Wingdings"/>
              <a:buChar char="§"/>
            </a:pPr>
            <a:r>
              <a:rPr lang="en-US" dirty="0">
                <a:cs typeface="Calibri"/>
              </a:rPr>
              <a:t>Registration was online and taken care of by the WSO</a:t>
            </a:r>
          </a:p>
          <a:p>
            <a:pPr marL="171450" indent="-171450">
              <a:buFont typeface="Wingdings"/>
              <a:buChar char="§"/>
            </a:pPr>
            <a:r>
              <a:rPr lang="en-US" dirty="0">
                <a:cs typeface="Calibri"/>
              </a:rPr>
              <a:t>Members had the option to fill out the evaluations online, WE are making progress in technology.</a:t>
            </a:r>
          </a:p>
          <a:p>
            <a:pPr marL="0" indent="0">
              <a:buFont typeface="Wingdings"/>
              <a:buNone/>
            </a:pPr>
            <a:endParaRPr lang="en-US" dirty="0">
              <a:cs typeface="Calibri"/>
            </a:endParaRPr>
          </a:p>
          <a:p>
            <a:r>
              <a:rPr lang="en-US" dirty="0">
                <a:cs typeface="Calibri"/>
              </a:rPr>
              <a:t>Members from Arizona, Kentucky,  </a:t>
            </a:r>
            <a:r>
              <a:rPr lang="en-US" dirty="0" err="1">
                <a:cs typeface="Calibri"/>
              </a:rPr>
              <a:t>Lousiana</a:t>
            </a:r>
            <a:r>
              <a:rPr lang="en-US" dirty="0">
                <a:cs typeface="Calibri"/>
              </a:rPr>
              <a:t>, Manitoba, Minnesota, Missouri, and Nevada took a road trip of their own to join us in Houston. As we mentioned at 2018  WSC, members came by plane, train and car, </a:t>
            </a:r>
            <a:r>
              <a:rPr lang="en-US" b="1" dirty="0">
                <a:cs typeface="Calibri"/>
              </a:rPr>
              <a:t>as yet we do not think anyone came by boat! </a:t>
            </a:r>
          </a:p>
          <a:p>
            <a:pPr marL="171450" indent="-171450">
              <a:buFont typeface="Wingdings"/>
              <a:buChar char="§"/>
            </a:pPr>
            <a:endParaRPr lang="en-US" dirty="0">
              <a:cs typeface="Calibri"/>
            </a:endParaRPr>
          </a:p>
          <a:p>
            <a:pPr marL="171450" indent="-171450">
              <a:buFont typeface="Wingdings"/>
              <a:buChar char="§"/>
            </a:pPr>
            <a:r>
              <a:rPr lang="en-US" b="1" dirty="0"/>
              <a:t>(CLICK)</a:t>
            </a:r>
            <a:endParaRPr lang="en-US" dirty="0">
              <a:cs typeface="Calibri"/>
            </a:endParaRPr>
          </a:p>
        </p:txBody>
      </p:sp>
      <p:sp>
        <p:nvSpPr>
          <p:cNvPr id="4" name="Slide Number Placeholder 3"/>
          <p:cNvSpPr>
            <a:spLocks noGrp="1"/>
          </p:cNvSpPr>
          <p:nvPr>
            <p:ph type="sldNum" sz="quarter" idx="5"/>
          </p:nvPr>
        </p:nvSpPr>
        <p:spPr/>
        <p:txBody>
          <a:bodyPr/>
          <a:lstStyle/>
          <a:p>
            <a:fld id="{5CB660D7-29F0-46B6-BB9A-7F1A1552FF54}" type="slidenum">
              <a:rPr lang="en-US"/>
              <a:t>3</a:t>
            </a:fld>
            <a:endParaRPr lang="en-US"/>
          </a:p>
        </p:txBody>
      </p:sp>
    </p:spTree>
    <p:extLst>
      <p:ext uri="{BB962C8B-B14F-4D97-AF65-F5344CB8AC3E}">
        <p14:creationId xmlns:p14="http://schemas.microsoft.com/office/powerpoint/2010/main" val="1289505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Calibri"/>
              </a:rPr>
              <a:t>Presenter reads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Calibri"/>
            </a:endParaRP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3600" b="0" i="0" u="none" strike="noStrike" kern="1200" cap="none" spc="0" normalizeH="0" baseline="0" noProof="0" dirty="0">
                <a:ln>
                  <a:noFill/>
                </a:ln>
                <a:solidFill>
                  <a:prstClr val="black"/>
                </a:solidFill>
                <a:effectLst/>
                <a:uLnTx/>
                <a:uFillTx/>
                <a:latin typeface="Arial Black"/>
                <a:ea typeface="+mn-ea"/>
                <a:cs typeface="Calibri"/>
              </a:rPr>
              <a:t>“Because of the unconditional love you receive in Al-Anon, I am able to give back unconditionally.”</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3600" b="0" i="0" u="none" strike="noStrike" kern="1200" cap="none" spc="0" normalizeH="0" baseline="0" noProof="0" dirty="0">
                <a:ln>
                  <a:noFill/>
                </a:ln>
                <a:solidFill>
                  <a:prstClr val="black"/>
                </a:solidFill>
                <a:effectLst/>
                <a:uLnTx/>
                <a:uFillTx/>
                <a:latin typeface="Arial Black"/>
                <a:ea typeface="+mn-ea"/>
                <a:cs typeface="Calibri"/>
              </a:rPr>
              <a:t> "Service is not a chore; it is a lot of fun and great growth.”</a:t>
            </a:r>
          </a:p>
          <a:p>
            <a:pPr marL="228600" marR="0" lvl="0" indent="-228600" algn="l" defTabSz="914400" rtl="0" eaLnBrk="1" fontAlgn="auto" latinLnBrk="0" hangingPunct="1">
              <a:lnSpc>
                <a:spcPct val="90000"/>
              </a:lnSpc>
              <a:spcBef>
                <a:spcPts val="1000"/>
              </a:spcBef>
              <a:spcAft>
                <a:spcPts val="0"/>
              </a:spcAft>
              <a:buClrTx/>
              <a:buSzTx/>
              <a:buFont typeface="Courier New" panose="02070309020205020404" pitchFamily="49" charset="0"/>
              <a:buChar char="o"/>
              <a:tabLst/>
              <a:defRPr/>
            </a:pPr>
            <a:r>
              <a:rPr kumimoji="0" lang="en-US" sz="3600" b="0" i="0" u="none" strike="noStrike" kern="1200" cap="none" spc="0" normalizeH="0" baseline="0" noProof="0" dirty="0">
                <a:ln>
                  <a:noFill/>
                </a:ln>
                <a:solidFill>
                  <a:prstClr val="black"/>
                </a:solidFill>
                <a:effectLst/>
                <a:uLnTx/>
                <a:uFillTx/>
                <a:latin typeface="Arial Black"/>
                <a:ea typeface="+mn-ea"/>
                <a:cs typeface="Calibri"/>
              </a:rPr>
              <a:t> "Road Trip! is like Al-Anon on steroids."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Calibri"/>
              </a:rPr>
              <a:t>These are actual quotes from the members that attended Road Trip! In Houston. We ask members to write down a take-away from the event, we chose just a few to help convey what members actually thought.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Calibri"/>
              </a:rPr>
              <a:t>At every Road Trip! We have heard from members, how they are surprised that the Board and Exec Committee are just like them, all Al-Anon members. Presenters always give a brief share before their presentations. On the survey we ask members if they could see themselves as a member of the Board, Exec Committee or even as a future ED. The results have always been better than half of the members see that as a possibility.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(CLICK)</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CB660D7-29F0-46B6-BB9A-7F1A1552FF54}" type="slidenum">
              <a:rPr lang="en-US" smtClean="0"/>
              <a:t>4</a:t>
            </a:fld>
            <a:endParaRPr lang="en-US"/>
          </a:p>
        </p:txBody>
      </p:sp>
    </p:spTree>
    <p:extLst>
      <p:ext uri="{BB962C8B-B14F-4D97-AF65-F5344CB8AC3E}">
        <p14:creationId xmlns:p14="http://schemas.microsoft.com/office/powerpoint/2010/main" val="405239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What ever it takes to get you to this years Road</a:t>
            </a:r>
            <a:r>
              <a:rPr lang="en-US" baseline="0" dirty="0"/>
              <a:t> Trip!</a:t>
            </a:r>
            <a:r>
              <a:rPr lang="en-US" dirty="0"/>
              <a:t> 2019 in Seattle –</a:t>
            </a:r>
            <a:r>
              <a:rPr lang="en-US" b="1" dirty="0"/>
              <a:t>maybe a boat, a kayak or a ferry?-</a:t>
            </a:r>
            <a:r>
              <a:rPr lang="en-US" dirty="0"/>
              <a:t> do not miss out. Rumor has it that the Washington Area is very excited to be hosting 2019 Road Trip! You and Your Board Connect! Information will be found on AFG Connects. </a:t>
            </a:r>
            <a:endParaRPr lang="en-US" b="1" dirty="0">
              <a:cs typeface="Calibri"/>
            </a:endParaRPr>
          </a:p>
          <a:p>
            <a:r>
              <a:rPr lang="en-US" b="1" dirty="0"/>
              <a:t>(CLICK)</a:t>
            </a:r>
            <a:endParaRPr lang="en-US" dirty="0"/>
          </a:p>
        </p:txBody>
      </p:sp>
      <p:sp>
        <p:nvSpPr>
          <p:cNvPr id="4" name="Slide Number Placeholder 3"/>
          <p:cNvSpPr>
            <a:spLocks noGrp="1"/>
          </p:cNvSpPr>
          <p:nvPr>
            <p:ph type="sldNum" sz="quarter" idx="10"/>
          </p:nvPr>
        </p:nvSpPr>
        <p:spPr/>
        <p:txBody>
          <a:bodyPr/>
          <a:lstStyle/>
          <a:p>
            <a:fld id="{5CB660D7-29F0-46B6-BB9A-7F1A1552FF54}" type="slidenum">
              <a:rPr lang="en-US" smtClean="0"/>
              <a:t>5</a:t>
            </a:fld>
            <a:endParaRPr lang="en-US"/>
          </a:p>
        </p:txBody>
      </p:sp>
    </p:spTree>
    <p:extLst>
      <p:ext uri="{BB962C8B-B14F-4D97-AF65-F5344CB8AC3E}">
        <p14:creationId xmlns:p14="http://schemas.microsoft.com/office/powerpoint/2010/main" val="278359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recommendation for the Road Trip was to continue the trial until 2019, the Road Trip WG was to make a new recommendation  in January 2019.  At the January Board meeting</a:t>
            </a:r>
            <a:r>
              <a:rPr lang="en-US" baseline="0" dirty="0"/>
              <a:t> it was decided that because of the </a:t>
            </a:r>
            <a:r>
              <a:rPr lang="en-US" dirty="0"/>
              <a:t> </a:t>
            </a:r>
            <a:r>
              <a:rPr lang="en-US" baseline="0" dirty="0"/>
              <a:t>success of the Road Trip! we will continue</a:t>
            </a:r>
            <a:r>
              <a:rPr lang="en-US" dirty="0"/>
              <a:t> the trial</a:t>
            </a:r>
            <a:r>
              <a:rPr lang="en-US" baseline="0" dirty="0"/>
              <a:t> for the next three years</a:t>
            </a:r>
            <a:r>
              <a:rPr lang="en-US" dirty="0"/>
              <a:t> from 2020 to 2022. </a:t>
            </a:r>
            <a:r>
              <a:rPr lang="en-US" baseline="0" dirty="0"/>
              <a:t> The Board </a:t>
            </a:r>
            <a:r>
              <a:rPr lang="en-US" dirty="0"/>
              <a:t>considered</a:t>
            </a:r>
            <a:r>
              <a:rPr lang="en-US" baseline="0" dirty="0"/>
              <a:t> many factors in making </a:t>
            </a:r>
            <a:r>
              <a:rPr lang="en-US" dirty="0"/>
              <a:t>this</a:t>
            </a:r>
            <a:r>
              <a:rPr lang="en-US" baseline="0" dirty="0"/>
              <a:t> decision; Value to the fellowship, expenses, feedback</a:t>
            </a:r>
            <a:r>
              <a:rPr lang="en-US" dirty="0"/>
              <a:t> from the members. We had </a:t>
            </a:r>
            <a:r>
              <a:rPr lang="en-US" b="1" dirty="0"/>
              <a:t>19 </a:t>
            </a:r>
            <a:r>
              <a:rPr lang="en-US" dirty="0"/>
              <a:t>areas submit bids last year, which again supports the Board's decision to keep going with Road Trip!</a:t>
            </a:r>
          </a:p>
          <a:p>
            <a:r>
              <a:rPr lang="en-US" b="1" dirty="0"/>
              <a:t>(CLICK)</a:t>
            </a:r>
            <a:endParaRPr lang="en-US" dirty="0"/>
          </a:p>
        </p:txBody>
      </p:sp>
      <p:sp>
        <p:nvSpPr>
          <p:cNvPr id="4" name="Slide Number Placeholder 3"/>
          <p:cNvSpPr>
            <a:spLocks noGrp="1"/>
          </p:cNvSpPr>
          <p:nvPr>
            <p:ph type="sldNum" sz="quarter" idx="10"/>
          </p:nvPr>
        </p:nvSpPr>
        <p:spPr/>
        <p:txBody>
          <a:bodyPr/>
          <a:lstStyle/>
          <a:p>
            <a:fld id="{5CB660D7-29F0-46B6-BB9A-7F1A1552FF54}" type="slidenum">
              <a:rPr lang="en-US" smtClean="0"/>
              <a:t>6</a:t>
            </a:fld>
            <a:endParaRPr lang="en-US"/>
          </a:p>
        </p:txBody>
      </p:sp>
    </p:spTree>
    <p:extLst>
      <p:ext uri="{BB962C8B-B14F-4D97-AF65-F5344CB8AC3E}">
        <p14:creationId xmlns:p14="http://schemas.microsoft.com/office/powerpoint/2010/main" val="1737467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is the date that the Road Trip! 2020 will take place. WOO HOO!</a:t>
            </a:r>
          </a:p>
          <a:p>
            <a:endParaRPr lang="en-US" dirty="0">
              <a:cs typeface="Calibri"/>
            </a:endParaRPr>
          </a:p>
          <a:p>
            <a:r>
              <a:rPr lang="en-US" dirty="0">
                <a:cs typeface="Calibri"/>
              </a:rPr>
              <a:t>You will be handed all the information that is need to complete the registration process for your area to host the next Road Trip! ( volunteers will pass out the invitation)</a:t>
            </a:r>
          </a:p>
          <a:p>
            <a:endParaRPr lang="en-US" dirty="0"/>
          </a:p>
          <a:p>
            <a:r>
              <a:rPr lang="en-US" dirty="0">
                <a:cs typeface="Calibri"/>
              </a:rPr>
              <a:t>As you are looking at the invitation</a:t>
            </a:r>
            <a:r>
              <a:rPr lang="en-US" baseline="0" dirty="0">
                <a:cs typeface="Calibri"/>
              </a:rPr>
              <a:t>, w</a:t>
            </a:r>
            <a:r>
              <a:rPr lang="en-US" dirty="0">
                <a:cs typeface="Calibri"/>
              </a:rPr>
              <a:t>e would like to go over a couple of changes that</a:t>
            </a:r>
            <a:r>
              <a:rPr lang="en-US" baseline="0" dirty="0">
                <a:cs typeface="Calibri"/>
              </a:rPr>
              <a:t> have been</a:t>
            </a:r>
            <a:r>
              <a:rPr lang="en-US" dirty="0">
                <a:cs typeface="Calibri"/>
              </a:rPr>
              <a:t> made.</a:t>
            </a:r>
          </a:p>
          <a:p>
            <a:r>
              <a:rPr lang="en-US" b="1" dirty="0">
                <a:cs typeface="Calibri"/>
              </a:rPr>
              <a:t>At this time we are not considering Areas that have previously hosted the Road Trip! Event!</a:t>
            </a:r>
          </a:p>
          <a:p>
            <a:r>
              <a:rPr lang="en-US" b="1" dirty="0">
                <a:cs typeface="Calibri"/>
              </a:rPr>
              <a:t> It is important that you read and understand the new criteria for hosting the Road Trip Event! </a:t>
            </a:r>
          </a:p>
          <a:p>
            <a:r>
              <a:rPr lang="en-US" b="1" dirty="0">
                <a:cs typeface="Calibri"/>
              </a:rPr>
              <a:t>Several key points have been updated, including  airport access,  hotel arrangements, and minimum of 100 attendees</a:t>
            </a:r>
          </a:p>
          <a:p>
            <a:r>
              <a:rPr lang="en-US" b="1" dirty="0">
                <a:cs typeface="Calibri"/>
              </a:rPr>
              <a:t> The area will have a Host Committee to work with WSO and Road Trip WG Chair.</a:t>
            </a:r>
            <a:endParaRPr lang="en-US" b="1" dirty="0"/>
          </a:p>
          <a:p>
            <a:endParaRPr lang="en-US" b="1" dirty="0">
              <a:cs typeface="Calibri"/>
            </a:endParaRPr>
          </a:p>
          <a:p>
            <a:r>
              <a:rPr lang="en-US" b="1" dirty="0"/>
              <a:t>The Area will be responsible for publicizing and encouraging attendance; the WSO/Road Trip WG</a:t>
            </a:r>
            <a:endParaRPr lang="en-US" b="1" dirty="0">
              <a:cs typeface="Calibri"/>
            </a:endParaRPr>
          </a:p>
          <a:p>
            <a:r>
              <a:rPr lang="en-US" b="1" dirty="0"/>
              <a:t> will also be responsible for publicizing in AFG Connects, WSC Members community</a:t>
            </a:r>
            <a:endParaRPr lang="en-US" b="1" dirty="0">
              <a:cs typeface="Calibri"/>
            </a:endParaRPr>
          </a:p>
          <a:p>
            <a:r>
              <a:rPr lang="en-US" b="1" dirty="0"/>
              <a:t>and In the Loop, as well as the WSO website calendar.</a:t>
            </a:r>
            <a:endParaRPr lang="en-US" b="1" dirty="0">
              <a:cs typeface="Calibri"/>
            </a:endParaRPr>
          </a:p>
        </p:txBody>
      </p:sp>
      <p:sp>
        <p:nvSpPr>
          <p:cNvPr id="4" name="Slide Number Placeholder 3"/>
          <p:cNvSpPr>
            <a:spLocks noGrp="1"/>
          </p:cNvSpPr>
          <p:nvPr>
            <p:ph type="sldNum" sz="quarter" idx="5"/>
          </p:nvPr>
        </p:nvSpPr>
        <p:spPr/>
        <p:txBody>
          <a:bodyPr/>
          <a:lstStyle/>
          <a:p>
            <a:fld id="{5CB660D7-29F0-46B6-BB9A-7F1A1552FF54}" type="slidenum">
              <a:rPr lang="en-US"/>
              <a:t>7</a:t>
            </a:fld>
            <a:endParaRPr lang="en-US"/>
          </a:p>
        </p:txBody>
      </p:sp>
    </p:spTree>
    <p:extLst>
      <p:ext uri="{BB962C8B-B14F-4D97-AF65-F5344CB8AC3E}">
        <p14:creationId xmlns:p14="http://schemas.microsoft.com/office/powerpoint/2010/main" val="510602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cs typeface="Calibri"/>
              </a:rPr>
              <a:t>At this time we will start the music .</a:t>
            </a:r>
          </a:p>
          <a:p>
            <a:endParaRPr lang="en-US" b="1"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(CLICK)</a:t>
            </a:r>
          </a:p>
          <a:p>
            <a:endParaRPr lang="en-US" b="1" dirty="0">
              <a:cs typeface="Calibri"/>
            </a:endParaRPr>
          </a:p>
          <a:p>
            <a:r>
              <a:rPr lang="en-US" b="1" dirty="0">
                <a:cs typeface="Calibri"/>
              </a:rPr>
              <a:t>Music starts</a:t>
            </a:r>
          </a:p>
          <a:p>
            <a:r>
              <a:rPr lang="en-US" b="1" dirty="0">
                <a:cs typeface="Calibri"/>
              </a:rPr>
              <a:t>“On the Road Again”</a:t>
            </a:r>
          </a:p>
          <a:p>
            <a:r>
              <a:rPr lang="en-US" b="1" dirty="0">
                <a:cs typeface="Calibri"/>
              </a:rPr>
              <a:t>Committee will lead a dance, clapping</a:t>
            </a:r>
          </a:p>
          <a:p>
            <a:endParaRPr lang="en-US" b="1" dirty="0">
              <a:cs typeface="Calibri"/>
            </a:endParaRPr>
          </a:p>
        </p:txBody>
      </p:sp>
      <p:sp>
        <p:nvSpPr>
          <p:cNvPr id="4" name="Slide Number Placeholder 3"/>
          <p:cNvSpPr>
            <a:spLocks noGrp="1"/>
          </p:cNvSpPr>
          <p:nvPr>
            <p:ph type="sldNum" sz="quarter" idx="5"/>
          </p:nvPr>
        </p:nvSpPr>
        <p:spPr/>
        <p:txBody>
          <a:bodyPr/>
          <a:lstStyle/>
          <a:p>
            <a:fld id="{5CB660D7-29F0-46B6-BB9A-7F1A1552FF54}" type="slidenum">
              <a:rPr lang="en-US"/>
              <a:t>8</a:t>
            </a:fld>
            <a:endParaRPr lang="en-US"/>
          </a:p>
        </p:txBody>
      </p:sp>
    </p:spTree>
    <p:extLst>
      <p:ext uri="{BB962C8B-B14F-4D97-AF65-F5344CB8AC3E}">
        <p14:creationId xmlns:p14="http://schemas.microsoft.com/office/powerpoint/2010/main" val="225082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23661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9996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8468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414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100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0258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6025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0133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7719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2211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846771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72772911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creativecommons.org/licenses/by-nc-nd/3.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creativecommons.org/licenses/by-nc-sa/3.0/" TargetMode="External"/><Relationship Id="rId5" Type="http://schemas.openxmlformats.org/officeDocument/2006/relationships/hyperlink" Target="https://www.darkoptimism.org/2013/01/20/the-secret-truth-behind-environmentalists/" TargetMode="Externa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554123" y="1447074"/>
            <a:ext cx="4645250" cy="2889114"/>
          </a:xfrm>
        </p:spPr>
        <p:txBody>
          <a:bodyPr anchor="b">
            <a:normAutofit fontScale="90000"/>
          </a:bodyPr>
          <a:lstStyle/>
          <a:p>
            <a:r>
              <a:rPr lang="en-US" b="1" dirty="0">
                <a:latin typeface="Arial Black"/>
                <a:cs typeface="Calibri Light"/>
              </a:rPr>
              <a:t>Road Trip! You and Your Board Connect! 2020</a:t>
            </a:r>
          </a:p>
        </p:txBody>
      </p:sp>
      <p:pic>
        <p:nvPicPr>
          <p:cNvPr id="4" name="Picture 4" descr="A close up of an animal&#10;&#10;Description generated with very high confidence">
            <a:extLst>
              <a:ext uri="{FF2B5EF4-FFF2-40B4-BE49-F238E27FC236}">
                <a16:creationId xmlns:a16="http://schemas.microsoft.com/office/drawing/2014/main" id="{6B965967-0E04-4F89-9D52-F42F36F91DC0}"/>
              </a:ext>
            </a:extLst>
          </p:cNvPr>
          <p:cNvPicPr>
            <a:picLocks noChangeAspect="1"/>
          </p:cNvPicPr>
          <p:nvPr/>
        </p:nvPicPr>
        <p:blipFill rotWithShape="1">
          <a:blip r:embed="rId3">
            <a:extLst>
              <a:ext uri="{837473B0-CC2E-450A-ABE3-18F120FF3D39}">
                <a1611:picAttrSrcUrl xmlns:a1611="http://schemas.microsoft.com/office/drawing/2016/11/main" r:id="rId4"/>
              </a:ext>
            </a:extLst>
          </a:blip>
          <a:srcRect t="5227" r="-3" b="-3"/>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C64D4-E28B-4CDC-98D1-8D4787F69B08}"/>
              </a:ext>
            </a:extLst>
          </p:cNvPr>
          <p:cNvSpPr>
            <a:spLocks noGrp="1"/>
          </p:cNvSpPr>
          <p:nvPr>
            <p:ph type="title"/>
          </p:nvPr>
        </p:nvSpPr>
        <p:spPr/>
        <p:txBody>
          <a:bodyPr/>
          <a:lstStyle/>
          <a:p>
            <a:pPr algn="ctr"/>
            <a:r>
              <a:rPr lang="en-US" b="1" dirty="0">
                <a:latin typeface="Arial Black"/>
                <a:cs typeface="Calibri Light"/>
              </a:rPr>
              <a:t>A Full, Fun Day of Fellowship!</a:t>
            </a:r>
            <a:endParaRPr lang="en-US" b="1" dirty="0">
              <a:latin typeface="Arial Black"/>
            </a:endParaRPr>
          </a:p>
        </p:txBody>
      </p:sp>
      <p:pic>
        <p:nvPicPr>
          <p:cNvPr id="1029" name="Picture 5" descr="C:\Users\TerriM\AppData\Local\Microsoft\Windows\INetCache\IE\BKCQMLOO\people-467438_960_72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2273" y="1690688"/>
            <a:ext cx="5887453" cy="4715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560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AB4E-0727-4765-AAB6-8571C4286519}"/>
              </a:ext>
            </a:extLst>
          </p:cNvPr>
          <p:cNvSpPr>
            <a:spLocks noGrp="1"/>
          </p:cNvSpPr>
          <p:nvPr>
            <p:ph type="title"/>
          </p:nvPr>
        </p:nvSpPr>
        <p:spPr>
          <a:xfrm>
            <a:off x="6259442" y="2583610"/>
            <a:ext cx="5849807" cy="3053573"/>
          </a:xfrm>
        </p:spPr>
        <p:txBody>
          <a:bodyPr vert="horz" lIns="91440" tIns="45720" rIns="91440" bIns="45720" rtlCol="0" anchor="t">
            <a:normAutofit/>
          </a:bodyPr>
          <a:lstStyle/>
          <a:p>
            <a:r>
              <a:rPr lang="en-US">
                <a:solidFill>
                  <a:srgbClr val="000000"/>
                </a:solidFill>
                <a:latin typeface="Arial Black"/>
                <a:cs typeface="Calibri Light"/>
              </a:rPr>
              <a:t>2018 Road Trip! was held in Houston, Texas </a:t>
            </a:r>
            <a:br>
              <a:rPr lang="en-US">
                <a:solidFill>
                  <a:srgbClr val="000000"/>
                </a:solidFill>
                <a:latin typeface="Arial Black"/>
                <a:cs typeface="Calibri Light"/>
              </a:rPr>
            </a:br>
            <a:endParaRPr lang="en-US">
              <a:latin typeface="Arial Black"/>
              <a:cs typeface="Calibri Light"/>
            </a:endParaRPr>
          </a:p>
        </p:txBody>
      </p:sp>
      <p:pic>
        <p:nvPicPr>
          <p:cNvPr id="1026" name="Picture 2" descr="C:\Users\TerriM\AppData\Local\Microsoft\Windows\INetCache\IE\AEKYGDP1\1392187921594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752609">
            <a:off x="323508" y="378708"/>
            <a:ext cx="5499855" cy="5897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4068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0063"/>
            <a:ext cx="10515600" cy="5676900"/>
          </a:xfrm>
        </p:spPr>
        <p:txBody>
          <a:bodyPr>
            <a:normAutofit lnSpcReduction="10000"/>
          </a:bodyPr>
          <a:lstStyle/>
          <a:p>
            <a:pPr lvl="0">
              <a:buFont typeface="Courier New" panose="02070309020205020404" pitchFamily="49" charset="0"/>
              <a:buChar char="o"/>
            </a:pPr>
            <a:r>
              <a:rPr lang="en-US" sz="3600" dirty="0">
                <a:solidFill>
                  <a:prstClr val="black"/>
                </a:solidFill>
                <a:latin typeface="Arial Black"/>
                <a:cs typeface="Calibri"/>
              </a:rPr>
              <a:t> "Because of the unconditional love I receive in Al-Anon, I am able to give back unconditionally.”</a:t>
            </a:r>
          </a:p>
          <a:p>
            <a:pPr marL="0" lvl="0" indent="0">
              <a:buNone/>
            </a:pPr>
            <a:endParaRPr lang="en-US" sz="3600" dirty="0">
              <a:solidFill>
                <a:prstClr val="black"/>
              </a:solidFill>
              <a:latin typeface="Arial Black"/>
              <a:cs typeface="Calibri"/>
            </a:endParaRPr>
          </a:p>
          <a:p>
            <a:pPr marL="0" lvl="0" indent="0">
              <a:buNone/>
            </a:pPr>
            <a:endParaRPr lang="en-US" sz="3600" dirty="0">
              <a:solidFill>
                <a:prstClr val="black"/>
              </a:solidFill>
              <a:latin typeface="Arial Black"/>
              <a:cs typeface="Calibri"/>
            </a:endParaRPr>
          </a:p>
          <a:p>
            <a:pPr lvl="0">
              <a:buFont typeface="Courier New" panose="02070309020205020404" pitchFamily="49" charset="0"/>
              <a:buChar char="o"/>
            </a:pPr>
            <a:r>
              <a:rPr lang="en-US" sz="3600" dirty="0">
                <a:solidFill>
                  <a:prstClr val="black"/>
                </a:solidFill>
                <a:latin typeface="Arial Black"/>
                <a:cs typeface="Calibri"/>
              </a:rPr>
              <a:t> "Service is not a chore; it is a lot of fun and it fosters great spiritual growth.”</a:t>
            </a:r>
          </a:p>
          <a:p>
            <a:pPr lvl="0">
              <a:buFont typeface="Courier New" panose="02070309020205020404" pitchFamily="49" charset="0"/>
              <a:buChar char="o"/>
            </a:pPr>
            <a:endParaRPr lang="en-US" sz="3600" dirty="0">
              <a:solidFill>
                <a:prstClr val="black"/>
              </a:solidFill>
              <a:latin typeface="Arial Black"/>
              <a:cs typeface="Calibri"/>
            </a:endParaRPr>
          </a:p>
          <a:p>
            <a:pPr marL="0" lvl="0" indent="0">
              <a:buNone/>
            </a:pPr>
            <a:endParaRPr lang="en-US" sz="3600" dirty="0">
              <a:solidFill>
                <a:prstClr val="black"/>
              </a:solidFill>
              <a:latin typeface="Arial Black"/>
              <a:cs typeface="Calibri"/>
            </a:endParaRPr>
          </a:p>
          <a:p>
            <a:pPr lvl="0">
              <a:buFont typeface="Courier New" panose="02070309020205020404" pitchFamily="49" charset="0"/>
              <a:buChar char="o"/>
            </a:pPr>
            <a:r>
              <a:rPr lang="en-US" sz="3600" dirty="0">
                <a:solidFill>
                  <a:prstClr val="black"/>
                </a:solidFill>
                <a:latin typeface="Arial Black"/>
                <a:cs typeface="Calibri"/>
              </a:rPr>
              <a:t> "Road Trip! is like Al-Anon on steroids."</a:t>
            </a:r>
          </a:p>
          <a:p>
            <a:pPr lvl="0">
              <a:buFont typeface="Courier New" panose="02070309020205020404" pitchFamily="49" charset="0"/>
              <a:buChar char="o"/>
            </a:pPr>
            <a:endParaRPr lang="en-US" sz="3600" dirty="0">
              <a:solidFill>
                <a:prstClr val="black"/>
              </a:solidFill>
              <a:latin typeface="Arial Black"/>
            </a:endParaRPr>
          </a:p>
          <a:p>
            <a:pPr marL="0" indent="0">
              <a:buNone/>
            </a:pPr>
            <a:endParaRPr lang="en-US" dirty="0"/>
          </a:p>
        </p:txBody>
      </p:sp>
    </p:spTree>
    <p:extLst>
      <p:ext uri="{BB962C8B-B14F-4D97-AF65-F5344CB8AC3E}">
        <p14:creationId xmlns:p14="http://schemas.microsoft.com/office/powerpoint/2010/main" val="32862791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994" y="-72530"/>
            <a:ext cx="9403042" cy="7105650"/>
          </a:xfrm>
          <a:prstGeom prst="rect">
            <a:avLst/>
          </a:prstGeom>
        </p:spPr>
      </p:pic>
      <p:sp>
        <p:nvSpPr>
          <p:cNvPr id="2" name="Title 1">
            <a:extLst>
              <a:ext uri="{FF2B5EF4-FFF2-40B4-BE49-F238E27FC236}">
                <a16:creationId xmlns:a16="http://schemas.microsoft.com/office/drawing/2014/main" id="{8FC27517-F7A1-4B50-81C2-F44D5B50C852}"/>
              </a:ext>
            </a:extLst>
          </p:cNvPr>
          <p:cNvSpPr>
            <a:spLocks noGrp="1"/>
          </p:cNvSpPr>
          <p:nvPr>
            <p:ph type="title"/>
          </p:nvPr>
        </p:nvSpPr>
        <p:spPr>
          <a:xfrm>
            <a:off x="4972051" y="510232"/>
            <a:ext cx="6159062" cy="1834056"/>
          </a:xfrm>
        </p:spPr>
        <p:txBody>
          <a:bodyPr vert="horz" lIns="91440" tIns="45720" rIns="91440" bIns="45720" rtlCol="0" anchor="b">
            <a:normAutofit/>
          </a:bodyPr>
          <a:lstStyle/>
          <a:p>
            <a:pPr algn="ctr"/>
            <a:r>
              <a:rPr lang="en-US" sz="7200">
                <a:latin typeface="Arial Black" panose="020B0A04020102020204" pitchFamily="34" charset="0"/>
                <a:cs typeface="Arial" panose="020B0604020202020204" pitchFamily="34" charset="0"/>
              </a:rPr>
              <a:t>Road Trip!</a:t>
            </a:r>
            <a:br>
              <a:rPr lang="en-US" sz="4000">
                <a:latin typeface="Arial Black" panose="020B0A04020102020204" pitchFamily="34" charset="0"/>
                <a:cs typeface="Arial" panose="020B0604020202020204" pitchFamily="34" charset="0"/>
              </a:rPr>
            </a:br>
            <a:r>
              <a:rPr lang="en-US" sz="4000">
                <a:latin typeface="Arial Black" panose="020B0A04020102020204" pitchFamily="34" charset="0"/>
                <a:cs typeface="Arial" panose="020B0604020202020204" pitchFamily="34" charset="0"/>
              </a:rPr>
              <a:t>OCTOBER</a:t>
            </a:r>
            <a:r>
              <a:rPr lang="en-US" sz="4000">
                <a:latin typeface="Arial Black" panose="020B0A04020102020204" pitchFamily="34" charset="0"/>
              </a:rPr>
              <a:t> 20, 2019</a:t>
            </a:r>
          </a:p>
        </p:txBody>
      </p:sp>
      <p:pic>
        <p:nvPicPr>
          <p:cNvPr id="3" name="Content Placeholder 2"/>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flipV="1">
            <a:off x="838200" y="6176963"/>
            <a:ext cx="46037" cy="46037"/>
          </a:xfrm>
        </p:spPr>
      </p:pic>
      <p:sp>
        <p:nvSpPr>
          <p:cNvPr id="19" name="TextBox 18">
            <a:extLst>
              <a:ext uri="{FF2B5EF4-FFF2-40B4-BE49-F238E27FC236}">
                <a16:creationId xmlns:a16="http://schemas.microsoft.com/office/drawing/2014/main" id="{5FA1F589-6D86-4177-A964-AD0DBA4CA8F6}"/>
              </a:ext>
            </a:extLst>
          </p:cNvPr>
          <p:cNvSpPr txBox="1"/>
          <p:nvPr/>
        </p:nvSpPr>
        <p:spPr>
          <a:xfrm>
            <a:off x="5391151" y="7029450"/>
            <a:ext cx="666750" cy="1182688"/>
          </a:xfrm>
          <a:prstGeom prst="rect">
            <a:avLst/>
          </a:prstGeom>
        </p:spPr>
        <p:txBody>
          <a:bodyPr>
            <a:normAutofit fontScale="47500" lnSpcReduction="20000"/>
          </a:bodyPr>
          <a:lstStyle/>
          <a:p>
            <a:r>
              <a:rPr lang="en-US">
                <a:hlinkClick r:id="rId5"/>
              </a:rPr>
              <a:t>This Photo</a:t>
            </a:r>
            <a:r>
              <a:rPr lang="en-US"/>
              <a:t> by Unknown author is licensed under </a:t>
            </a:r>
            <a:r>
              <a:rPr lang="en-US">
                <a:hlinkClick r:id="rId6"/>
              </a:rPr>
              <a:t>CC BY-SA-NC</a:t>
            </a:r>
            <a:r>
              <a:rPr lang="en-US"/>
              <a:t>.</a:t>
            </a:r>
          </a:p>
        </p:txBody>
      </p:sp>
    </p:spTree>
    <p:extLst>
      <p:ext uri="{BB962C8B-B14F-4D97-AF65-F5344CB8AC3E}">
        <p14:creationId xmlns:p14="http://schemas.microsoft.com/office/powerpoint/2010/main" val="5748545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erriM\AppData\Local\Microsoft\Windows\INetCache\IE\AEKYGDP1\Newspaper-PNG-Clipart[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36412">
            <a:off x="4422460" y="1389083"/>
            <a:ext cx="6942516" cy="45112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a:bodyPr>
          <a:lstStyle/>
          <a:p>
            <a:r>
              <a:rPr lang="en-US" sz="8800">
                <a:latin typeface="Arial Black" panose="020B0A04020102020204" pitchFamily="34" charset="0"/>
              </a:rPr>
              <a:t>GOOD NEWS!</a:t>
            </a:r>
          </a:p>
        </p:txBody>
      </p:sp>
      <p:sp>
        <p:nvSpPr>
          <p:cNvPr id="3" name="Content Placeholder 2"/>
          <p:cNvSpPr>
            <a:spLocks noGrp="1"/>
          </p:cNvSpPr>
          <p:nvPr>
            <p:ph idx="1"/>
          </p:nvPr>
        </p:nvSpPr>
        <p:spPr>
          <a:xfrm>
            <a:off x="323850" y="4486498"/>
            <a:ext cx="10515600" cy="1928813"/>
          </a:xfrm>
        </p:spPr>
        <p:txBody>
          <a:bodyPr>
            <a:normAutofit fontScale="40000" lnSpcReduction="20000"/>
          </a:bodyPr>
          <a:lstStyle/>
          <a:p>
            <a:pPr marL="0" indent="0">
              <a:buNone/>
            </a:pPr>
            <a:endParaRPr lang="en-US" sz="6600" dirty="0">
              <a:latin typeface="Arial Black" panose="020B0A04020102020204" pitchFamily="34" charset="0"/>
            </a:endParaRPr>
          </a:p>
          <a:p>
            <a:pPr marL="0" indent="0">
              <a:buNone/>
            </a:pPr>
            <a:endParaRPr lang="en-US" sz="6600" dirty="0">
              <a:latin typeface="Arial Black" panose="020B0A04020102020204" pitchFamily="34" charset="0"/>
            </a:endParaRPr>
          </a:p>
          <a:p>
            <a:pPr marL="0" indent="0">
              <a:buNone/>
            </a:pPr>
            <a:endParaRPr lang="en-US" sz="6600" dirty="0">
              <a:latin typeface="Arial Black" panose="020B0A04020102020204" pitchFamily="34" charset="0"/>
            </a:endParaRPr>
          </a:p>
          <a:p>
            <a:pPr marL="0" indent="0">
              <a:buNone/>
            </a:pPr>
            <a:r>
              <a:rPr lang="en-US" sz="10100" dirty="0">
                <a:latin typeface="Arial Black" panose="020B0A04020102020204" pitchFamily="34" charset="0"/>
              </a:rPr>
              <a:t>ROAD TRIP! Continues</a:t>
            </a:r>
          </a:p>
        </p:txBody>
      </p:sp>
    </p:spTree>
    <p:extLst>
      <p:ext uri="{BB962C8B-B14F-4D97-AF65-F5344CB8AC3E}">
        <p14:creationId xmlns:p14="http://schemas.microsoft.com/office/powerpoint/2010/main" val="4239995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388C15-8E3F-42C2-9E22-C400C09D0BE6}"/>
              </a:ext>
            </a:extLst>
          </p:cNvPr>
          <p:cNvSpPr>
            <a:spLocks noGrp="1"/>
          </p:cNvSpPr>
          <p:nvPr>
            <p:ph idx="1"/>
          </p:nvPr>
        </p:nvSpPr>
        <p:spPr>
          <a:xfrm>
            <a:off x="742950" y="758824"/>
            <a:ext cx="10515600" cy="3137080"/>
          </a:xfrm>
        </p:spPr>
        <p:txBody>
          <a:bodyPr vert="horz" lIns="91440" tIns="45720" rIns="91440" bIns="45720" rtlCol="0" anchor="t">
            <a:normAutofit/>
          </a:bodyPr>
          <a:lstStyle/>
          <a:p>
            <a:pPr marL="0" indent="0" algn="ctr">
              <a:buNone/>
            </a:pPr>
            <a:r>
              <a:rPr lang="en-US" sz="6000" dirty="0">
                <a:solidFill>
                  <a:srgbClr val="222222"/>
                </a:solidFill>
                <a:latin typeface="Arial Black"/>
              </a:rPr>
              <a:t>2020 Road Trip! </a:t>
            </a:r>
            <a:endParaRPr lang="en-US" sz="6000" dirty="0">
              <a:solidFill>
                <a:srgbClr val="222222"/>
              </a:solidFill>
              <a:latin typeface="Arial Black" panose="020B0A04020102020204" pitchFamily="34" charset="0"/>
            </a:endParaRPr>
          </a:p>
          <a:p>
            <a:pPr marL="0" indent="0" algn="ctr">
              <a:buNone/>
            </a:pPr>
            <a:endParaRPr lang="en-US" sz="6000" dirty="0">
              <a:solidFill>
                <a:srgbClr val="222222"/>
              </a:solidFill>
              <a:latin typeface="Arial Black" panose="020B0A04020102020204" pitchFamily="34" charset="0"/>
            </a:endParaRPr>
          </a:p>
          <a:p>
            <a:pPr marL="0" indent="0" algn="ctr">
              <a:buNone/>
            </a:pPr>
            <a:r>
              <a:rPr lang="en-US" sz="6000" dirty="0">
                <a:solidFill>
                  <a:srgbClr val="222222"/>
                </a:solidFill>
                <a:latin typeface="Arial Black"/>
              </a:rPr>
              <a:t>Saturday, October 31</a:t>
            </a:r>
            <a:endParaRPr lang="en-US" sz="6000" dirty="0">
              <a:latin typeface="Arial Black"/>
            </a:endParaRPr>
          </a:p>
        </p:txBody>
      </p:sp>
      <p:pic>
        <p:nvPicPr>
          <p:cNvPr id="2" name="Picture 3">
            <a:extLst>
              <a:ext uri="{FF2B5EF4-FFF2-40B4-BE49-F238E27FC236}">
                <a16:creationId xmlns:a16="http://schemas.microsoft.com/office/drawing/2014/main" id="{BB4B000A-A3C2-4905-ADB8-8BE36E66005E}"/>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868749" y="3891088"/>
            <a:ext cx="2103120" cy="2468880"/>
          </a:xfrm>
          <a:prstGeom prst="rect">
            <a:avLst/>
          </a:prstGeom>
        </p:spPr>
      </p:pic>
    </p:spTree>
    <p:extLst>
      <p:ext uri="{BB962C8B-B14F-4D97-AF65-F5344CB8AC3E}">
        <p14:creationId xmlns:p14="http://schemas.microsoft.com/office/powerpoint/2010/main" val="17615246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3DD5287-7E46-42AF-9FA2-03DAB5ECB7D7}"/>
              </a:ext>
            </a:extLst>
          </p:cNvPr>
          <p:cNvSpPr txBox="1"/>
          <p:nvPr/>
        </p:nvSpPr>
        <p:spPr>
          <a:xfrm>
            <a:off x="3200401" y="4911306"/>
            <a:ext cx="6351915" cy="132343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a:latin typeface="Arial Black"/>
              </a:rPr>
              <a:t> To Host Road Trip! 2020</a:t>
            </a:r>
            <a:endParaRPr lang="en-US"/>
          </a:p>
        </p:txBody>
      </p:sp>
      <p:pic>
        <p:nvPicPr>
          <p:cNvPr id="2" name="Picture 2">
            <a:extLst>
              <a:ext uri="{FF2B5EF4-FFF2-40B4-BE49-F238E27FC236}">
                <a16:creationId xmlns:a16="http://schemas.microsoft.com/office/drawing/2014/main" id="{D9E3811E-7970-4CD4-862C-70B8384E082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553420" y="979903"/>
            <a:ext cx="7113915" cy="2655325"/>
          </a:xfrm>
          <a:prstGeom prst="rect">
            <a:avLst/>
          </a:prstGeom>
        </p:spPr>
      </p:pic>
    </p:spTree>
    <p:extLst>
      <p:ext uri="{BB962C8B-B14F-4D97-AF65-F5344CB8AC3E}">
        <p14:creationId xmlns:p14="http://schemas.microsoft.com/office/powerpoint/2010/main" val="3682813657"/>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5517</TotalTime>
  <Words>456</Words>
  <Application>Microsoft Office PowerPoint</Application>
  <PresentationFormat>Widescreen</PresentationFormat>
  <Paragraphs>95</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Black</vt:lpstr>
      <vt:lpstr>Calibri</vt:lpstr>
      <vt:lpstr>Calibri Light</vt:lpstr>
      <vt:lpstr>Courier New</vt:lpstr>
      <vt:lpstr>Wingdings</vt:lpstr>
      <vt:lpstr>Office Theme</vt:lpstr>
      <vt:lpstr>Road Trip! You and Your Board Connect! 2020</vt:lpstr>
      <vt:lpstr>A Full, Fun Day of Fellowship!</vt:lpstr>
      <vt:lpstr>2018 Road Trip! was held in Houston, Texas  </vt:lpstr>
      <vt:lpstr>PowerPoint Presentation</vt:lpstr>
      <vt:lpstr>Road Trip! OCTOBER 20, 2019</vt:lpstr>
      <vt:lpstr>GOOD NEWS!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Chere Fields</dc:creator>
  <cp:lastModifiedBy>Suzanne Martin</cp:lastModifiedBy>
  <cp:revision>260</cp:revision>
  <dcterms:created xsi:type="dcterms:W3CDTF">2013-07-15T20:26:40Z</dcterms:created>
  <dcterms:modified xsi:type="dcterms:W3CDTF">2019-04-24T15:52:52Z</dcterms:modified>
</cp:coreProperties>
</file>