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8" r:id="rId3"/>
    <p:sldId id="257" r:id="rId4"/>
    <p:sldId id="259" r:id="rId5"/>
    <p:sldId id="260" r:id="rId6"/>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8"/>
    <p:restoredTop sz="51256" autoAdjust="0"/>
  </p:normalViewPr>
  <p:slideViewPr>
    <p:cSldViewPr>
      <p:cViewPr varScale="1">
        <p:scale>
          <a:sx n="49" d="100"/>
          <a:sy n="49" d="100"/>
        </p:scale>
        <p:origin x="2904" y="17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7" d="100"/>
          <a:sy n="77" d="100"/>
        </p:scale>
        <p:origin x="2064" y="10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CDE22267-8D08-4AD9-B603-F2D85CFED444}" type="datetimeFigureOut">
              <a:rPr lang="en-US" smtClean="0"/>
              <a:t>8/4/18</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D9B5C7F-BC35-4C62-81B9-939F503A35C1}" type="slidenum">
              <a:rPr lang="en-US" smtClean="0"/>
              <a:t>‹#›</a:t>
            </a:fld>
            <a:endParaRPr lang="en-US"/>
          </a:p>
        </p:txBody>
      </p:sp>
    </p:spTree>
    <p:extLst>
      <p:ext uri="{BB962C8B-B14F-4D97-AF65-F5344CB8AC3E}">
        <p14:creationId xmlns:p14="http://schemas.microsoft.com/office/powerpoint/2010/main" val="31511535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From: al-anon.org website – Virtual Meetings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Al-Anon electronic meetings use different online platforms: discussion boards, email, chat, phone and Voice over Internet Protocol (VoIP), such as Skype. Each meeting is autonomous in its style, format, and entry procedures and, like all Al-Anon meetings, agrees to abide by the spirit of the Twelve Traditions. Meetings focus on Al-Anon-related topics, and participants are required to maintain their personal anonymity. </a:t>
            </a:r>
          </a:p>
          <a:p>
            <a:endParaRPr lang="en-US" dirty="0"/>
          </a:p>
          <a:p>
            <a:r>
              <a:rPr lang="en-US" sz="1200" b="0" i="0" kern="1200" dirty="0">
                <a:solidFill>
                  <a:schemeClr val="tx1"/>
                </a:solidFill>
                <a:effectLst/>
                <a:latin typeface="+mn-lt"/>
                <a:ea typeface="+mn-ea"/>
                <a:cs typeface="+mn-cs"/>
              </a:rPr>
              <a:t>Pictures of Al-Anon members and other pieces of personally identifying information are not posted in the meetings. Some participants may have email addresses specifically for the online Al-Anon meeting use and some use pseudonyms.</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Each meeting may have its own entry procedures. Some online meetings have an email contact where a “greeter” will provide the newcomer with specific directions to access the meeting.</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Meetings that don’t list a specific meeting time are held 24/7.</a:t>
            </a:r>
          </a:p>
          <a:p>
            <a:br>
              <a:rPr lang="en-US" sz="1200" b="0" i="0" kern="1200" dirty="0">
                <a:solidFill>
                  <a:schemeClr val="tx1"/>
                </a:solidFill>
                <a:effectLst/>
                <a:latin typeface="+mn-lt"/>
                <a:ea typeface="+mn-ea"/>
                <a:cs typeface="+mn-cs"/>
              </a:rPr>
            </a:br>
            <a:r>
              <a:rPr lang="en-US" sz="1200" b="1" i="0" kern="1200" dirty="0">
                <a:solidFill>
                  <a:schemeClr val="tx1"/>
                </a:solidFill>
                <a:effectLst/>
                <a:latin typeface="+mn-lt"/>
                <a:ea typeface="+mn-ea"/>
                <a:cs typeface="+mn-cs"/>
              </a:rPr>
              <a:t>&lt;</a:t>
            </a:r>
            <a:r>
              <a:rPr lang="en-US" sz="1200" b="1" i="0" kern="1200" dirty="0">
                <a:solidFill>
                  <a:schemeClr val="tx1"/>
                </a:solidFill>
                <a:effectLst/>
                <a:latin typeface="Comic Sans MS" panose="030F0702030302020204" pitchFamily="66" charset="0"/>
              </a:rPr>
              <a:t>CLICK&gt;</a:t>
            </a:r>
            <a:endParaRPr lang="en-US" b="1" dirty="0">
              <a:latin typeface="Comic Sans MS" panose="030F0702030302020204" pitchFamily="66" charset="0"/>
            </a:endParaRPr>
          </a:p>
        </p:txBody>
      </p:sp>
      <p:sp>
        <p:nvSpPr>
          <p:cNvPr id="4" name="Slide Number Placeholder 3"/>
          <p:cNvSpPr>
            <a:spLocks noGrp="1"/>
          </p:cNvSpPr>
          <p:nvPr>
            <p:ph type="sldNum" sz="quarter" idx="10"/>
          </p:nvPr>
        </p:nvSpPr>
        <p:spPr/>
        <p:txBody>
          <a:bodyPr/>
          <a:lstStyle/>
          <a:p>
            <a:fld id="{8D9B5C7F-BC35-4C62-81B9-939F503A35C1}" type="slidenum">
              <a:rPr lang="en-US" smtClean="0"/>
              <a:t>1</a:t>
            </a:fld>
            <a:endParaRPr lang="en-US"/>
          </a:p>
        </p:txBody>
      </p:sp>
    </p:spTree>
    <p:extLst>
      <p:ext uri="{BB962C8B-B14F-4D97-AF65-F5344CB8AC3E}">
        <p14:creationId xmlns:p14="http://schemas.microsoft.com/office/powerpoint/2010/main" val="2936282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i="1" dirty="0"/>
              <a:t>2018-2021 Al-Anon/Alateen Service Manual </a:t>
            </a:r>
            <a:r>
              <a:rPr lang="en-US" b="1" i="0" dirty="0"/>
              <a:t>(P-24/27), p. 27</a:t>
            </a:r>
          </a:p>
          <a:p>
            <a:endParaRPr lang="en-US" dirty="0"/>
          </a:p>
          <a:p>
            <a:r>
              <a:rPr lang="en-US" dirty="0"/>
              <a:t>In 2001, the WSO started registering online meetings, and in 2007, phone and other electronic meetings. Electronic meetings offered Al-Anon members a means of connecting and sharing the Al-Anon program regardless of location.</a:t>
            </a:r>
          </a:p>
          <a:p>
            <a:endParaRPr lang="en-US" dirty="0"/>
          </a:p>
          <a:p>
            <a:r>
              <a:rPr lang="en-US" dirty="0"/>
              <a:t>By 2018 there were over 25,000 groups in 133 countries and 107 electronic (digital, social media and phone) meetings.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To find electronic/virtual (EVM) meetings—go to the Al-Anon website, under the “Find a Meeting” tab/Virtual Meetings—the registered electronic meetings include the following:</a:t>
            </a:r>
          </a:p>
          <a:p>
            <a:pPr>
              <a:defRPr/>
            </a:pPr>
            <a:endParaRPr lang="en-US" dirty="0"/>
          </a:p>
          <a:p>
            <a:pPr marL="171450" indent="-171450">
              <a:buFont typeface="Arial" panose="020B0604020202020204" pitchFamily="34" charset="0"/>
              <a:buChar char="•"/>
              <a:defRPr/>
            </a:pPr>
            <a:r>
              <a:rPr lang="en-US" dirty="0"/>
              <a:t>Bulletin Board/Secured Blog</a:t>
            </a:r>
          </a:p>
          <a:p>
            <a:pPr marL="171450" indent="-171450">
              <a:buFont typeface="Arial" panose="020B0604020202020204" pitchFamily="34" charset="0"/>
              <a:buChar char="•"/>
            </a:pPr>
            <a:r>
              <a:rPr lang="en-US" dirty="0"/>
              <a:t>Email Meetings</a:t>
            </a:r>
          </a:p>
          <a:p>
            <a:pPr marL="171450" indent="-171450">
              <a:buFont typeface="Arial" panose="020B0604020202020204" pitchFamily="34" charset="0"/>
              <a:buChar char="•"/>
              <a:defRPr/>
            </a:pPr>
            <a:r>
              <a:rPr lang="en-US" dirty="0"/>
              <a:t>Voice Over Internet Protocol (VoIP) (Skype)</a:t>
            </a:r>
          </a:p>
          <a:p>
            <a:pPr marL="171450" indent="-171450">
              <a:buFont typeface="Arial" panose="020B0604020202020204" pitchFamily="34" charset="0"/>
              <a:buChar char="•"/>
            </a:pPr>
            <a:r>
              <a:rPr lang="en-US" dirty="0"/>
              <a:t>Phone Meetings</a:t>
            </a:r>
          </a:p>
          <a:p>
            <a:endParaRPr lang="en-US" dirty="0"/>
          </a:p>
          <a:p>
            <a:r>
              <a:rPr lang="en-US" b="1" dirty="0">
                <a:latin typeface="Comic Sans MS" panose="030F0702030302020204" pitchFamily="66" charset="0"/>
              </a:rPr>
              <a:t>&lt;CLICK&gt;</a:t>
            </a:r>
            <a:endParaRPr lang="en-US" b="1" dirty="0"/>
          </a:p>
        </p:txBody>
      </p:sp>
      <p:sp>
        <p:nvSpPr>
          <p:cNvPr id="4" name="Slide Number Placeholder 3"/>
          <p:cNvSpPr>
            <a:spLocks noGrp="1"/>
          </p:cNvSpPr>
          <p:nvPr>
            <p:ph type="sldNum" sz="quarter" idx="10"/>
          </p:nvPr>
        </p:nvSpPr>
        <p:spPr/>
        <p:txBody>
          <a:bodyPr/>
          <a:lstStyle/>
          <a:p>
            <a:fld id="{8D9B5C7F-BC35-4C62-81B9-939F503A35C1}" type="slidenum">
              <a:rPr lang="en-US" smtClean="0"/>
              <a:t>2</a:t>
            </a:fld>
            <a:endParaRPr lang="en-US"/>
          </a:p>
        </p:txBody>
      </p:sp>
    </p:spTree>
    <p:extLst>
      <p:ext uri="{BB962C8B-B14F-4D97-AF65-F5344CB8AC3E}">
        <p14:creationId xmlns:p14="http://schemas.microsoft.com/office/powerpoint/2010/main" val="11863261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b="1" i="1" dirty="0"/>
              <a:t>2018-2021 Al-Anon/Alateen Service Manual</a:t>
            </a:r>
            <a:r>
              <a:rPr lang="en-US" b="1" dirty="0"/>
              <a:t>, pp. 88-89 — Electronic Meetings</a:t>
            </a:r>
          </a:p>
          <a:p>
            <a:pPr marL="0" indent="0">
              <a:buFontTx/>
              <a:buNone/>
            </a:pPr>
            <a:endParaRPr lang="en-US" dirty="0"/>
          </a:p>
          <a:p>
            <a:pPr marL="171450" indent="-171450">
              <a:buFont typeface="Arial" panose="020B0604020202020204" pitchFamily="34" charset="0"/>
              <a:buChar char="•"/>
            </a:pPr>
            <a:r>
              <a:rPr lang="en-US" dirty="0"/>
              <a:t>The internet and other electronic telecommunications media are tools for carrying and sharing the Al-Anon program of hope and recovery around the world. These electronic meetings occur globally as well as locally without geographic restrictions. Consequently, electronic meetings do not have a Group Representative and are not a part of any structure. They do, however, have a meeting contact.</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When electronic meetings form, they register with the World Service Office (WSO) in order to use the Al-Anon name. Upon registration, they receive support from and have their voices heard and represented through the WSO. Registered meetings may request a license from the WSO to use in text format the Steps, Traditions, Concepts of Service, Suggested Welcome, Suggested Closing and excerpts from Conference Approved Literature (CAL).</a:t>
            </a:r>
          </a:p>
          <a:p>
            <a:pPr marL="171450" indent="-171450">
              <a:buFont typeface="Arial" panose="020B0604020202020204" pitchFamily="34" charset="0"/>
              <a:buChar char="•"/>
            </a:pPr>
            <a:endParaRPr lang="en-US" dirty="0"/>
          </a:p>
          <a:p>
            <a:pPr marL="171450" indent="-171450">
              <a:buFont typeface="Arial" panose="020B0604020202020204" pitchFamily="34" charset="0"/>
              <a:buChar char="•"/>
            </a:pPr>
            <a:r>
              <a:rPr lang="en-US" dirty="0"/>
              <a:t>The WSO staff and the Board of Trustees are discussing ways these meetings could be included in our structure.  How can we be of service?</a:t>
            </a:r>
          </a:p>
          <a:p>
            <a:pPr marL="171450" indent="-171450">
              <a:buFont typeface="Arial" panose="020B0604020202020204" pitchFamily="34" charset="0"/>
              <a:buChar char="•"/>
            </a:pPr>
            <a:r>
              <a:rPr lang="en-US" dirty="0"/>
              <a:t>In a culture of Knowledge Based Decision Making – how can we work with this if we do not have experience with it?</a:t>
            </a:r>
          </a:p>
          <a:p>
            <a:pPr marL="171450" indent="-171450">
              <a:buFont typeface="Arial" panose="020B0604020202020204" pitchFamily="34" charset="0"/>
              <a:buChar char="•"/>
            </a:pPr>
            <a:r>
              <a:rPr lang="en-US" dirty="0"/>
              <a:t>How can we gain experience?</a:t>
            </a:r>
          </a:p>
          <a:p>
            <a:pPr marL="171450" indent="-171450">
              <a:buFont typeface="Arial" panose="020B0604020202020204" pitchFamily="34" charset="0"/>
              <a:buChar char="•"/>
            </a:pPr>
            <a:endParaRPr lang="en-US" dirty="0"/>
          </a:p>
          <a:p>
            <a:pPr marL="171450" indent="-171450">
              <a:buFontTx/>
              <a:buChar char="-"/>
            </a:pPr>
            <a:endParaRPr lang="en-US" dirty="0"/>
          </a:p>
          <a:p>
            <a:pPr marL="0" indent="0">
              <a:buFontTx/>
              <a:buNone/>
            </a:pPr>
            <a:r>
              <a:rPr lang="en-US" b="1" dirty="0"/>
              <a:t>&lt;CLICK&gt;</a:t>
            </a:r>
          </a:p>
          <a:p>
            <a:pPr marL="171450" indent="-171450">
              <a:buFontTx/>
              <a:buChar char="-"/>
            </a:pPr>
            <a:endParaRPr lang="en-US" dirty="0"/>
          </a:p>
        </p:txBody>
      </p:sp>
      <p:sp>
        <p:nvSpPr>
          <p:cNvPr id="4" name="Slide Number Placeholder 3"/>
          <p:cNvSpPr>
            <a:spLocks noGrp="1"/>
          </p:cNvSpPr>
          <p:nvPr>
            <p:ph type="sldNum" sz="quarter" idx="10"/>
          </p:nvPr>
        </p:nvSpPr>
        <p:spPr/>
        <p:txBody>
          <a:bodyPr/>
          <a:lstStyle/>
          <a:p>
            <a:fld id="{8D9B5C7F-BC35-4C62-81B9-939F503A35C1}" type="slidenum">
              <a:rPr lang="en-US" smtClean="0"/>
              <a:t>3</a:t>
            </a:fld>
            <a:endParaRPr lang="en-US"/>
          </a:p>
        </p:txBody>
      </p:sp>
    </p:spTree>
    <p:extLst>
      <p:ext uri="{BB962C8B-B14F-4D97-AF65-F5344CB8AC3E}">
        <p14:creationId xmlns:p14="http://schemas.microsoft.com/office/powerpoint/2010/main" val="2028397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en-US" dirty="0"/>
              <a:t>Today‘s discussion</a:t>
            </a:r>
            <a:r>
              <a:rPr lang="en-US" baseline="0" dirty="0"/>
              <a:t> is</a:t>
            </a:r>
            <a:r>
              <a:rPr lang="en-US" dirty="0"/>
              <a:t> just </a:t>
            </a:r>
            <a:r>
              <a:rPr lang="en-US" baseline="0" dirty="0"/>
              <a:t>a beginning. The electronic/virtual meetings have been registered and holding meetings since 2001</a:t>
            </a:r>
            <a:r>
              <a:rPr lang="en-US" baseline="0" dirty="0">
                <a:effectLst>
                  <a:outerShdw blurRad="38100" dist="38100" dir="2700000" algn="tl">
                    <a:srgbClr val="000000">
                      <a:alpha val="43137"/>
                    </a:srgbClr>
                  </a:outerShdw>
                </a:effectLst>
              </a:rPr>
              <a:t>.</a:t>
            </a:r>
          </a:p>
          <a:p>
            <a:pPr marL="0" indent="0">
              <a:buFontTx/>
              <a:buNone/>
            </a:pPr>
            <a:endParaRPr lang="en-US" baseline="0" dirty="0"/>
          </a:p>
          <a:p>
            <a:pPr marL="0" indent="0">
              <a:buFontTx/>
              <a:buNone/>
            </a:pPr>
            <a:r>
              <a:rPr lang="en-US" baseline="0" dirty="0"/>
              <a:t>Our discussion today will include some things we know about the meetings and some we wish we knew.</a:t>
            </a:r>
          </a:p>
          <a:p>
            <a:pPr marL="171450" indent="-171450">
              <a:buFontTx/>
              <a:buChar char="-"/>
            </a:pPr>
            <a:endParaRPr lang="en-US" baseline="0" dirty="0"/>
          </a:p>
          <a:p>
            <a:pPr marL="0" indent="0">
              <a:buFontTx/>
              <a:buNone/>
            </a:pPr>
            <a:r>
              <a:rPr lang="en-US" baseline="0" dirty="0"/>
              <a:t>Looking at this</a:t>
            </a:r>
            <a:r>
              <a:rPr lang="en-US" dirty="0"/>
              <a:t> slide you can see: </a:t>
            </a:r>
          </a:p>
          <a:p>
            <a:pPr marL="171450" lvl="0" indent="-171450">
              <a:buFont typeface="Arial" panose="020B0604020202020204" pitchFamily="34" charset="0"/>
              <a:buChar char="•"/>
            </a:pPr>
            <a:r>
              <a:rPr lang="en-US" baseline="0" dirty="0"/>
              <a:t>Face-to-face meetings</a:t>
            </a:r>
            <a:r>
              <a:rPr lang="en-US" dirty="0"/>
              <a:t> have a service structure path of member-to-group-to-District-to-Area; and via the Delegate to WSC</a:t>
            </a:r>
          </a:p>
          <a:p>
            <a:pPr marL="171450" lvl="0" indent="-171450">
              <a:buFont typeface="Arial" panose="020B0604020202020204" pitchFamily="34" charset="0"/>
              <a:buChar char="•"/>
            </a:pPr>
            <a:r>
              <a:rPr lang="en-US" dirty="0"/>
              <a:t>Electronic/virtual meetings have a service structure of member-to-meeting-to-WSO; and via WSO Staff to WSC </a:t>
            </a:r>
          </a:p>
          <a:p>
            <a:pPr marL="0" indent="0">
              <a:buFontTx/>
              <a:buNone/>
            </a:pPr>
            <a:br>
              <a:rPr lang="en-US" dirty="0"/>
            </a:br>
            <a:r>
              <a:rPr lang="en-US" dirty="0"/>
              <a:t>Do the electronic/virtual meetings consider this adequate? We don’t know?</a:t>
            </a:r>
          </a:p>
          <a:p>
            <a:pPr marL="171450" indent="-171450">
              <a:buFontTx/>
              <a:buChar char="-"/>
            </a:pPr>
            <a:endParaRPr lang="en-US" dirty="0"/>
          </a:p>
          <a:p>
            <a:pPr marL="171450" indent="-171450">
              <a:buFont typeface="Arial" panose="020B0604020202020204" pitchFamily="34" charset="0"/>
              <a:buChar char="•"/>
            </a:pPr>
            <a:r>
              <a:rPr lang="en-US" dirty="0"/>
              <a:t>Face-to-face meetings have fixed geographic boundaries. </a:t>
            </a:r>
          </a:p>
          <a:p>
            <a:pPr marL="171450" indent="-171450">
              <a:buFont typeface="Arial" panose="020B0604020202020204" pitchFamily="34" charset="0"/>
              <a:buChar char="•"/>
            </a:pPr>
            <a:r>
              <a:rPr lang="en-US" dirty="0"/>
              <a:t>Members of electronic/virtual meetings have no geographic boundaries. They can be anywhere in the world.  Email may be the only means of contact.</a:t>
            </a:r>
          </a:p>
          <a:p>
            <a:pPr marL="171450" indent="-171450">
              <a:buFontTx/>
              <a:buChar char="-"/>
            </a:pPr>
            <a:endParaRPr lang="en-US" dirty="0"/>
          </a:p>
          <a:p>
            <a:pPr marL="0" indent="0">
              <a:buFontTx/>
              <a:buNone/>
            </a:pPr>
            <a:r>
              <a:rPr lang="en-US" b="1" dirty="0">
                <a:latin typeface="Comic Sans MS" panose="030F0702030302020204" pitchFamily="66" charset="0"/>
              </a:rPr>
              <a:t>&lt;CLICK&gt;</a:t>
            </a:r>
            <a:endParaRPr lang="en-US" b="1" baseline="0" dirty="0">
              <a:latin typeface="Comic Sans MS" panose="030F0702030302020204" pitchFamily="66" charset="0"/>
            </a:endParaRPr>
          </a:p>
          <a:p>
            <a:endParaRPr lang="en-US" dirty="0"/>
          </a:p>
        </p:txBody>
      </p:sp>
      <p:sp>
        <p:nvSpPr>
          <p:cNvPr id="4" name="Slide Number Placeholder 3"/>
          <p:cNvSpPr>
            <a:spLocks noGrp="1"/>
          </p:cNvSpPr>
          <p:nvPr>
            <p:ph type="sldNum" sz="quarter" idx="10"/>
          </p:nvPr>
        </p:nvSpPr>
        <p:spPr/>
        <p:txBody>
          <a:bodyPr/>
          <a:lstStyle/>
          <a:p>
            <a:fld id="{8D9B5C7F-BC35-4C62-81B9-939F503A35C1}" type="slidenum">
              <a:rPr lang="en-US" smtClean="0"/>
              <a:t>4</a:t>
            </a:fld>
            <a:endParaRPr lang="en-US"/>
          </a:p>
        </p:txBody>
      </p:sp>
    </p:spTree>
    <p:extLst>
      <p:ext uri="{BB962C8B-B14F-4D97-AF65-F5344CB8AC3E}">
        <p14:creationId xmlns:p14="http://schemas.microsoft.com/office/powerpoint/2010/main" val="693712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723900"/>
            <a:ext cx="4648200" cy="3486150"/>
          </a:xfrm>
        </p:spPr>
      </p:sp>
      <p:sp>
        <p:nvSpPr>
          <p:cNvPr id="3" name="Notes Placeholder 2"/>
          <p:cNvSpPr>
            <a:spLocks noGrp="1"/>
          </p:cNvSpPr>
          <p:nvPr>
            <p:ph type="body" idx="1"/>
          </p:nvPr>
        </p:nvSpPr>
        <p:spPr>
          <a:xfrm>
            <a:off x="838200" y="4495800"/>
            <a:ext cx="5410200" cy="4038600"/>
          </a:xfrm>
        </p:spPr>
        <p:txBody>
          <a:bodyPr/>
          <a:lstStyle/>
          <a:p>
            <a:pPr marL="0" indent="0">
              <a:buFontTx/>
              <a:buNone/>
            </a:pPr>
            <a:r>
              <a:rPr lang="en-US" sz="1400" b="1" dirty="0"/>
              <a:t>Some things to consider in our discussion:</a:t>
            </a:r>
          </a:p>
          <a:p>
            <a:pPr marL="0" indent="0">
              <a:buFontTx/>
              <a:buNone/>
            </a:pPr>
            <a:endParaRPr lang="en-US" sz="1400" b="1" dirty="0"/>
          </a:p>
          <a:p>
            <a:pPr marL="171450" indent="-171450">
              <a:buFont typeface="Arial" panose="020B0604020202020204" pitchFamily="34" charset="0"/>
              <a:buChar char="•"/>
            </a:pPr>
            <a:r>
              <a:rPr lang="en-US" dirty="0"/>
              <a:t>How are they like a face-to-face meeting?</a:t>
            </a:r>
          </a:p>
          <a:p>
            <a:pPr marL="171450" indent="-171450">
              <a:buFont typeface="Arial" panose="020B0604020202020204" pitchFamily="34" charset="0"/>
              <a:buChar char="•"/>
            </a:pPr>
            <a:r>
              <a:rPr lang="en-US" dirty="0"/>
              <a:t>How are they different?</a:t>
            </a:r>
          </a:p>
          <a:p>
            <a:pPr marL="171450" indent="-171450">
              <a:buFont typeface="Arial" panose="020B0604020202020204" pitchFamily="34" charset="0"/>
              <a:buChar char="•"/>
            </a:pPr>
            <a:r>
              <a:rPr lang="en-US" dirty="0"/>
              <a:t>There are active members and “lurkers” (members who join and observe, but do not participate in the discussion) — Is this the same as members attending face-to-face meetings who choose to listen, but not share?</a:t>
            </a:r>
          </a:p>
          <a:p>
            <a:pPr marL="171450" lvl="1" indent="-171450">
              <a:buFont typeface="Arial" panose="020B0604020202020204" pitchFamily="34" charset="0"/>
              <a:buChar char="•"/>
            </a:pPr>
            <a:r>
              <a:rPr lang="en-US" b="0" i="1" dirty="0"/>
              <a:t>Different: </a:t>
            </a:r>
            <a:r>
              <a:rPr lang="en-US" dirty="0"/>
              <a:t>After the meeting is registered, the form for reprint permission is sent to the Current Mailing Address (CMA) of the meeting. Reprint permission forms must be submitted annually. This may be difficult for an electronic, phone or social media meeting to comply with. </a:t>
            </a:r>
          </a:p>
          <a:p>
            <a:pPr marL="171450" lvl="1" indent="-171450">
              <a:buFont typeface="Arial" panose="020B0604020202020204" pitchFamily="34" charset="0"/>
              <a:buChar char="•"/>
            </a:pPr>
            <a:r>
              <a:rPr lang="en-US" b="0" i="1" dirty="0"/>
              <a:t>Same: </a:t>
            </a:r>
            <a:r>
              <a:rPr lang="en-US" dirty="0"/>
              <a:t>The meeting cannot happen when the person with the “key” for the meeting room doesn’t show up. For the electronic/virtual meeting, when the person with the login doesn’t show up, the meeting cannot happen. </a:t>
            </a:r>
          </a:p>
          <a:p>
            <a:endParaRPr lang="en-US" dirty="0"/>
          </a:p>
          <a:p>
            <a:pPr marL="0" lvl="1" indent="0">
              <a:spcBef>
                <a:spcPts val="600"/>
              </a:spcBef>
              <a:buFontTx/>
              <a:buNone/>
            </a:pPr>
            <a:r>
              <a:rPr lang="en-US" b="1" dirty="0"/>
              <a:t>We will now open the floor for discussion. </a:t>
            </a:r>
          </a:p>
          <a:p>
            <a:endParaRPr lang="en-US" dirty="0"/>
          </a:p>
          <a:p>
            <a:r>
              <a:rPr lang="en-US" b="1" dirty="0"/>
              <a:t>&lt;END&gt;</a:t>
            </a:r>
          </a:p>
        </p:txBody>
      </p:sp>
      <p:sp>
        <p:nvSpPr>
          <p:cNvPr id="4" name="Slide Number Placeholder 3"/>
          <p:cNvSpPr>
            <a:spLocks noGrp="1"/>
          </p:cNvSpPr>
          <p:nvPr>
            <p:ph type="sldNum" sz="quarter" idx="10"/>
          </p:nvPr>
        </p:nvSpPr>
        <p:spPr/>
        <p:txBody>
          <a:bodyPr/>
          <a:lstStyle/>
          <a:p>
            <a:fld id="{8D9B5C7F-BC35-4C62-81B9-939F503A35C1}" type="slidenum">
              <a:rPr lang="en-US" smtClean="0"/>
              <a:t>5</a:t>
            </a:fld>
            <a:endParaRPr lang="en-US"/>
          </a:p>
        </p:txBody>
      </p:sp>
    </p:spTree>
    <p:extLst>
      <p:ext uri="{BB962C8B-B14F-4D97-AF65-F5344CB8AC3E}">
        <p14:creationId xmlns:p14="http://schemas.microsoft.com/office/powerpoint/2010/main" val="19593779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FD91BEF-7CC9-42B5-BE26-214A944C0EC1}" type="datetimeFigureOut">
              <a:rPr lang="en-US" smtClean="0"/>
              <a:t>8/4/18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6754D7-3E28-49E2-8087-983C476CC624}" type="slidenum">
              <a:rPr lang="en-US" smtClean="0"/>
              <a:t>‹#›</a:t>
            </a:fld>
            <a:endParaRPr lang="en-US" dirty="0"/>
          </a:p>
        </p:txBody>
      </p:sp>
    </p:spTree>
    <p:extLst>
      <p:ext uri="{BB962C8B-B14F-4D97-AF65-F5344CB8AC3E}">
        <p14:creationId xmlns:p14="http://schemas.microsoft.com/office/powerpoint/2010/main" val="3083810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D91BEF-7CC9-42B5-BE26-214A944C0EC1}" type="datetimeFigureOut">
              <a:rPr lang="en-US" smtClean="0"/>
              <a:t>8/4/18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6754D7-3E28-49E2-8087-983C476CC624}" type="slidenum">
              <a:rPr lang="en-US" smtClean="0"/>
              <a:t>‹#›</a:t>
            </a:fld>
            <a:endParaRPr lang="en-US" dirty="0"/>
          </a:p>
        </p:txBody>
      </p:sp>
    </p:spTree>
    <p:extLst>
      <p:ext uri="{BB962C8B-B14F-4D97-AF65-F5344CB8AC3E}">
        <p14:creationId xmlns:p14="http://schemas.microsoft.com/office/powerpoint/2010/main" val="4221742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D91BEF-7CC9-42B5-BE26-214A944C0EC1}" type="datetimeFigureOut">
              <a:rPr lang="en-US" smtClean="0"/>
              <a:t>8/4/18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6754D7-3E28-49E2-8087-983C476CC624}" type="slidenum">
              <a:rPr lang="en-US" smtClean="0"/>
              <a:t>‹#›</a:t>
            </a:fld>
            <a:endParaRPr lang="en-US" dirty="0"/>
          </a:p>
        </p:txBody>
      </p:sp>
    </p:spTree>
    <p:extLst>
      <p:ext uri="{BB962C8B-B14F-4D97-AF65-F5344CB8AC3E}">
        <p14:creationId xmlns:p14="http://schemas.microsoft.com/office/powerpoint/2010/main" val="3003897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FD91BEF-7CC9-42B5-BE26-214A944C0EC1}" type="datetimeFigureOut">
              <a:rPr lang="en-US" smtClean="0"/>
              <a:t>8/4/18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6754D7-3E28-49E2-8087-983C476CC624}" type="slidenum">
              <a:rPr lang="en-US" smtClean="0"/>
              <a:t>‹#›</a:t>
            </a:fld>
            <a:endParaRPr lang="en-US" dirty="0"/>
          </a:p>
        </p:txBody>
      </p:sp>
    </p:spTree>
    <p:extLst>
      <p:ext uri="{BB962C8B-B14F-4D97-AF65-F5344CB8AC3E}">
        <p14:creationId xmlns:p14="http://schemas.microsoft.com/office/powerpoint/2010/main" val="1653337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FD91BEF-7CC9-42B5-BE26-214A944C0EC1}" type="datetimeFigureOut">
              <a:rPr lang="en-US" smtClean="0"/>
              <a:t>8/4/18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6754D7-3E28-49E2-8087-983C476CC624}" type="slidenum">
              <a:rPr lang="en-US" smtClean="0"/>
              <a:t>‹#›</a:t>
            </a:fld>
            <a:endParaRPr lang="en-US" dirty="0"/>
          </a:p>
        </p:txBody>
      </p:sp>
    </p:spTree>
    <p:extLst>
      <p:ext uri="{BB962C8B-B14F-4D97-AF65-F5344CB8AC3E}">
        <p14:creationId xmlns:p14="http://schemas.microsoft.com/office/powerpoint/2010/main" val="2300593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FD91BEF-7CC9-42B5-BE26-214A944C0EC1}" type="datetimeFigureOut">
              <a:rPr lang="en-US" smtClean="0"/>
              <a:t>8/4/18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6754D7-3E28-49E2-8087-983C476CC624}" type="slidenum">
              <a:rPr lang="en-US" smtClean="0"/>
              <a:t>‹#›</a:t>
            </a:fld>
            <a:endParaRPr lang="en-US" dirty="0"/>
          </a:p>
        </p:txBody>
      </p:sp>
    </p:spTree>
    <p:extLst>
      <p:ext uri="{BB962C8B-B14F-4D97-AF65-F5344CB8AC3E}">
        <p14:creationId xmlns:p14="http://schemas.microsoft.com/office/powerpoint/2010/main" val="25194078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FD91BEF-7CC9-42B5-BE26-214A944C0EC1}" type="datetimeFigureOut">
              <a:rPr lang="en-US" smtClean="0"/>
              <a:t>8/4/18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6754D7-3E28-49E2-8087-983C476CC624}" type="slidenum">
              <a:rPr lang="en-US" smtClean="0"/>
              <a:t>‹#›</a:t>
            </a:fld>
            <a:endParaRPr lang="en-US" dirty="0"/>
          </a:p>
        </p:txBody>
      </p:sp>
    </p:spTree>
    <p:extLst>
      <p:ext uri="{BB962C8B-B14F-4D97-AF65-F5344CB8AC3E}">
        <p14:creationId xmlns:p14="http://schemas.microsoft.com/office/powerpoint/2010/main" val="35595319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FD91BEF-7CC9-42B5-BE26-214A944C0EC1}" type="datetimeFigureOut">
              <a:rPr lang="en-US" smtClean="0"/>
              <a:t>8/4/18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6754D7-3E28-49E2-8087-983C476CC624}" type="slidenum">
              <a:rPr lang="en-US" smtClean="0"/>
              <a:t>‹#›</a:t>
            </a:fld>
            <a:endParaRPr lang="en-US" dirty="0"/>
          </a:p>
        </p:txBody>
      </p:sp>
    </p:spTree>
    <p:extLst>
      <p:ext uri="{BB962C8B-B14F-4D97-AF65-F5344CB8AC3E}">
        <p14:creationId xmlns:p14="http://schemas.microsoft.com/office/powerpoint/2010/main" val="69051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91BEF-7CC9-42B5-BE26-214A944C0EC1}" type="datetimeFigureOut">
              <a:rPr lang="en-US" smtClean="0"/>
              <a:t>8/4/18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6754D7-3E28-49E2-8087-983C476CC624}" type="slidenum">
              <a:rPr lang="en-US" smtClean="0"/>
              <a:t>‹#›</a:t>
            </a:fld>
            <a:endParaRPr lang="en-US" dirty="0"/>
          </a:p>
        </p:txBody>
      </p:sp>
    </p:spTree>
    <p:extLst>
      <p:ext uri="{BB962C8B-B14F-4D97-AF65-F5344CB8AC3E}">
        <p14:creationId xmlns:p14="http://schemas.microsoft.com/office/powerpoint/2010/main" val="3604652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D91BEF-7CC9-42B5-BE26-214A944C0EC1}" type="datetimeFigureOut">
              <a:rPr lang="en-US" smtClean="0"/>
              <a:t>8/4/18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6754D7-3E28-49E2-8087-983C476CC624}" type="slidenum">
              <a:rPr lang="en-US" smtClean="0"/>
              <a:t>‹#›</a:t>
            </a:fld>
            <a:endParaRPr lang="en-US" dirty="0"/>
          </a:p>
        </p:txBody>
      </p:sp>
    </p:spTree>
    <p:extLst>
      <p:ext uri="{BB962C8B-B14F-4D97-AF65-F5344CB8AC3E}">
        <p14:creationId xmlns:p14="http://schemas.microsoft.com/office/powerpoint/2010/main" val="36177478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FD91BEF-7CC9-42B5-BE26-214A944C0EC1}" type="datetimeFigureOut">
              <a:rPr lang="en-US" smtClean="0"/>
              <a:t>8/4/18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6754D7-3E28-49E2-8087-983C476CC624}" type="slidenum">
              <a:rPr lang="en-US" smtClean="0"/>
              <a:t>‹#›</a:t>
            </a:fld>
            <a:endParaRPr lang="en-US" dirty="0"/>
          </a:p>
        </p:txBody>
      </p:sp>
    </p:spTree>
    <p:extLst>
      <p:ext uri="{BB962C8B-B14F-4D97-AF65-F5344CB8AC3E}">
        <p14:creationId xmlns:p14="http://schemas.microsoft.com/office/powerpoint/2010/main" val="1887360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91BEF-7CC9-42B5-BE26-214A944C0EC1}" type="datetimeFigureOut">
              <a:rPr lang="en-US" smtClean="0"/>
              <a:t>8/4/18</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6754D7-3E28-49E2-8087-983C476CC624}" type="slidenum">
              <a:rPr lang="en-US" smtClean="0"/>
              <a:t>‹#›</a:t>
            </a:fld>
            <a:endParaRPr lang="en-US" dirty="0"/>
          </a:p>
        </p:txBody>
      </p:sp>
    </p:spTree>
    <p:extLst>
      <p:ext uri="{BB962C8B-B14F-4D97-AF65-F5344CB8AC3E}">
        <p14:creationId xmlns:p14="http://schemas.microsoft.com/office/powerpoint/2010/main" val="22221465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7" Type="http://schemas.openxmlformats.org/officeDocument/2006/relationships/image" Target="../media/image11.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jpe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5581650"/>
            <a:ext cx="7239000" cy="1165225"/>
          </a:xfrm>
        </p:spPr>
        <p:txBody>
          <a:bodyPr/>
          <a:lstStyle/>
          <a:p>
            <a:r>
              <a:rPr lang="en-US" b="1" dirty="0"/>
              <a:t>We’re Here!! We’re Here!!</a:t>
            </a:r>
          </a:p>
        </p:txBody>
      </p:sp>
      <p:sp>
        <p:nvSpPr>
          <p:cNvPr id="3" name="Subtitle 2"/>
          <p:cNvSpPr>
            <a:spLocks noGrp="1"/>
          </p:cNvSpPr>
          <p:nvPr>
            <p:ph type="subTitle" idx="1"/>
          </p:nvPr>
        </p:nvSpPr>
        <p:spPr>
          <a:xfrm>
            <a:off x="11506200" y="457200"/>
            <a:ext cx="76200" cy="152400"/>
          </a:xfrm>
        </p:spPr>
        <p:txBody>
          <a:bodyPr>
            <a:normAutofit fontScale="25000" lnSpcReduction="20000"/>
          </a:bodyPr>
          <a:lstStyle/>
          <a:p>
            <a:endParaRPr lang="en-US" dirty="0"/>
          </a:p>
        </p:txBody>
      </p:sp>
      <p:pic>
        <p:nvPicPr>
          <p:cNvPr id="5" name="Picture 4">
            <a:extLst>
              <a:ext uri="{FF2B5EF4-FFF2-40B4-BE49-F238E27FC236}">
                <a16:creationId xmlns:a16="http://schemas.microsoft.com/office/drawing/2014/main" id="{26E4AF70-0257-8342-AADD-E820D69FFEE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52600" y="457200"/>
            <a:ext cx="5486400" cy="5124450"/>
          </a:xfrm>
          <a:prstGeom prst="rect">
            <a:avLst/>
          </a:prstGeom>
        </p:spPr>
      </p:pic>
    </p:spTree>
    <p:extLst>
      <p:ext uri="{BB962C8B-B14F-4D97-AF65-F5344CB8AC3E}">
        <p14:creationId xmlns:p14="http://schemas.microsoft.com/office/powerpoint/2010/main" val="5814992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038600" y="5670531"/>
            <a:ext cx="4038600" cy="830997"/>
          </a:xfrm>
          <a:prstGeom prst="rect">
            <a:avLst/>
          </a:prstGeom>
          <a:noFill/>
        </p:spPr>
        <p:txBody>
          <a:bodyPr wrap="square" rtlCol="0">
            <a:spAutoFit/>
          </a:bodyPr>
          <a:lstStyle/>
          <a:p>
            <a:r>
              <a:rPr lang="en-US" sz="4800" dirty="0"/>
              <a:t>Who are they?</a:t>
            </a:r>
          </a:p>
        </p:txBody>
      </p:sp>
      <p:pic>
        <p:nvPicPr>
          <p:cNvPr id="3074" name="Picture 2" descr="C:\Users\Tina\AppData\Local\Microsoft\Windows\Temporary Internet Files\Content.IE5\RJR5YAAK\telephone[1].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38953" y="1828800"/>
            <a:ext cx="2431882" cy="2431882"/>
          </a:xfrm>
          <a:prstGeom prst="rect">
            <a:avLst/>
          </a:prstGeom>
          <a:noFill/>
          <a:extLst>
            <a:ext uri="{909E8E84-426E-40DD-AFC4-6F175D3DCCD1}">
              <a14:hiddenFill xmlns:a14="http://schemas.microsoft.com/office/drawing/2010/main">
                <a:solidFill>
                  <a:srgbClr val="FFFFFF"/>
                </a:solidFill>
              </a14:hiddenFill>
            </a:ext>
          </a:extLst>
        </p:spPr>
      </p:pic>
      <p:pic>
        <p:nvPicPr>
          <p:cNvPr id="3075" name="Picture 3" descr="C:\Users\Tina\AppData\Local\Microsoft\Windows\Temporary Internet Files\Content.IE5\M9NT7HZT\computer_cartoon_character_waving_0521-1004-3015-4021_SMU[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0843" y="2095500"/>
            <a:ext cx="2751667" cy="2476500"/>
          </a:xfrm>
          <a:prstGeom prst="rect">
            <a:avLst/>
          </a:prstGeom>
          <a:noFill/>
          <a:extLst>
            <a:ext uri="{909E8E84-426E-40DD-AFC4-6F175D3DCCD1}">
              <a14:hiddenFill xmlns:a14="http://schemas.microsoft.com/office/drawing/2010/main">
                <a:solidFill>
                  <a:srgbClr val="FFFFFF"/>
                </a:solidFill>
              </a14:hiddenFill>
            </a:ext>
          </a:extLst>
        </p:spPr>
      </p:pic>
      <p:pic>
        <p:nvPicPr>
          <p:cNvPr id="3079" name="Picture 7" descr="C:\Users\Tina\AppData\Local\Microsoft\Windows\Temporary Internet Files\Content.IE5\1Q36FCXF\bulletin[1].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9600" y="4572000"/>
            <a:ext cx="2150910" cy="1908156"/>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3352800" y="1066800"/>
            <a:ext cx="4432384" cy="830997"/>
          </a:xfrm>
          <a:prstGeom prst="rect">
            <a:avLst/>
          </a:prstGeom>
          <a:noFill/>
        </p:spPr>
        <p:txBody>
          <a:bodyPr wrap="square" rtlCol="0">
            <a:spAutoFit/>
          </a:bodyPr>
          <a:lstStyle/>
          <a:p>
            <a:r>
              <a:rPr lang="en-US" sz="4800" dirty="0"/>
              <a:t>Where are they?</a:t>
            </a:r>
          </a:p>
        </p:txBody>
      </p:sp>
      <p:pic>
        <p:nvPicPr>
          <p:cNvPr id="3082" name="Picture 10" descr="C:\Users\Tina\AppData\Local\Microsoft\Windows\Temporary Internet Files\Content.IE5\C8Y40GQY\socialmedia[1].jp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396586" y="2329234"/>
            <a:ext cx="3525932" cy="3196844"/>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28600" y="152400"/>
            <a:ext cx="4038600" cy="830997"/>
          </a:xfrm>
          <a:prstGeom prst="rect">
            <a:avLst/>
          </a:prstGeom>
          <a:noFill/>
        </p:spPr>
        <p:txBody>
          <a:bodyPr wrap="square" rtlCol="0">
            <a:spAutoFit/>
          </a:bodyPr>
          <a:lstStyle/>
          <a:p>
            <a:r>
              <a:rPr lang="en-US" sz="4800" dirty="0"/>
              <a:t>What are they?</a:t>
            </a:r>
          </a:p>
        </p:txBody>
      </p:sp>
    </p:spTree>
    <p:extLst>
      <p:ext uri="{BB962C8B-B14F-4D97-AF65-F5344CB8AC3E}">
        <p14:creationId xmlns:p14="http://schemas.microsoft.com/office/powerpoint/2010/main" val="1354512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5475982"/>
            <a:ext cx="7467600" cy="954107"/>
          </a:xfrm>
          <a:prstGeom prst="rect">
            <a:avLst/>
          </a:prstGeom>
          <a:noFill/>
        </p:spPr>
        <p:txBody>
          <a:bodyPr wrap="square" rtlCol="0">
            <a:spAutoFit/>
          </a:bodyPr>
          <a:lstStyle/>
          <a:p>
            <a:r>
              <a:rPr lang="en-US" sz="2800" b="1" dirty="0"/>
              <a:t>WSO is asking “How Can Our Electronic/Virtual Meetings Be Included in Our Structure?”</a:t>
            </a:r>
          </a:p>
        </p:txBody>
      </p:sp>
      <p:pic>
        <p:nvPicPr>
          <p:cNvPr id="4" name="Picture 3">
            <a:extLst>
              <a:ext uri="{FF2B5EF4-FFF2-40B4-BE49-F238E27FC236}">
                <a16:creationId xmlns:a16="http://schemas.microsoft.com/office/drawing/2014/main" id="{2272321F-7898-384B-8B82-6112E4CF57E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340630"/>
            <a:ext cx="6695440" cy="4891770"/>
          </a:xfrm>
          <a:prstGeom prst="rect">
            <a:avLst/>
          </a:prstGeom>
        </p:spPr>
      </p:pic>
    </p:spTree>
    <p:extLst>
      <p:ext uri="{BB962C8B-B14F-4D97-AF65-F5344CB8AC3E}">
        <p14:creationId xmlns:p14="http://schemas.microsoft.com/office/powerpoint/2010/main" val="2188245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73813" y="119390"/>
            <a:ext cx="2493187" cy="1077218"/>
          </a:xfrm>
          <a:prstGeom prst="rect">
            <a:avLst/>
          </a:prstGeom>
          <a:solidFill>
            <a:srgbClr val="FFFF00"/>
          </a:solidFill>
          <a:ln>
            <a:solidFill>
              <a:schemeClr val="tx1"/>
            </a:solidFill>
            <a:prstDash val="dashDot"/>
          </a:ln>
        </p:spPr>
        <p:txBody>
          <a:bodyPr wrap="square" rtlCol="0">
            <a:spAutoFit/>
          </a:bodyPr>
          <a:lstStyle/>
          <a:p>
            <a:r>
              <a:rPr lang="en-US" sz="3200" dirty="0"/>
              <a:t>Our Current    Structure</a:t>
            </a:r>
          </a:p>
        </p:txBody>
      </p:sp>
      <p:sp>
        <p:nvSpPr>
          <p:cNvPr id="3" name="TextBox 2"/>
          <p:cNvSpPr txBox="1"/>
          <p:nvPr/>
        </p:nvSpPr>
        <p:spPr>
          <a:xfrm>
            <a:off x="164288" y="2400330"/>
            <a:ext cx="1295400" cy="400110"/>
          </a:xfrm>
          <a:prstGeom prst="rect">
            <a:avLst/>
          </a:prstGeom>
          <a:noFill/>
          <a:ln w="6350">
            <a:solidFill>
              <a:schemeClr val="tx1"/>
            </a:solidFill>
          </a:ln>
        </p:spPr>
        <p:txBody>
          <a:bodyPr wrap="square" rtlCol="0">
            <a:spAutoFit/>
          </a:bodyPr>
          <a:lstStyle/>
          <a:p>
            <a:r>
              <a:rPr lang="en-US" sz="2000" b="1" dirty="0"/>
              <a:t>Member</a:t>
            </a:r>
          </a:p>
        </p:txBody>
      </p:sp>
      <p:sp>
        <p:nvSpPr>
          <p:cNvPr id="4" name="TextBox 3"/>
          <p:cNvSpPr txBox="1"/>
          <p:nvPr/>
        </p:nvSpPr>
        <p:spPr>
          <a:xfrm>
            <a:off x="2357437" y="2438700"/>
            <a:ext cx="933450" cy="400110"/>
          </a:xfrm>
          <a:prstGeom prst="rect">
            <a:avLst/>
          </a:prstGeom>
          <a:noFill/>
          <a:ln w="9525">
            <a:solidFill>
              <a:schemeClr val="tx1"/>
            </a:solidFill>
          </a:ln>
        </p:spPr>
        <p:txBody>
          <a:bodyPr wrap="square" rtlCol="0">
            <a:spAutoFit/>
          </a:bodyPr>
          <a:lstStyle/>
          <a:p>
            <a:r>
              <a:rPr lang="en-US" sz="2000" b="1" dirty="0"/>
              <a:t>Group</a:t>
            </a:r>
          </a:p>
        </p:txBody>
      </p:sp>
      <p:sp>
        <p:nvSpPr>
          <p:cNvPr id="5" name="TextBox 4"/>
          <p:cNvSpPr txBox="1"/>
          <p:nvPr/>
        </p:nvSpPr>
        <p:spPr>
          <a:xfrm>
            <a:off x="4126972" y="2409855"/>
            <a:ext cx="1086698" cy="400110"/>
          </a:xfrm>
          <a:prstGeom prst="rect">
            <a:avLst/>
          </a:prstGeom>
          <a:noFill/>
          <a:ln w="9525">
            <a:solidFill>
              <a:schemeClr val="tx1"/>
            </a:solidFill>
          </a:ln>
        </p:spPr>
        <p:txBody>
          <a:bodyPr wrap="square" rtlCol="0">
            <a:spAutoFit/>
          </a:bodyPr>
          <a:lstStyle/>
          <a:p>
            <a:r>
              <a:rPr lang="en-US" sz="2000" b="1" dirty="0"/>
              <a:t>District</a:t>
            </a:r>
          </a:p>
        </p:txBody>
      </p:sp>
      <p:sp>
        <p:nvSpPr>
          <p:cNvPr id="6" name="TextBox 5"/>
          <p:cNvSpPr txBox="1"/>
          <p:nvPr/>
        </p:nvSpPr>
        <p:spPr>
          <a:xfrm>
            <a:off x="5939550" y="2439060"/>
            <a:ext cx="914400" cy="400110"/>
          </a:xfrm>
          <a:prstGeom prst="rect">
            <a:avLst/>
          </a:prstGeom>
          <a:noFill/>
          <a:ln w="9525">
            <a:solidFill>
              <a:schemeClr val="tx1"/>
            </a:solidFill>
          </a:ln>
        </p:spPr>
        <p:txBody>
          <a:bodyPr wrap="square" rtlCol="0">
            <a:spAutoFit/>
          </a:bodyPr>
          <a:lstStyle/>
          <a:p>
            <a:r>
              <a:rPr lang="en-US" sz="2000" b="1" dirty="0"/>
              <a:t>Area</a:t>
            </a:r>
          </a:p>
        </p:txBody>
      </p:sp>
      <p:sp>
        <p:nvSpPr>
          <p:cNvPr id="7" name="TextBox 6"/>
          <p:cNvSpPr txBox="1"/>
          <p:nvPr/>
        </p:nvSpPr>
        <p:spPr>
          <a:xfrm>
            <a:off x="7768551" y="2400330"/>
            <a:ext cx="983016" cy="523220"/>
          </a:xfrm>
          <a:prstGeom prst="rect">
            <a:avLst/>
          </a:prstGeom>
          <a:noFill/>
          <a:ln w="9525">
            <a:solidFill>
              <a:schemeClr val="tx1"/>
            </a:solidFill>
          </a:ln>
        </p:spPr>
        <p:txBody>
          <a:bodyPr wrap="square" rtlCol="0">
            <a:spAutoFit/>
          </a:bodyPr>
          <a:lstStyle/>
          <a:p>
            <a:r>
              <a:rPr lang="en-US" sz="2800" b="1" dirty="0"/>
              <a:t>WSC</a:t>
            </a:r>
          </a:p>
        </p:txBody>
      </p:sp>
      <p:sp>
        <p:nvSpPr>
          <p:cNvPr id="8" name="TextBox 7"/>
          <p:cNvSpPr txBox="1"/>
          <p:nvPr/>
        </p:nvSpPr>
        <p:spPr>
          <a:xfrm>
            <a:off x="4728192" y="1412052"/>
            <a:ext cx="1219200" cy="400110"/>
          </a:xfrm>
          <a:prstGeom prst="rect">
            <a:avLst/>
          </a:prstGeom>
          <a:noFill/>
          <a:ln w="9525">
            <a:solidFill>
              <a:schemeClr val="tx1"/>
            </a:solidFill>
          </a:ln>
        </p:spPr>
        <p:txBody>
          <a:bodyPr wrap="square" rtlCol="0">
            <a:spAutoFit/>
          </a:bodyPr>
          <a:lstStyle/>
          <a:p>
            <a:r>
              <a:rPr lang="en-US" sz="2000" b="1" dirty="0"/>
              <a:t>Meeting</a:t>
            </a:r>
          </a:p>
        </p:txBody>
      </p:sp>
      <p:sp>
        <p:nvSpPr>
          <p:cNvPr id="9" name="TextBox 8"/>
          <p:cNvSpPr txBox="1"/>
          <p:nvPr/>
        </p:nvSpPr>
        <p:spPr>
          <a:xfrm>
            <a:off x="2883541" y="799474"/>
            <a:ext cx="2057400" cy="400110"/>
          </a:xfrm>
          <a:prstGeom prst="rect">
            <a:avLst/>
          </a:prstGeom>
          <a:noFill/>
        </p:spPr>
        <p:txBody>
          <a:bodyPr wrap="square" rtlCol="0">
            <a:spAutoFit/>
          </a:bodyPr>
          <a:lstStyle/>
          <a:p>
            <a:r>
              <a:rPr lang="en-US" sz="2000" b="1" dirty="0"/>
              <a:t>WSO Registration</a:t>
            </a:r>
          </a:p>
        </p:txBody>
      </p:sp>
      <p:sp>
        <p:nvSpPr>
          <p:cNvPr id="10" name="TextBox 9"/>
          <p:cNvSpPr txBox="1"/>
          <p:nvPr/>
        </p:nvSpPr>
        <p:spPr>
          <a:xfrm>
            <a:off x="5550541" y="399365"/>
            <a:ext cx="914400" cy="400110"/>
          </a:xfrm>
          <a:prstGeom prst="rect">
            <a:avLst/>
          </a:prstGeom>
          <a:noFill/>
          <a:ln w="9525">
            <a:solidFill>
              <a:schemeClr val="tx1"/>
            </a:solidFill>
          </a:ln>
        </p:spPr>
        <p:txBody>
          <a:bodyPr wrap="square" rtlCol="0">
            <a:spAutoFit/>
          </a:bodyPr>
          <a:lstStyle/>
          <a:p>
            <a:r>
              <a:rPr lang="en-US" sz="2000" b="1" dirty="0"/>
              <a:t>Group</a:t>
            </a:r>
          </a:p>
        </p:txBody>
      </p:sp>
      <p:cxnSp>
        <p:nvCxnSpPr>
          <p:cNvPr id="12" name="Straight Arrow Connector 11"/>
          <p:cNvCxnSpPr>
            <a:stCxn id="9" idx="3"/>
          </p:cNvCxnSpPr>
          <p:nvPr/>
        </p:nvCxnSpPr>
        <p:spPr>
          <a:xfrm flipV="1">
            <a:off x="4940941" y="642610"/>
            <a:ext cx="545459" cy="3569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10" idx="2"/>
          </p:cNvCxnSpPr>
          <p:nvPr/>
        </p:nvCxnSpPr>
        <p:spPr>
          <a:xfrm flipH="1">
            <a:off x="5715000" y="799475"/>
            <a:ext cx="292741" cy="54965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6999656" y="451737"/>
            <a:ext cx="1076325" cy="369332"/>
          </a:xfrm>
          <a:prstGeom prst="rect">
            <a:avLst/>
          </a:prstGeom>
          <a:noFill/>
          <a:ln w="9525">
            <a:solidFill>
              <a:schemeClr val="tx1"/>
            </a:solidFill>
          </a:ln>
        </p:spPr>
        <p:txBody>
          <a:bodyPr wrap="square" rtlCol="0">
            <a:spAutoFit/>
          </a:bodyPr>
          <a:lstStyle/>
          <a:p>
            <a:r>
              <a:rPr lang="en-US" b="1" dirty="0"/>
              <a:t>District</a:t>
            </a:r>
          </a:p>
        </p:txBody>
      </p:sp>
      <p:cxnSp>
        <p:nvCxnSpPr>
          <p:cNvPr id="17" name="Straight Arrow Connector 16"/>
          <p:cNvCxnSpPr>
            <a:stCxn id="10" idx="3"/>
          </p:cNvCxnSpPr>
          <p:nvPr/>
        </p:nvCxnSpPr>
        <p:spPr>
          <a:xfrm>
            <a:off x="6464941" y="599420"/>
            <a:ext cx="476250" cy="43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180975" y="4530864"/>
            <a:ext cx="1647825" cy="707886"/>
          </a:xfrm>
          <a:prstGeom prst="rect">
            <a:avLst/>
          </a:prstGeom>
          <a:noFill/>
          <a:ln w="6350">
            <a:solidFill>
              <a:schemeClr val="tx1"/>
            </a:solidFill>
          </a:ln>
        </p:spPr>
        <p:txBody>
          <a:bodyPr wrap="square" rtlCol="0">
            <a:spAutoFit/>
          </a:bodyPr>
          <a:lstStyle/>
          <a:p>
            <a:r>
              <a:rPr lang="en-US" sz="2000" b="1" dirty="0"/>
              <a:t>Virtual Member</a:t>
            </a:r>
          </a:p>
        </p:txBody>
      </p:sp>
      <p:pic>
        <p:nvPicPr>
          <p:cNvPr id="4098" name="Picture 2" descr="C:\Users\Tina\AppData\Local\Microsoft\Windows\Temporary Internet Files\Content.IE5\1Q36FCXF\clipart0141[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76400" y="5257800"/>
            <a:ext cx="1742807" cy="1276350"/>
          </a:xfrm>
          <a:prstGeom prst="rect">
            <a:avLst/>
          </a:prstGeom>
          <a:noFill/>
          <a:extLst>
            <a:ext uri="{909E8E84-426E-40DD-AFC4-6F175D3DCCD1}">
              <a14:hiddenFill xmlns:a14="http://schemas.microsoft.com/office/drawing/2010/main">
                <a:solidFill>
                  <a:srgbClr val="FFFFFF"/>
                </a:solidFill>
              </a14:hiddenFill>
            </a:ext>
          </a:extLst>
        </p:spPr>
      </p:pic>
      <p:pic>
        <p:nvPicPr>
          <p:cNvPr id="4099" name="Picture 3" descr="C:\Users\Tina\AppData\Local\Microsoft\Windows\Temporary Internet Files\Content.IE5\RYJZBR0F\computer001-rahmen[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486026" y="3270767"/>
            <a:ext cx="1833524" cy="1377434"/>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C:\Users\Tina\AppData\Local\Microsoft\Windows\Temporary Internet Files\Content.IE5\M9NT7HZT\toshiba_encore_windows_8_tablet_available_for_preorder_1[1].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848100" y="5238750"/>
            <a:ext cx="1760184" cy="1466820"/>
          </a:xfrm>
          <a:prstGeom prst="rect">
            <a:avLst/>
          </a:prstGeom>
          <a:noFill/>
          <a:extLst>
            <a:ext uri="{909E8E84-426E-40DD-AFC4-6F175D3DCCD1}">
              <a14:hiddenFill xmlns:a14="http://schemas.microsoft.com/office/drawing/2010/main">
                <a:solidFill>
                  <a:srgbClr val="FFFFFF"/>
                </a:solidFill>
              </a14:hiddenFill>
            </a:ext>
          </a:extLst>
        </p:spPr>
      </p:pic>
      <p:pic>
        <p:nvPicPr>
          <p:cNvPr id="4101" name="Picture 5" descr="C:\Users\Tina\AppData\Local\Microsoft\Windows\Temporary Internet Files\Content.IE5\C8Y40GQY\Bulletin_Board_with_notes.svg[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62785" y="3959484"/>
            <a:ext cx="1761629" cy="1249918"/>
          </a:xfrm>
          <a:prstGeom prst="rect">
            <a:avLst/>
          </a:prstGeom>
          <a:noFill/>
          <a:extLst>
            <a:ext uri="{909E8E84-426E-40DD-AFC4-6F175D3DCCD1}">
              <a14:hiddenFill xmlns:a14="http://schemas.microsoft.com/office/drawing/2010/main">
                <a:solidFill>
                  <a:srgbClr val="FFFFFF"/>
                </a:solidFill>
              </a14:hiddenFill>
            </a:ext>
          </a:extLst>
        </p:spPr>
      </p:pic>
      <p:cxnSp>
        <p:nvCxnSpPr>
          <p:cNvPr id="22" name="Straight Arrow Connector 21"/>
          <p:cNvCxnSpPr/>
          <p:nvPr/>
        </p:nvCxnSpPr>
        <p:spPr>
          <a:xfrm flipV="1">
            <a:off x="1828800" y="4343400"/>
            <a:ext cx="719003" cy="30480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1857375" y="5021224"/>
            <a:ext cx="504825" cy="3127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20" idx="3"/>
            <a:endCxn id="4101" idx="1"/>
          </p:cNvCxnSpPr>
          <p:nvPr/>
        </p:nvCxnSpPr>
        <p:spPr>
          <a:xfrm flipV="1">
            <a:off x="1828800" y="4584443"/>
            <a:ext cx="3233985" cy="3003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857375" y="5010150"/>
            <a:ext cx="2562225" cy="457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96" name="Straight Arrow Connector 4095"/>
          <p:cNvCxnSpPr>
            <a:stCxn id="3" idx="3"/>
          </p:cNvCxnSpPr>
          <p:nvPr/>
        </p:nvCxnSpPr>
        <p:spPr>
          <a:xfrm>
            <a:off x="1459688" y="2600385"/>
            <a:ext cx="902512"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02" name="Straight Arrow Connector 4101"/>
          <p:cNvCxnSpPr>
            <a:stCxn id="4" idx="3"/>
          </p:cNvCxnSpPr>
          <p:nvPr/>
        </p:nvCxnSpPr>
        <p:spPr>
          <a:xfrm>
            <a:off x="3290887" y="2638755"/>
            <a:ext cx="812159"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04" name="Straight Arrow Connector 4103"/>
          <p:cNvCxnSpPr>
            <a:stCxn id="5" idx="3"/>
          </p:cNvCxnSpPr>
          <p:nvPr/>
        </p:nvCxnSpPr>
        <p:spPr>
          <a:xfrm flipV="1">
            <a:off x="5213670" y="2600386"/>
            <a:ext cx="672817" cy="95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06" name="Straight Arrow Connector 4105"/>
          <p:cNvCxnSpPr>
            <a:stCxn id="6" idx="3"/>
            <a:endCxn id="7" idx="1"/>
          </p:cNvCxnSpPr>
          <p:nvPr/>
        </p:nvCxnSpPr>
        <p:spPr>
          <a:xfrm>
            <a:off x="6853950" y="2639115"/>
            <a:ext cx="914601" cy="2282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pic>
        <p:nvPicPr>
          <p:cNvPr id="4107" name="Picture 6" descr="C:\Users\Tina\AppData\Local\Microsoft\Windows\Temporary Internet Files\Content.IE5\Q8M4PX4W\Questionmark[1].jp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39000" y="4438650"/>
            <a:ext cx="1617154" cy="2021442"/>
          </a:xfrm>
          <a:prstGeom prst="rect">
            <a:avLst/>
          </a:prstGeom>
          <a:noFill/>
          <a:effectLst>
            <a:softEdge rad="63500"/>
          </a:effectLst>
          <a:extLst>
            <a:ext uri="{909E8E84-426E-40DD-AFC4-6F175D3DCCD1}">
              <a14:hiddenFill xmlns:a14="http://schemas.microsoft.com/office/drawing/2010/main">
                <a:solidFill>
                  <a:srgbClr val="FFFFFF"/>
                </a:solidFill>
              </a14:hiddenFill>
            </a:ext>
          </a:extLst>
        </p:spPr>
      </p:pic>
      <p:cxnSp>
        <p:nvCxnSpPr>
          <p:cNvPr id="16" name="Straight Arrow Connector 15"/>
          <p:cNvCxnSpPr/>
          <p:nvPr/>
        </p:nvCxnSpPr>
        <p:spPr>
          <a:xfrm>
            <a:off x="5989709" y="806230"/>
            <a:ext cx="334891" cy="54289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6085256" y="1414404"/>
            <a:ext cx="1219200" cy="400110"/>
          </a:xfrm>
          <a:prstGeom prst="rect">
            <a:avLst/>
          </a:prstGeom>
          <a:noFill/>
          <a:ln w="9525">
            <a:solidFill>
              <a:schemeClr val="tx1"/>
            </a:solidFill>
          </a:ln>
        </p:spPr>
        <p:txBody>
          <a:bodyPr wrap="square" rtlCol="0">
            <a:spAutoFit/>
          </a:bodyPr>
          <a:lstStyle/>
          <a:p>
            <a:r>
              <a:rPr lang="en-US" sz="2000" b="1" dirty="0"/>
              <a:t>Meeting</a:t>
            </a:r>
          </a:p>
        </p:txBody>
      </p:sp>
      <p:sp>
        <p:nvSpPr>
          <p:cNvPr id="36" name="TextBox 35"/>
          <p:cNvSpPr txBox="1"/>
          <p:nvPr/>
        </p:nvSpPr>
        <p:spPr>
          <a:xfrm>
            <a:off x="8075981" y="1022806"/>
            <a:ext cx="725841" cy="400110"/>
          </a:xfrm>
          <a:prstGeom prst="rect">
            <a:avLst/>
          </a:prstGeom>
          <a:noFill/>
          <a:ln w="9525">
            <a:solidFill>
              <a:schemeClr val="tx1"/>
            </a:solidFill>
          </a:ln>
        </p:spPr>
        <p:txBody>
          <a:bodyPr wrap="square" rtlCol="0">
            <a:spAutoFit/>
          </a:bodyPr>
          <a:lstStyle/>
          <a:p>
            <a:r>
              <a:rPr lang="en-US" sz="2000" b="1" dirty="0"/>
              <a:t>Area</a:t>
            </a:r>
          </a:p>
        </p:txBody>
      </p:sp>
      <p:cxnSp>
        <p:nvCxnSpPr>
          <p:cNvPr id="25" name="Straight Arrow Connector 24"/>
          <p:cNvCxnSpPr>
            <a:stCxn id="15" idx="2"/>
            <a:endCxn id="36" idx="1"/>
          </p:cNvCxnSpPr>
          <p:nvPr/>
        </p:nvCxnSpPr>
        <p:spPr>
          <a:xfrm>
            <a:off x="7537819" y="821069"/>
            <a:ext cx="538162" cy="4017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54054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Tina\AppData\Local\Microsoft\Windows\Temporary Internet Files\Content.IE5\Q8M4PX4W\light-bulb-idea[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106716"/>
            <a:ext cx="2651691" cy="2789640"/>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Users\Tina\AppData\Local\Microsoft\Windows\Temporary Internet Files\Content.IE5\C8Y40GQY\googley-eye-birdie-has-questions[1].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28600" y="1288132"/>
            <a:ext cx="3124200" cy="203984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533400" y="235640"/>
            <a:ext cx="3067050" cy="707886"/>
          </a:xfrm>
          <a:prstGeom prst="rect">
            <a:avLst/>
          </a:prstGeom>
          <a:noFill/>
        </p:spPr>
        <p:txBody>
          <a:bodyPr wrap="square" rtlCol="0">
            <a:spAutoFit/>
          </a:bodyPr>
          <a:lstStyle/>
          <a:p>
            <a:r>
              <a:rPr lang="en-US" sz="4000" dirty="0">
                <a:solidFill>
                  <a:schemeClr val="accent4">
                    <a:lumMod val="75000"/>
                  </a:schemeClr>
                </a:solidFill>
                <a:effectLst>
                  <a:outerShdw blurRad="38100" dist="38100" dir="2700000" algn="tl">
                    <a:srgbClr val="000000">
                      <a:alpha val="43137"/>
                    </a:srgbClr>
                  </a:outerShdw>
                </a:effectLst>
              </a:rPr>
              <a:t>DISCUSSION</a:t>
            </a:r>
            <a:r>
              <a:rPr lang="en-US" dirty="0">
                <a:solidFill>
                  <a:schemeClr val="accent4">
                    <a:lumMod val="75000"/>
                  </a:schemeClr>
                </a:solidFill>
                <a:effectLst>
                  <a:outerShdw blurRad="38100" dist="38100" dir="2700000" algn="tl">
                    <a:srgbClr val="000000">
                      <a:alpha val="43137"/>
                    </a:srgbClr>
                  </a:outerShdw>
                </a:effectLst>
              </a:rPr>
              <a:t> </a:t>
            </a:r>
          </a:p>
        </p:txBody>
      </p:sp>
      <p:sp>
        <p:nvSpPr>
          <p:cNvPr id="5" name="TextBox 4"/>
          <p:cNvSpPr txBox="1"/>
          <p:nvPr/>
        </p:nvSpPr>
        <p:spPr>
          <a:xfrm>
            <a:off x="914400" y="6100668"/>
            <a:ext cx="5943600" cy="584775"/>
          </a:xfrm>
          <a:prstGeom prst="rect">
            <a:avLst/>
          </a:prstGeom>
          <a:noFill/>
        </p:spPr>
        <p:txBody>
          <a:bodyPr wrap="square" rtlCol="0">
            <a:spAutoFit/>
          </a:bodyPr>
          <a:lstStyle/>
          <a:p>
            <a:r>
              <a:rPr lang="en-US" sz="3200" dirty="0"/>
              <a:t>What do we wish we knew?</a:t>
            </a:r>
          </a:p>
        </p:txBody>
      </p:sp>
      <p:sp>
        <p:nvSpPr>
          <p:cNvPr id="6" name="TextBox 5"/>
          <p:cNvSpPr txBox="1"/>
          <p:nvPr/>
        </p:nvSpPr>
        <p:spPr>
          <a:xfrm>
            <a:off x="2895599" y="2600440"/>
            <a:ext cx="6004492" cy="584775"/>
          </a:xfrm>
          <a:prstGeom prst="rect">
            <a:avLst/>
          </a:prstGeom>
          <a:noFill/>
        </p:spPr>
        <p:txBody>
          <a:bodyPr wrap="square" rtlCol="0">
            <a:spAutoFit/>
          </a:bodyPr>
          <a:lstStyle/>
          <a:p>
            <a:r>
              <a:rPr lang="en-US" sz="3200" dirty="0"/>
              <a:t>Why would I want to attend one?</a:t>
            </a:r>
          </a:p>
        </p:txBody>
      </p:sp>
      <p:sp>
        <p:nvSpPr>
          <p:cNvPr id="7" name="TextBox 6">
            <a:extLst>
              <a:ext uri="{FF2B5EF4-FFF2-40B4-BE49-F238E27FC236}">
                <a16:creationId xmlns:a16="http://schemas.microsoft.com/office/drawing/2014/main" id="{26999DC4-204D-2A46-AB18-45D24294AC5F}"/>
              </a:ext>
            </a:extLst>
          </p:cNvPr>
          <p:cNvSpPr txBox="1"/>
          <p:nvPr/>
        </p:nvSpPr>
        <p:spPr>
          <a:xfrm>
            <a:off x="533400" y="3389528"/>
            <a:ext cx="5334000" cy="954107"/>
          </a:xfrm>
          <a:prstGeom prst="rect">
            <a:avLst/>
          </a:prstGeom>
          <a:noFill/>
        </p:spPr>
        <p:txBody>
          <a:bodyPr wrap="square" rtlCol="0">
            <a:spAutoFit/>
          </a:bodyPr>
          <a:lstStyle/>
          <a:p>
            <a:r>
              <a:rPr lang="en-US" sz="2800" dirty="0"/>
              <a:t>Are these meetings going to replace face to face meetings?</a:t>
            </a:r>
          </a:p>
        </p:txBody>
      </p:sp>
      <p:sp>
        <p:nvSpPr>
          <p:cNvPr id="8" name="TextBox 7">
            <a:extLst>
              <a:ext uri="{FF2B5EF4-FFF2-40B4-BE49-F238E27FC236}">
                <a16:creationId xmlns:a16="http://schemas.microsoft.com/office/drawing/2014/main" id="{AB1C6A10-0564-A646-9F79-500A036AAAF1}"/>
              </a:ext>
            </a:extLst>
          </p:cNvPr>
          <p:cNvSpPr txBox="1"/>
          <p:nvPr/>
        </p:nvSpPr>
        <p:spPr>
          <a:xfrm>
            <a:off x="3600450" y="943527"/>
            <a:ext cx="4781550" cy="830997"/>
          </a:xfrm>
          <a:prstGeom prst="rect">
            <a:avLst/>
          </a:prstGeom>
          <a:noFill/>
        </p:spPr>
        <p:txBody>
          <a:bodyPr wrap="square" rtlCol="0">
            <a:spAutoFit/>
          </a:bodyPr>
          <a:lstStyle/>
          <a:p>
            <a:r>
              <a:rPr lang="en-US" sz="2400" dirty="0"/>
              <a:t>How do I feel about this? </a:t>
            </a:r>
          </a:p>
          <a:p>
            <a:r>
              <a:rPr lang="en-US" sz="2400" dirty="0"/>
              <a:t>What do I think about this?</a:t>
            </a:r>
          </a:p>
        </p:txBody>
      </p:sp>
      <p:sp>
        <p:nvSpPr>
          <p:cNvPr id="4" name="TextBox 3">
            <a:extLst>
              <a:ext uri="{FF2B5EF4-FFF2-40B4-BE49-F238E27FC236}">
                <a16:creationId xmlns:a16="http://schemas.microsoft.com/office/drawing/2014/main" id="{83D21D8A-7AC4-3247-886E-EDB27E4CA4D7}"/>
              </a:ext>
            </a:extLst>
          </p:cNvPr>
          <p:cNvSpPr txBox="1"/>
          <p:nvPr/>
        </p:nvSpPr>
        <p:spPr>
          <a:xfrm>
            <a:off x="1790700" y="5037485"/>
            <a:ext cx="5029200" cy="584775"/>
          </a:xfrm>
          <a:prstGeom prst="rect">
            <a:avLst/>
          </a:prstGeom>
          <a:noFill/>
        </p:spPr>
        <p:txBody>
          <a:bodyPr wrap="square" rtlCol="0">
            <a:spAutoFit/>
          </a:bodyPr>
          <a:lstStyle/>
          <a:p>
            <a:r>
              <a:rPr lang="en-US" sz="3200" dirty="0"/>
              <a:t>What do we know?</a:t>
            </a:r>
          </a:p>
        </p:txBody>
      </p:sp>
    </p:spTree>
    <p:extLst>
      <p:ext uri="{BB962C8B-B14F-4D97-AF65-F5344CB8AC3E}">
        <p14:creationId xmlns:p14="http://schemas.microsoft.com/office/powerpoint/2010/main" val="88371811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TotalTime>
  <Words>715</Words>
  <Application>Microsoft Macintosh PowerPoint</Application>
  <PresentationFormat>On-screen Show (4:3)</PresentationFormat>
  <Paragraphs>90</Paragraphs>
  <Slides>5</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Comic Sans MS</vt:lpstr>
      <vt:lpstr>Office Theme</vt:lpstr>
      <vt:lpstr>We’re Here!! We’re Here!!</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We’re Here!! We’re Here</dc:title>
  <dc:creator>Suzanne Martin</dc:creator>
  <cp:lastModifiedBy>Cindy Jacobs</cp:lastModifiedBy>
  <cp:revision>50</cp:revision>
  <cp:lastPrinted>2018-02-06T15:51:22Z</cp:lastPrinted>
  <dcterms:created xsi:type="dcterms:W3CDTF">2017-11-07T23:30:52Z</dcterms:created>
  <dcterms:modified xsi:type="dcterms:W3CDTF">2018-08-04T17:24:26Z</dcterms:modified>
</cp:coreProperties>
</file>